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50" r:id="rId2"/>
    <p:sldMasterId id="2147483662" r:id="rId3"/>
  </p:sldMasterIdLst>
  <p:notesMasterIdLst>
    <p:notesMasterId r:id="rId171"/>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422" r:id="rId57"/>
    <p:sldId id="310" r:id="rId58"/>
    <p:sldId id="311" r:id="rId59"/>
    <p:sldId id="312" r:id="rId60"/>
    <p:sldId id="313" r:id="rId61"/>
    <p:sldId id="314" r:id="rId62"/>
    <p:sldId id="315" r:id="rId63"/>
    <p:sldId id="316" r:id="rId64"/>
    <p:sldId id="317" r:id="rId65"/>
    <p:sldId id="318" r:id="rId66"/>
    <p:sldId id="423" r:id="rId67"/>
    <p:sldId id="424"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421"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25" r:id="rId168"/>
    <p:sldId id="426" r:id="rId169"/>
    <p:sldId id="427" r:id="rId170"/>
  </p:sldIdLst>
  <p:sldSz cx="12192000" cy="6858000"/>
  <p:notesSz cx="6858000" cy="9144000"/>
  <p:embeddedFontLst>
    <p:embeddedFont>
      <p:font typeface="Calibri" panose="020F0502020204030204" pitchFamily="34" charset="0"/>
      <p:regular r:id="rId172"/>
      <p:bold r:id="rId173"/>
      <p:italic r:id="rId174"/>
      <p:boldItalic r:id="rId175"/>
    </p:embeddedFont>
    <p:embeddedFont>
      <p:font typeface="Gill Sans" panose="020B0502020104020203" pitchFamily="34" charset="-79"/>
      <p:regular r:id="rId176"/>
      <p:bold r:id="rId177"/>
    </p:embeddedFont>
    <p:embeddedFont>
      <p:font typeface="Gill Sans MT" panose="020B0502020104020203" pitchFamily="34" charset="77"/>
      <p:regular r:id="rId178"/>
      <p:bold r:id="rId179"/>
      <p:italic r:id="rId180"/>
      <p:boldItalic r:id="rId181"/>
    </p:embeddedFont>
    <p:embeddedFont>
      <p:font typeface="Lemon" panose="02000000000000000000" pitchFamily="2" charset="77"/>
      <p:regular r:id="rId182"/>
    </p:embeddedFont>
    <p:embeddedFont>
      <p:font typeface="Montserrat" pitchFamily="2" charset="77"/>
      <p:regular r:id="rId183"/>
      <p:bold r:id="rId184"/>
      <p:italic r:id="rId185"/>
      <p:boldItalic r:id="rId186"/>
    </p:embeddedFont>
    <p:embeddedFont>
      <p:font typeface="Poppins" pitchFamily="2" charset="77"/>
      <p:regular r:id="rId187"/>
      <p:bold r:id="rId188"/>
      <p:italic r:id="rId189"/>
      <p:boldItalic r:id="rId190"/>
    </p:embeddedFont>
    <p:embeddedFont>
      <p:font typeface="Trebuchet MS" panose="020B0703020202090204" pitchFamily="34" charset="0"/>
      <p:regular r:id="rId191"/>
      <p:bold r:id="rId192"/>
      <p:italic r:id="rId193"/>
      <p:boldItalic r:id="rId194"/>
    </p:embeddedFont>
    <p:embeddedFont>
      <p:font typeface="Ubuntu" panose="020B0504030602030204" pitchFamily="34" charset="0"/>
      <p:regular r:id="rId195"/>
      <p:bold r:id="rId196"/>
      <p:italic r:id="rId197"/>
      <p:boldItalic r:id="rId198"/>
    </p:embeddedFont>
    <p:embeddedFont>
      <p:font typeface="Verdana" panose="020B0604030504040204" pitchFamily="34" charset="0"/>
      <p:regular r:id="rId199"/>
      <p:bold r:id="rId200"/>
      <p:italic r:id="rId201"/>
      <p:boldItalic r:id="rId2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06" roundtripDataSignature="AMtx7mjDAfIs6HAWMDez/6hFMw3wMCER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9E5C47-ADDD-45D5-982C-B510477841A1}">
  <a:tblStyle styleId="{1C9E5C47-ADDD-45D5-982C-B510477841A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FFA649E-F22C-4905-8BC3-1C99A4678CDE}" styleName="Table_1">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DF0E7"/>
          </a:solidFill>
        </a:fill>
      </a:tcStyle>
    </a:wholeTbl>
    <a:band1H>
      <a:tcTxStyle/>
      <a:tcStyle>
        <a:tcBdr/>
        <a:fill>
          <a:solidFill>
            <a:srgbClr val="FBDFCB"/>
          </a:solidFill>
        </a:fill>
      </a:tcStyle>
    </a:band1H>
    <a:band2H>
      <a:tcTxStyle/>
      <a:tcStyle>
        <a:tcBdr/>
      </a:tcStyle>
    </a:band2H>
    <a:band1V>
      <a:tcTxStyle/>
      <a:tcStyle>
        <a:tcBdr/>
        <a:fill>
          <a:solidFill>
            <a:srgbClr val="FBDFCB"/>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3EA282C-66A0-4B55-A3D2-D4DEA7A0D81A}" styleName="Table_2">
    <a:wholeTbl>
      <a:tcTxStyle b="off" i="off">
        <a:font>
          <a:latin typeface="Gill Sans MT"/>
          <a:ea typeface="Gill Sans MT"/>
          <a:cs typeface="Gill Sans MT"/>
        </a:font>
        <a:schemeClr val="dk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40000"/>
            </a:schemeClr>
          </a:solidFill>
        </a:fill>
      </a:tcStyle>
    </a:band1H>
    <a:band2H>
      <a:tcTxStyle/>
      <a:tcStyle>
        <a:tcBdr/>
      </a:tcStyle>
    </a:band2H>
    <a:band1V>
      <a:tcTxStyle/>
      <a:tcStyle>
        <a:tcBdr>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tcBdr>
        <a:fill>
          <a:solidFill>
            <a:schemeClr val="accent2">
              <a:alpha val="40000"/>
            </a:schemeClr>
          </a:solidFill>
        </a:fill>
      </a:tcStyle>
    </a:band1V>
    <a:band2V>
      <a:tcTxStyle/>
      <a:tcStyle>
        <a:tcBdr/>
      </a:tcStyle>
    </a:band2V>
    <a:la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chemeClr val="accent2"/>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left>
            <a:ln w="9525" cap="flat" cmpd="sng">
              <a:solidFill>
                <a:schemeClr val="accent2"/>
              </a:solidFill>
              <a:prstDash val="solid"/>
              <a:round/>
              <a:headEnd type="none" w="sm" len="sm"/>
              <a:tailEnd type="none" w="sm" len="sm"/>
            </a:ln>
          </a:left>
          <a:right>
            <a:ln w="9525" cap="flat" cmpd="sng">
              <a:solidFill>
                <a:schemeClr val="accent2"/>
              </a:solidFill>
              <a:prstDash val="solid"/>
              <a:round/>
              <a:headEnd type="none" w="sm" len="sm"/>
              <a:tailEnd type="none" w="sm" len="sm"/>
            </a:ln>
          </a:right>
          <a:top>
            <a:ln w="9525" cap="flat" cmpd="sng">
              <a:solidFill>
                <a:schemeClr val="accent2"/>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2"/>
          </a:solidFill>
        </a:fill>
      </a:tcStyle>
    </a:firstRow>
    <a:neCell>
      <a:tcTxStyle/>
      <a:tcStyle>
        <a:tcBdr/>
      </a:tcStyle>
    </a:neCell>
    <a:nwCell>
      <a:tcTxStyle/>
      <a:tcStyle>
        <a:tcBdr/>
      </a:tcStyle>
    </a:nwCell>
  </a:tblStyle>
  <a:tblStyle styleId="{F724E912-2198-40BE-A31E-146AF03F823D}" styleName="Table_3">
    <a:wholeTbl>
      <a:tcTxStyle b="off" i="off">
        <a:font>
          <a:latin typeface="Gill Sans MT"/>
          <a:ea typeface="Gill Sans MT"/>
          <a:cs typeface="Gill Sans MT"/>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94694"/>
  </p:normalViewPr>
  <p:slideViewPr>
    <p:cSldViewPr snapToGrid="0">
      <p:cViewPr varScale="1">
        <p:scale>
          <a:sx n="109" d="100"/>
          <a:sy n="109" d="100"/>
        </p:scale>
        <p:origin x="8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font" Target="fonts/font20.fntdata"/><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font" Target="fonts/font10.fntdata"/><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notesMaster" Target="notesMasters/notesMaster1.xml"/><Relationship Id="rId192" Type="http://schemas.openxmlformats.org/officeDocument/2006/relationships/font" Target="fonts/font21.fntdata"/><Relationship Id="rId206" Type="http://customschemas.google.com/relationships/presentationmetadata" Target="metadata"/><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font" Target="fonts/font11.fntdata"/><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font" Target="fonts/font1.fntdata"/><Relationship Id="rId193" Type="http://schemas.openxmlformats.org/officeDocument/2006/relationships/font" Target="fonts/font22.fntdata"/><Relationship Id="rId207" Type="http://schemas.openxmlformats.org/officeDocument/2006/relationships/presProps" Target="presProp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162" Type="http://schemas.openxmlformats.org/officeDocument/2006/relationships/slide" Target="slides/slide159.xml"/><Relationship Id="rId183" Type="http://schemas.openxmlformats.org/officeDocument/2006/relationships/font" Target="fonts/font12.fntdata"/><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font" Target="fonts/font7.fntdata"/><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font" Target="fonts/font2.fntdata"/><Relationship Id="rId194" Type="http://schemas.openxmlformats.org/officeDocument/2006/relationships/font" Target="fonts/font23.fntdata"/><Relationship Id="rId199" Type="http://schemas.openxmlformats.org/officeDocument/2006/relationships/font" Target="fonts/font28.fntdata"/><Relationship Id="rId208"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font" Target="fonts/font13.fntdata"/><Relationship Id="rId189" Type="http://schemas.openxmlformats.org/officeDocument/2006/relationships/font" Target="fonts/font18.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font" Target="fonts/font3.fntdata"/><Relationship Id="rId179" Type="http://schemas.openxmlformats.org/officeDocument/2006/relationships/font" Target="fonts/font8.fntdata"/><Relationship Id="rId195" Type="http://schemas.openxmlformats.org/officeDocument/2006/relationships/font" Target="fonts/font24.fntdata"/><Relationship Id="rId209" Type="http://schemas.openxmlformats.org/officeDocument/2006/relationships/theme" Target="theme/theme1.xml"/><Relationship Id="rId190" Type="http://schemas.openxmlformats.org/officeDocument/2006/relationships/font" Target="fonts/font19.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font" Target="fonts/font9.fntdata"/><Relationship Id="rId210" Type="http://schemas.openxmlformats.org/officeDocument/2006/relationships/tableStyles" Target="tableStyles.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font" Target="fonts/font4.fntdata"/><Relationship Id="rId196" Type="http://schemas.openxmlformats.org/officeDocument/2006/relationships/font" Target="fonts/font25.fntdata"/><Relationship Id="rId200" Type="http://schemas.openxmlformats.org/officeDocument/2006/relationships/font" Target="fonts/font29.fntdata"/><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font" Target="fonts/font15.fntdata"/><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font" Target="fonts/font5.fntdata"/><Relationship Id="rId197" Type="http://schemas.openxmlformats.org/officeDocument/2006/relationships/font" Target="fonts/font26.fntdata"/><Relationship Id="rId201" Type="http://schemas.openxmlformats.org/officeDocument/2006/relationships/font" Target="fonts/font30.fntdata"/><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font" Target="fonts/font16.fntdata"/><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font" Target="fonts/font6.fntdata"/><Relationship Id="rId198" Type="http://schemas.openxmlformats.org/officeDocument/2006/relationships/font" Target="fonts/font27.fntdata"/><Relationship Id="rId202" Type="http://schemas.openxmlformats.org/officeDocument/2006/relationships/font" Target="fonts/font31.fntdata"/><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font" Target="fonts/font17.fntdata"/><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1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9" name="Google Shape;979;p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6" name="Google Shape;986;p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 name="Google Shape;997;p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3" name="Google Shape;1033;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6" name="Google Shape;1046;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4" name="Google Shape;1054;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2" name="Google Shape;1062;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0" name="Google Shape;1070;p1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1" name="Google Shape;1071;p1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9" name="Google Shape;1079;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7" name="Google Shape;1087;p1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8" name="Google Shape;1088;p1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6" name="Google Shape;1096;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3" name="Google Shape;1123;p1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p1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p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2" name="Google Shape;1132;p1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3" name="Google Shape;1133;p1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1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3" name="Google Shape;1143;p1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1" name="Google Shape;1151;p1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2" name="Google Shape;1152;p1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9" name="Google Shape;1169;p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p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4" name="Google Shape;1184;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0" name="Google Shape;1190;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8" name="Google Shape;1198;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6" name="Google Shape;1206;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4" name="Google Shape;1224;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3" name="Google Shape;1233;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1" name="Google Shape;1241;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0" name="Google Shape;1250;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p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8" name="Google Shape;1258;p1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9" name="Google Shape;1259;p1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136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p1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7" name="Google Shape;1267;p1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8" name="Google Shape;1268;p1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4"/>
        <p:cNvGrpSpPr/>
        <p:nvPr/>
      </p:nvGrpSpPr>
      <p:grpSpPr>
        <a:xfrm>
          <a:off x="0" y="0"/>
          <a:ext cx="0" cy="0"/>
          <a:chOff x="0" y="0"/>
          <a:chExt cx="0" cy="0"/>
        </a:xfrm>
      </p:grpSpPr>
      <p:sp>
        <p:nvSpPr>
          <p:cNvPr id="1275" name="Google Shape;1275;p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6" name="Google Shape;1276;p1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1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6" name="Google Shape;1286;p1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7" name="Google Shape;1287;p1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6" name="Google Shape;1296;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3" name="Google Shape;1303;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9" name="Google Shape;1309;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6" name="Google Shape;1316;p1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7" name="Google Shape;1317;p1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143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6" name="Google Shape;1326;p1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7" name="Google Shape;1327;p1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6" name="Google Shape;1336;p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7" name="Google Shape;1337;p1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145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6" name="Google Shape;1346;p1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7" name="Google Shape;1347;p1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6" name="Google Shape;1356;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2"/>
        <p:cNvGrpSpPr/>
        <p:nvPr/>
      </p:nvGrpSpPr>
      <p:grpSpPr>
        <a:xfrm>
          <a:off x="0" y="0"/>
          <a:ext cx="0" cy="0"/>
          <a:chOff x="0" y="0"/>
          <a:chExt cx="0" cy="0"/>
        </a:xfrm>
      </p:grpSpPr>
      <p:sp>
        <p:nvSpPr>
          <p:cNvPr id="1363" name="Google Shape;1363;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4" name="Google Shape;1364;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9"/>
        <p:cNvGrpSpPr/>
        <p:nvPr/>
      </p:nvGrpSpPr>
      <p:grpSpPr>
        <a:xfrm>
          <a:off x="0" y="0"/>
          <a:ext cx="0" cy="0"/>
          <a:chOff x="0" y="0"/>
          <a:chExt cx="0" cy="0"/>
        </a:xfrm>
      </p:grpSpPr>
      <p:sp>
        <p:nvSpPr>
          <p:cNvPr id="1370" name="Google Shape;1370;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1" name="Google Shape;1371;p1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2" name="Google Shape;1372;p1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149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p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1" name="Google Shape;1381;p1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2" name="Google Shape;1382;p1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p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1" name="Google Shape;1391;p1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2" name="Google Shape;1392;p1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p1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3" name="Google Shape;1403;p1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1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1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153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p1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3" name="Google Shape;1423;p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p1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1" name="Google Shape;1431;p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p1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8" name="Google Shape;1438;p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p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5" name="Google Shape;1445;p1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6" name="Google Shape;1446;p1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157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
        <p:cNvGrpSpPr/>
        <p:nvPr/>
      </p:nvGrpSpPr>
      <p:grpSpPr>
        <a:xfrm>
          <a:off x="0" y="0"/>
          <a:ext cx="0" cy="0"/>
          <a:chOff x="0" y="0"/>
          <a:chExt cx="0" cy="0"/>
        </a:xfrm>
      </p:grpSpPr>
      <p:sp>
        <p:nvSpPr>
          <p:cNvPr id="1455" name="Google Shape;1455;p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6" name="Google Shape;1456;p1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7" name="Google Shape;1457;p1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158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p1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7" name="Google Shape;1467;p1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8" name="Google Shape;1468;p1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159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Google Shape;1476;p1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7" name="Google Shape;1477;p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p1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4" name="Google Shape;1484;p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p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1" name="Google Shape;1491;p1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2" name="Google Shape;1492;p1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fr-FR" sz="1200" b="0" i="0" u="none" strike="noStrike" cap="none">
                <a:solidFill>
                  <a:srgbClr val="000000"/>
                </a:solidFill>
                <a:latin typeface="Calibri"/>
                <a:ea typeface="Calibri"/>
                <a:cs typeface="Calibri"/>
                <a:sym typeface="Calibri"/>
              </a:rPr>
              <a:t>162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9"/>
        <p:cNvGrpSpPr/>
        <p:nvPr/>
      </p:nvGrpSpPr>
      <p:grpSpPr>
        <a:xfrm>
          <a:off x="0" y="0"/>
          <a:ext cx="0" cy="0"/>
          <a:chOff x="0" y="0"/>
          <a:chExt cx="0" cy="0"/>
        </a:xfrm>
      </p:grpSpPr>
      <p:sp>
        <p:nvSpPr>
          <p:cNvPr id="1500" name="Google Shape;1500;p1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1" name="Google Shape;1501;p1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8" name="Google Shape;1508;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8" name="Google Shape;1508;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647121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8" name="Google Shape;1508;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1929678"/>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Google Shape;1507;p1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8" name="Google Shape;1508;p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9635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1" name="Google Shape;481;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9" name="Google Shape;48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8" name="Google Shape;578;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8" name="Google Shape;588;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 name="Google Shape;606;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4" name="Google Shape;624;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70</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6" name="Google Shape;67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7" name="Google Shape;677;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71</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5" name="Google Shape;685;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73</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4" name="Google Shape;704;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74</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5" name="Google Shape;715;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6" name="Google Shape;716;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75</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9" name="Google Shape;749;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7" name="Google Shape;757;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7" name="Google Shape;767;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3" name="Google Shape;773;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 name="Google Shape;78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3" name="Google Shape;783;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83</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1" name="Google Shape;791;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2" name="Google Shape;792;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84</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1" name="Google Shape;801;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fr-FR"/>
              <a:t>85</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 name="Google Shape;828;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4" name="Google Shape;844;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52" name="Google Shape;852;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5" name="Google Shape;895;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8" name="Google Shape;908;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7" name="Google Shape;947;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p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e de titre" type="title">
  <p:cSld name="TITLE">
    <p:bg>
      <p:bgPr>
        <a:solidFill>
          <a:schemeClr val="accent2"/>
        </a:solidFill>
        <a:effectLst/>
      </p:bgPr>
    </p:bg>
    <p:spTree>
      <p:nvGrpSpPr>
        <p:cNvPr id="1" name="Shape 15"/>
        <p:cNvGrpSpPr/>
        <p:nvPr/>
      </p:nvGrpSpPr>
      <p:grpSpPr>
        <a:xfrm>
          <a:off x="0" y="0"/>
          <a:ext cx="0" cy="0"/>
          <a:chOff x="0" y="0"/>
          <a:chExt cx="0" cy="0"/>
        </a:xfrm>
      </p:grpSpPr>
      <p:sp>
        <p:nvSpPr>
          <p:cNvPr id="16" name="Google Shape;16;p169"/>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9"/>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8" name="Google Shape;18;p16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avec légende" type="picTx">
  <p:cSld name="PICTURE_WITH_CAPTION_TEXT">
    <p:spTree>
      <p:nvGrpSpPr>
        <p:cNvPr id="1" name="Shape 78"/>
        <p:cNvGrpSpPr/>
        <p:nvPr/>
      </p:nvGrpSpPr>
      <p:grpSpPr>
        <a:xfrm>
          <a:off x="0" y="0"/>
          <a:ext cx="0" cy="0"/>
          <a:chOff x="0" y="0"/>
          <a:chExt cx="0" cy="0"/>
        </a:xfrm>
      </p:grpSpPr>
      <p:sp>
        <p:nvSpPr>
          <p:cNvPr id="79" name="Google Shape;79;p177"/>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7"/>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77"/>
          <p:cNvSpPr>
            <a:spLocks noGrp="1"/>
          </p:cNvSpPr>
          <p:nvPr>
            <p:ph type="pic" idx="2"/>
          </p:nvPr>
        </p:nvSpPr>
        <p:spPr>
          <a:xfrm>
            <a:off x="6095999" y="0"/>
            <a:ext cx="6102097" cy="6858000"/>
          </a:xfrm>
          <a:prstGeom prst="rect">
            <a:avLst/>
          </a:prstGeom>
          <a:solidFill>
            <a:srgbClr val="BFBFBF"/>
          </a:solidFill>
          <a:ln>
            <a:noFill/>
          </a:ln>
        </p:spPr>
      </p:sp>
      <p:sp>
        <p:nvSpPr>
          <p:cNvPr id="82" name="Google Shape;82;p177"/>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83" name="Google Shape;83;p17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77"/>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7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86"/>
        <p:cNvGrpSpPr/>
        <p:nvPr/>
      </p:nvGrpSpPr>
      <p:grpSpPr>
        <a:xfrm>
          <a:off x="0" y="0"/>
          <a:ext cx="0" cy="0"/>
          <a:chOff x="0" y="0"/>
          <a:chExt cx="0" cy="0"/>
        </a:xfrm>
      </p:grpSpPr>
      <p:sp>
        <p:nvSpPr>
          <p:cNvPr id="87" name="Google Shape;87;p17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78"/>
          <p:cNvSpPr txBox="1">
            <a:spLocks noGrp="1"/>
          </p:cNvSpPr>
          <p:nvPr>
            <p:ph type="body" idx="1"/>
          </p:nvPr>
        </p:nvSpPr>
        <p:spPr>
          <a:xfrm rot="5400000">
            <a:off x="4545009" y="324171"/>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9" name="Google Shape;89;p17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7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7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re vertical et texte" type="vertTitleAndTx">
  <p:cSld name="VERTICAL_TITLE_AND_VERTICAL_TEXT">
    <p:spTree>
      <p:nvGrpSpPr>
        <p:cNvPr id="1" name="Shape 92"/>
        <p:cNvGrpSpPr/>
        <p:nvPr/>
      </p:nvGrpSpPr>
      <p:grpSpPr>
        <a:xfrm>
          <a:off x="0" y="0"/>
          <a:ext cx="0" cy="0"/>
          <a:chOff x="0" y="0"/>
          <a:chExt cx="0" cy="0"/>
        </a:xfrm>
      </p:grpSpPr>
      <p:sp>
        <p:nvSpPr>
          <p:cNvPr id="93" name="Google Shape;93;p179"/>
          <p:cNvSpPr txBox="1">
            <a:spLocks noGrp="1"/>
          </p:cNvSpPr>
          <p:nvPr>
            <p:ph type="title"/>
          </p:nvPr>
        </p:nvSpPr>
        <p:spPr>
          <a:xfrm rot="5400000">
            <a:off x="6810676" y="2779696"/>
            <a:ext cx="4983480" cy="1298608"/>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79"/>
          <p:cNvSpPr txBox="1">
            <a:spLocks noGrp="1"/>
          </p:cNvSpPr>
          <p:nvPr>
            <p:ph type="body" idx="1"/>
          </p:nvPr>
        </p:nvSpPr>
        <p:spPr>
          <a:xfrm rot="5400000">
            <a:off x="2838640" y="329755"/>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95" name="Google Shape;95;p17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7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7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fr-FR"/>
              <a:t>Modifiez le style du titre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7" name="Date Placeholder 6"/>
          <p:cNvSpPr>
            <a:spLocks noGrp="1"/>
          </p:cNvSpPr>
          <p:nvPr>
            <p:ph type="dt" sz="half" idx="10"/>
          </p:nvPr>
        </p:nvSpPr>
        <p:spPr/>
        <p:txBody>
          <a:bodyPr/>
          <a:lstStyle/>
          <a:p>
            <a:fld id="{69A13AAF-5225-954B-9DF0-34328B8C8A1F}" type="datetimeFigureOut">
              <a:rPr lang="fr-FR" smtClean="0"/>
              <a:t>07/11/2022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1016906430"/>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9A13AAF-5225-954B-9DF0-34328B8C8A1F}" type="datetimeFigureOut">
              <a:rPr lang="fr-FR" smtClean="0"/>
              <a:t>07/11/2022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2328646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Titre de 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fr-FR"/>
              <a:t>Modifiez le style du titre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69A13AAF-5225-954B-9DF0-34328B8C8A1F}" type="datetimeFigureOut">
              <a:rPr lang="fr-FR" smtClean="0"/>
              <a:t>07/11/2022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114907513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8" name="Date Placeholder 7"/>
          <p:cNvSpPr>
            <a:spLocks noGrp="1"/>
          </p:cNvSpPr>
          <p:nvPr>
            <p:ph type="dt" sz="half" idx="10"/>
          </p:nvPr>
        </p:nvSpPr>
        <p:spPr/>
        <p:txBody>
          <a:bodyPr/>
          <a:lstStyle/>
          <a:p>
            <a:fld id="{69A13AAF-5225-954B-9DF0-34328B8C8A1F}" type="datetimeFigureOut">
              <a:rPr lang="fr-FR" smtClean="0"/>
              <a:t>07/11/2022</a:t>
            </a:fld>
            <a:endParaRPr lang="fr-FR"/>
          </a:p>
        </p:txBody>
      </p:sp>
      <p:sp>
        <p:nvSpPr>
          <p:cNvPr id="9" name="Footer Placeholder 8"/>
          <p:cNvSpPr>
            <a:spLocks noGrp="1"/>
          </p:cNvSpPr>
          <p:nvPr>
            <p:ph type="ftr" sz="quarter" idx="11"/>
          </p:nvPr>
        </p:nvSpPr>
        <p:spPr/>
        <p:txBody>
          <a:bodyPr/>
          <a:lstStyle/>
          <a:p>
            <a:endParaRPr lang="fr-FR"/>
          </a:p>
        </p:txBody>
      </p:sp>
      <p:sp>
        <p:nvSpPr>
          <p:cNvPr id="10" name="Slide Number Placeholder 9"/>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4082832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83436" y="3143250"/>
            <a:ext cx="4270248" cy="2596776"/>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Date Placeholder 6"/>
          <p:cNvSpPr>
            <a:spLocks noGrp="1"/>
          </p:cNvSpPr>
          <p:nvPr>
            <p:ph type="dt" sz="half" idx="10"/>
          </p:nvPr>
        </p:nvSpPr>
        <p:spPr/>
        <p:txBody>
          <a:bodyPr/>
          <a:lstStyle/>
          <a:p>
            <a:fld id="{69A13AAF-5225-954B-9DF0-34328B8C8A1F}" type="datetimeFigureOut">
              <a:rPr lang="fr-FR" smtClean="0"/>
              <a:t>07/11/2022</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7EC36AF9-AE43-0442-BDEF-391D29EC7D85}" type="slidenum">
              <a:rPr lang="fr-FR" smtClean="0"/>
              <a:t>‹N°›</a:t>
            </a:fld>
            <a:endParaRPr lang="fr-FR"/>
          </a:p>
        </p:txBody>
      </p:sp>
      <p:sp>
        <p:nvSpPr>
          <p:cNvPr id="10" name="Title 9"/>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172062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69A13AAF-5225-954B-9DF0-34328B8C8A1F}" type="datetimeFigureOut">
              <a:rPr lang="fr-FR" smtClean="0"/>
              <a:t>07/11/2022</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4824777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A13AAF-5225-954B-9DF0-34328B8C8A1F}" type="datetimeFigureOut">
              <a:rPr lang="fr-FR" smtClean="0"/>
              <a:t>07/11/2022</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204786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7"/>
        <p:cNvGrpSpPr/>
        <p:nvPr/>
      </p:nvGrpSpPr>
      <p:grpSpPr>
        <a:xfrm>
          <a:off x="0" y="0"/>
          <a:ext cx="0" cy="0"/>
          <a:chOff x="0" y="0"/>
          <a:chExt cx="0" cy="0"/>
        </a:xfrm>
      </p:grpSpPr>
      <p:sp>
        <p:nvSpPr>
          <p:cNvPr id="28" name="Google Shape;28;p17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70"/>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0" name="Google Shape;30;p17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7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7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fr-FR"/>
              <a:t>Modifiez le style du titre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9" name="Date Placeholder 8"/>
          <p:cNvSpPr>
            <a:spLocks noGrp="1"/>
          </p:cNvSpPr>
          <p:nvPr>
            <p:ph type="dt" sz="half" idx="10"/>
          </p:nvPr>
        </p:nvSpPr>
        <p:spPr/>
        <p:txBody>
          <a:bodyPr/>
          <a:lstStyle/>
          <a:p>
            <a:fld id="{69A13AAF-5225-954B-9DF0-34328B8C8A1F}" type="datetimeFigureOut">
              <a:rPr lang="fr-FR" smtClean="0"/>
              <a:t>07/11/2022</a:t>
            </a:fld>
            <a:endParaRPr lang="fr-FR"/>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a:p>
        </p:txBody>
      </p:sp>
      <p:sp>
        <p:nvSpPr>
          <p:cNvPr id="11" name="Slide Number Placeholder 10"/>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13320286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fr-FR"/>
              <a:t>Modifiez le style du titre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9A13AAF-5225-954B-9DF0-34328B8C8A1F}" type="datetimeFigureOut">
              <a:rPr lang="fr-FR" smtClean="0"/>
              <a:t>07/11/2022</a:t>
            </a:fld>
            <a:endParaRPr lang="fr-FR"/>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fr-FR"/>
          </a:p>
        </p:txBody>
      </p:sp>
      <p:sp>
        <p:nvSpPr>
          <p:cNvPr id="10" name="Slide Number Placeholder 9"/>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2521515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9A13AAF-5225-954B-9DF0-34328B8C8A1F}" type="datetimeFigureOut">
              <a:rPr lang="fr-FR" smtClean="0"/>
              <a:t>07/11/2022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21843472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9A13AAF-5225-954B-9DF0-34328B8C8A1F}" type="datetimeFigureOut">
              <a:rPr lang="fr-FR" smtClean="0"/>
              <a:t>07/11/2022</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7EC36AF9-AE43-0442-BDEF-391D29EC7D85}" type="slidenum">
              <a:rPr lang="fr-FR" smtClean="0"/>
              <a:t>‹N°›</a:t>
            </a:fld>
            <a:endParaRPr lang="fr-FR"/>
          </a:p>
        </p:txBody>
      </p:sp>
    </p:spTree>
    <p:extLst>
      <p:ext uri="{BB962C8B-B14F-4D97-AF65-F5344CB8AC3E}">
        <p14:creationId xmlns:p14="http://schemas.microsoft.com/office/powerpoint/2010/main" val="237170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3"/>
        <p:cNvGrpSpPr/>
        <p:nvPr/>
      </p:nvGrpSpPr>
      <p:grpSpPr>
        <a:xfrm>
          <a:off x="0" y="0"/>
          <a:ext cx="0" cy="0"/>
          <a:chOff x="0" y="0"/>
          <a:chExt cx="0" cy="0"/>
        </a:xfrm>
      </p:grpSpPr>
      <p:sp>
        <p:nvSpPr>
          <p:cNvPr id="34" name="Google Shape;34;p17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1"/>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6" name="Google Shape;36;p171"/>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7" name="Google Shape;37;p17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0"/>
        <p:cNvGrpSpPr/>
        <p:nvPr/>
      </p:nvGrpSpPr>
      <p:grpSpPr>
        <a:xfrm>
          <a:off x="0" y="0"/>
          <a:ext cx="0" cy="0"/>
          <a:chOff x="0" y="0"/>
          <a:chExt cx="0" cy="0"/>
        </a:xfrm>
      </p:grpSpPr>
      <p:sp>
        <p:nvSpPr>
          <p:cNvPr id="41" name="Google Shape;41;p172"/>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2" name="Google Shape;42;p172"/>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3" name="Google Shape;43;p172"/>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172"/>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rgbClr val="6B8890"/>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5" name="Google Shape;45;p17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
        <p:nvSpPr>
          <p:cNvPr id="48" name="Google Shape;48;p17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u avec légende" type="objTx">
  <p:cSld name="OBJECT_WITH_CAPTION_TEXT">
    <p:spTree>
      <p:nvGrpSpPr>
        <p:cNvPr id="1" name="Shape 49"/>
        <p:cNvGrpSpPr/>
        <p:nvPr/>
      </p:nvGrpSpPr>
      <p:grpSpPr>
        <a:xfrm>
          <a:off x="0" y="0"/>
          <a:ext cx="0" cy="0"/>
          <a:chOff x="0" y="0"/>
          <a:chExt cx="0" cy="0"/>
        </a:xfrm>
      </p:grpSpPr>
      <p:sp>
        <p:nvSpPr>
          <p:cNvPr id="50" name="Google Shape;50;p173"/>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73"/>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173"/>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53" name="Google Shape;53;p173"/>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54" name="Google Shape;54;p17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73"/>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7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apositive de titre" type="title">
  <p:cSld name="TITLE">
    <p:bg>
      <p:bgPr>
        <a:solidFill>
          <a:schemeClr val="accent2"/>
        </a:solidFill>
        <a:effectLst/>
      </p:bgPr>
    </p:bg>
    <p:spTree>
      <p:nvGrpSpPr>
        <p:cNvPr id="1" name="Shape 57"/>
        <p:cNvGrpSpPr/>
        <p:nvPr/>
      </p:nvGrpSpPr>
      <p:grpSpPr>
        <a:xfrm>
          <a:off x="0" y="0"/>
          <a:ext cx="0" cy="0"/>
          <a:chOff x="0" y="0"/>
          <a:chExt cx="0" cy="0"/>
        </a:xfrm>
      </p:grpSpPr>
      <p:sp>
        <p:nvSpPr>
          <p:cNvPr id="58" name="Google Shape;58;p168"/>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68"/>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60" name="Google Shape;60;p16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6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6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re de section" type="secHead">
  <p:cSld name="SECTION_HEADER">
    <p:bg>
      <p:bgPr>
        <a:solidFill>
          <a:schemeClr val="accent1"/>
        </a:solidFill>
        <a:effectLst/>
      </p:bgPr>
    </p:bg>
    <p:spTree>
      <p:nvGrpSpPr>
        <p:cNvPr id="1" name="Shape 63"/>
        <p:cNvGrpSpPr/>
        <p:nvPr/>
      </p:nvGrpSpPr>
      <p:grpSpPr>
        <a:xfrm>
          <a:off x="0" y="0"/>
          <a:ext cx="0" cy="0"/>
          <a:chOff x="0" y="0"/>
          <a:chExt cx="0" cy="0"/>
        </a:xfrm>
      </p:grpSpPr>
      <p:sp>
        <p:nvSpPr>
          <p:cNvPr id="64" name="Google Shape;64;p174"/>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74"/>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66" name="Google Shape;66;p17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7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7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69"/>
        <p:cNvGrpSpPr/>
        <p:nvPr/>
      </p:nvGrpSpPr>
      <p:grpSpPr>
        <a:xfrm>
          <a:off x="0" y="0"/>
          <a:ext cx="0" cy="0"/>
          <a:chOff x="0" y="0"/>
          <a:chExt cx="0" cy="0"/>
        </a:xfrm>
      </p:grpSpPr>
      <p:sp>
        <p:nvSpPr>
          <p:cNvPr id="70" name="Google Shape;70;p17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1" name="Google Shape;71;p17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7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7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ide" type="blank">
  <p:cSld name="BLANK">
    <p:spTree>
      <p:nvGrpSpPr>
        <p:cNvPr id="1" name="Shape 74"/>
        <p:cNvGrpSpPr/>
        <p:nvPr/>
      </p:nvGrpSpPr>
      <p:grpSpPr>
        <a:xfrm>
          <a:off x="0" y="0"/>
          <a:ext cx="0" cy="0"/>
          <a:chOff x="0" y="0"/>
          <a:chExt cx="0" cy="0"/>
        </a:xfrm>
      </p:grpSpPr>
      <p:sp>
        <p:nvSpPr>
          <p:cNvPr id="75" name="Google Shape;75;p17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6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7"/>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12" name="Google Shape;12;p16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3" name="Google Shape;13;p16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4" name="Google Shape;14;p16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1"/>
        <p:cNvGrpSpPr/>
        <p:nvPr/>
      </p:nvGrpSpPr>
      <p:grpSpPr>
        <a:xfrm>
          <a:off x="0" y="0"/>
          <a:ext cx="0" cy="0"/>
          <a:chOff x="0" y="0"/>
          <a:chExt cx="0" cy="0"/>
        </a:xfrm>
      </p:grpSpPr>
      <p:sp>
        <p:nvSpPr>
          <p:cNvPr id="22" name="Google Shape;22;p16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166"/>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24" name="Google Shape;24;p16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5" name="Google Shape;25;p16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26" name="Google Shape;26;p16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fr-FR"/>
              <a:t>‹N°›</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9A13AAF-5225-954B-9DF0-34328B8C8A1F}" type="datetimeFigureOut">
              <a:rPr lang="fr-FR" smtClean="0"/>
              <a:t>07/11/2022</a:t>
            </a:fld>
            <a:endParaRPr lang="fr-FR"/>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fr-FR"/>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EC36AF9-AE43-0442-BDEF-391D29EC7D85}" type="slidenum">
              <a:rPr lang="fr-FR" smtClean="0"/>
              <a:t>‹N°›</a:t>
            </a:fld>
            <a:endParaRPr lang="fr-FR"/>
          </a:p>
        </p:txBody>
      </p:sp>
    </p:spTree>
    <p:extLst>
      <p:ext uri="{BB962C8B-B14F-4D97-AF65-F5344CB8AC3E}">
        <p14:creationId xmlns:p14="http://schemas.microsoft.com/office/powerpoint/2010/main" val="330632088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fr.wikipedia.org/wiki/Fichier_(informatique)" TargetMode="External"/><Relationship Id="rId7" Type="http://schemas.openxmlformats.org/officeDocument/2006/relationships/image" Target="../media/image83.png"/><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hyperlink" Target="https://fr.wikipedia.org/wiki/Unix" TargetMode="External"/><Relationship Id="rId5" Type="http://schemas.openxmlformats.org/officeDocument/2006/relationships/hyperlink" Target="https://fr.wikipedia.org/wiki/Linux" TargetMode="External"/><Relationship Id="rId4" Type="http://schemas.openxmlformats.org/officeDocument/2006/relationships/hyperlink" Target="https://fr.wikipedia.org/wiki/Syst%C3%A8me_de_fichiers"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3.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hyperlink" Target="https://upload.wikimedia.org/wikipedia/commons/1/1b/Linux_Distribution_Timeline.svg"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7.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8.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0.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hyperlink" Target="http://debian.org/" TargetMode="External"/><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ubuntu.com/" TargetMode="External"/><Relationship Id="rId5" Type="http://schemas.openxmlformats.org/officeDocument/2006/relationships/hyperlink" Target="https://journaldunetfr.digidip.net/visit?url=https://getfedora.org/&amp;ppref=https://www.journaldunet.fr/web-tech/guide-de-l-entreprise-digitale/1091588-kernel-linux-open-source-8/&amp;currurl=https://www.journaldunet.fr/web-tech/guide-de-l-entreprise-digitale/1091588-kernel-linux-open-source-8/" TargetMode="External"/><Relationship Id="rId4" Type="http://schemas.openxmlformats.org/officeDocument/2006/relationships/hyperlink" Target="https://www.redhat.com/fr/technologies/linux-platforms/enterprise-linux" TargetMode="External"/><Relationship Id="rId9" Type="http://schemas.openxmlformats.org/officeDocument/2006/relationships/image" Target="../media/image16.png"/></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9.xml"/><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2.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linux/Ressources/Definition_Linux_intro.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7.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8.xml"/><Relationship Id="rId1" Type="http://schemas.openxmlformats.org/officeDocument/2006/relationships/slideLayout" Target="../slideLayouts/slideLayout5.xml"/><Relationship Id="rId4" Type="http://schemas.openxmlformats.org/officeDocument/2006/relationships/image" Target="../media/image116.png"/></Relationships>
</file>

<file path=ppt/slides/_rels/slide1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49.xml"/><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3.xml"/><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fr.wikipedia.org/wiki/Noyau_Linux"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8.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forms/d/e/1FAIpQLSfHn8fygdHa9WBurx57yLweV6TBhrRXut-Q2aSS5MOcEutHvg/viewform"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hyperlink" Target="https://fr.wikipedia.org/wiki/Linus_Torvalds" TargetMode="External"/><Relationship Id="rId3" Type="http://schemas.openxmlformats.org/officeDocument/2006/relationships/hyperlink" Target="https://fr.wikipedia.org/wiki/Syst%C3%A8me_d'exploitation" TargetMode="External"/><Relationship Id="rId7" Type="http://schemas.openxmlformats.org/officeDocument/2006/relationships/hyperlink" Target="https://fr.wikipedia.org/wiki/199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fr.wikipedia.org/wiki/Noyau_Linux" TargetMode="External"/><Relationship Id="rId11" Type="http://schemas.openxmlformats.org/officeDocument/2006/relationships/image" Target="../media/image23.png"/><Relationship Id="rId5" Type="http://schemas.openxmlformats.org/officeDocument/2006/relationships/hyperlink" Target="https://fr.wikipedia.org/wiki/Type_Unix" TargetMode="External"/><Relationship Id="rId10" Type="http://schemas.openxmlformats.org/officeDocument/2006/relationships/hyperlink" Target="https://fr.wikipedia.org/wiki/Logiciel_libre" TargetMode="External"/><Relationship Id="rId4" Type="http://schemas.openxmlformats.org/officeDocument/2006/relationships/hyperlink" Target="https://fr.wikipedia.org/wiki/Open_source" TargetMode="External"/><Relationship Id="rId9" Type="http://schemas.openxmlformats.org/officeDocument/2006/relationships/hyperlink" Target="https://fr.wikipedia.org/wiki/Distribution_Linux"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hyperlink" Target="http://rpmfind.net/linux/fedora/linux/development/rawhide/Everything/aarch64/os/Packages/p/php-8.0.10~RC1-3.fc36.aarch64.rpm" TargetMode="External"/><Relationship Id="rId7"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linux/Ressources/craig-gardner_rpm-build-basics.bw%20(1).pdf" TargetMode="Externa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28.png"/><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30.png"/><Relationship Id="rId4" Type="http://schemas.openxmlformats.org/officeDocument/2006/relationships/hyperlink" Target="http://../linux/Ressources/commandes_paquets_debian.pdf"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hyperlink" Target="http://formation/linux/TP/tp_installation_package.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40.png"/><Relationship Id="rId4" Type="http://schemas.openxmlformats.org/officeDocument/2006/relationships/hyperlink" Target="http://../linux/Ressources/memento_linux.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hyperlink" Target="http://formation/linux/TP/TP_01.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hyperlink" Target="http://formation/linux/TP/TP_01.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jp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manpages.ubuntu.com/manpages/bionic/fr/man3/crypt.3.html"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hyperlink" Target="https://docs.google.com/forms/d/e/1FAIpQLSfqwNnU2iGp8X6Hmys4LiTU3wjq75ar-GKRC5Auc6EYUQpe6g/viewfor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upload.wikimedia.org/wikipedia/commons/7/77/Unix_history-simple.svg"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5.xml"/><Relationship Id="rId4" Type="http://schemas.openxmlformats.org/officeDocument/2006/relationships/image" Target="../media/image69.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hyperlink" Target="https://www.kernel.org/" TargetMode="External"/><Relationship Id="rId3" Type="http://schemas.openxmlformats.org/officeDocument/2006/relationships/hyperlink" Target="https://fr.wikipedia.org/wiki/Syst%C3%A8me_d'exploitation" TargetMode="External"/><Relationship Id="rId7" Type="http://schemas.openxmlformats.org/officeDocument/2006/relationships/hyperlink" Target="https://fr.wikipedia.org/wiki/Linus_Torvald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fr.wikipedia.org/wiki/Noyau_Linux" TargetMode="External"/><Relationship Id="rId5" Type="http://schemas.openxmlformats.org/officeDocument/2006/relationships/hyperlink" Target="https://fr.wikipedia.org/wiki/Type_Unix" TargetMode="External"/><Relationship Id="rId4" Type="http://schemas.openxmlformats.org/officeDocument/2006/relationships/hyperlink" Target="https://fr.wikipedia.org/wiki/Open_source"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hyperlink" Target="https://docs.google.com/forms/d/e/1FAIpQLSfk3E3OLzqPdthbaCloeoJy9vfWxZF32K06HJ3KrN1i9fVISQ/viewform"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hyperlink" Target="https://docs.google.com/forms/d/e/1FAIpQLScjIqfPckPWaoexJYGAfJyaDzP3ktyMUY3_UWmHnkDZzvgIJQ/viewform"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9.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32.png"/><Relationship Id="rId4" Type="http://schemas.openxmlformats.org/officeDocument/2006/relationships/hyperlink" Target="http://formation/linux/TP/tp_journaux_rotations.pdf"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
          <p:cNvSpPr txBox="1">
            <a:spLocks noGrp="1"/>
          </p:cNvSpPr>
          <p:nvPr>
            <p:ph type="subTitle" idx="1"/>
          </p:nvPr>
        </p:nvSpPr>
        <p:spPr>
          <a:xfrm>
            <a:off x="1524000" y="3846674"/>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00"/>
              <a:buNone/>
            </a:pPr>
            <a:endParaRPr/>
          </a:p>
          <a:p>
            <a:pPr marL="0" lvl="0" indent="0" algn="ctr" rtl="0">
              <a:lnSpc>
                <a:spcPct val="100000"/>
              </a:lnSpc>
              <a:spcBef>
                <a:spcPts val="1000"/>
              </a:spcBef>
              <a:spcAft>
                <a:spcPts val="0"/>
              </a:spcAft>
              <a:buSzPts val="4000"/>
              <a:buNone/>
            </a:pPr>
            <a:r>
              <a:rPr lang="fr-FR" sz="4000"/>
              <a:t>          ADMINISTRATEUR LINUX</a:t>
            </a:r>
            <a:endParaRPr/>
          </a:p>
        </p:txBody>
      </p:sp>
      <p:pic>
        <p:nvPicPr>
          <p:cNvPr id="103" name="Google Shape;103;p1"/>
          <p:cNvPicPr preferRelativeResize="0"/>
          <p:nvPr/>
        </p:nvPicPr>
        <p:blipFill rotWithShape="1">
          <a:blip r:embed="rId3">
            <a:alphaModFix/>
          </a:blip>
          <a:srcRect/>
          <a:stretch/>
        </p:blipFill>
        <p:spPr>
          <a:xfrm>
            <a:off x="0" y="-8504"/>
            <a:ext cx="12192000" cy="3141663"/>
          </a:xfrm>
          <a:prstGeom prst="rect">
            <a:avLst/>
          </a:prstGeom>
          <a:noFill/>
          <a:ln>
            <a:noFill/>
          </a:ln>
        </p:spPr>
      </p:pic>
      <p:pic>
        <p:nvPicPr>
          <p:cNvPr id="104" name="Google Shape;104;p1" descr="Logo de UTOPIOS"/>
          <p:cNvPicPr preferRelativeResize="0"/>
          <p:nvPr/>
        </p:nvPicPr>
        <p:blipFill rotWithShape="1">
          <a:blip r:embed="rId4">
            <a:alphaModFix/>
          </a:blip>
          <a:srcRect/>
          <a:stretch/>
        </p:blipFill>
        <p:spPr>
          <a:xfrm>
            <a:off x="1798594" y="3927636"/>
            <a:ext cx="1574800" cy="1574800"/>
          </a:xfrm>
          <a:prstGeom prst="rect">
            <a:avLst/>
          </a:prstGeom>
          <a:noFill/>
          <a:ln>
            <a:noFill/>
          </a:ln>
        </p:spPr>
      </p:pic>
      <p:pic>
        <p:nvPicPr>
          <p:cNvPr id="105" name="Google Shape;105;p1" descr="Linux Logo : histoire, signification de l&amp;#39;emblème"/>
          <p:cNvPicPr preferRelativeResize="0"/>
          <p:nvPr/>
        </p:nvPicPr>
        <p:blipFill rotWithShape="1">
          <a:blip r:embed="rId5">
            <a:alphaModFix/>
          </a:blip>
          <a:srcRect/>
          <a:stretch/>
        </p:blipFill>
        <p:spPr>
          <a:xfrm>
            <a:off x="9493520" y="4208850"/>
            <a:ext cx="1799771" cy="10123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1- 4 LES UNIX-LIKE</a:t>
            </a:r>
            <a:endParaRPr/>
          </a:p>
        </p:txBody>
      </p:sp>
      <p:sp>
        <p:nvSpPr>
          <p:cNvPr id="171" name="Google Shape;171;p10"/>
          <p:cNvSpPr txBox="1">
            <a:spLocks noGrp="1"/>
          </p:cNvSpPr>
          <p:nvPr>
            <p:ph type="body" idx="1"/>
          </p:nvPr>
        </p:nvSpPr>
        <p:spPr>
          <a:xfrm>
            <a:off x="2231136" y="2638044"/>
            <a:ext cx="7729728" cy="401993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SzPts val="1800"/>
              <a:buChar char="•"/>
            </a:pPr>
            <a:r>
              <a:rPr lang="fr-FR" b="1"/>
              <a:t>UNIX-LIKE </a:t>
            </a:r>
            <a:r>
              <a:rPr lang="fr-FR"/>
              <a:t>: </a:t>
            </a:r>
            <a:r>
              <a:rPr lang="fr-FR" i="1"/>
              <a:t>Un système d’exploitation de </a:t>
            </a:r>
            <a:r>
              <a:rPr lang="fr-FR" b="1" i="1"/>
              <a:t>type Unix </a:t>
            </a:r>
            <a:r>
              <a:rPr lang="fr-FR" i="1"/>
              <a:t>(en anglais :</a:t>
            </a:r>
            <a:r>
              <a:rPr lang="fr-FR" b="1" i="1"/>
              <a:t>Unix-like</a:t>
            </a:r>
            <a:r>
              <a:rPr lang="fr-FR" i="1"/>
              <a:t>) est un système d’exploitation qui se comporte d’une façon semblable à un système Unix, bien que n’étant pas nécessairement conforme ou certifié par une quelconque version de la </a:t>
            </a:r>
            <a:r>
              <a:rPr lang="fr-FR"/>
              <a:t>Single UNIX spécification. </a:t>
            </a:r>
            <a:endParaRPr/>
          </a:p>
          <a:p>
            <a:pPr marL="0" lvl="0" indent="0" algn="ctr" rtl="0">
              <a:lnSpc>
                <a:spcPct val="100000"/>
              </a:lnSpc>
              <a:spcBef>
                <a:spcPts val="1000"/>
              </a:spcBef>
              <a:spcAft>
                <a:spcPts val="0"/>
              </a:spcAft>
              <a:buSzPts val="1800"/>
              <a:buNone/>
            </a:pPr>
            <a:endParaRPr/>
          </a:p>
          <a:p>
            <a:pPr marL="0" lvl="0" indent="0" algn="ctr" rtl="0">
              <a:lnSpc>
                <a:spcPct val="100000"/>
              </a:lnSpc>
              <a:spcBef>
                <a:spcPts val="1000"/>
              </a:spcBef>
              <a:spcAft>
                <a:spcPts val="0"/>
              </a:spcAft>
              <a:buSzPts val="2400"/>
              <a:buNone/>
            </a:pPr>
            <a:r>
              <a:rPr lang="fr-FR" sz="2400" i="1">
                <a:solidFill>
                  <a:srgbClr val="373E40"/>
                </a:solidFill>
              </a:rPr>
              <a:t>LINUX est un système d’exploitation de type Unix ou « Unix-Like ». </a:t>
            </a:r>
            <a:endParaRPr/>
          </a:p>
          <a:p>
            <a:pPr marL="0" lvl="0" indent="0" algn="ctr" rtl="0">
              <a:lnSpc>
                <a:spcPct val="100000"/>
              </a:lnSpc>
              <a:spcBef>
                <a:spcPts val="1000"/>
              </a:spcBef>
              <a:spcAft>
                <a:spcPts val="0"/>
              </a:spcAft>
              <a:buSzPts val="1400"/>
              <a:buNone/>
            </a:pPr>
            <a:r>
              <a:rPr lang="fr-FR" sz="1400" i="1">
                <a:solidFill>
                  <a:srgbClr val="373E40"/>
                </a:solidFill>
              </a:rPr>
              <a:t>(Il ne contient pas de code originel Unix mais il fonctionne comme système Unix).</a:t>
            </a:r>
            <a:endParaRPr/>
          </a:p>
          <a:p>
            <a:pPr marL="228600" lvl="0" indent="-114300" algn="l" rtl="0">
              <a:lnSpc>
                <a:spcPct val="100000"/>
              </a:lnSpc>
              <a:spcBef>
                <a:spcPts val="1000"/>
              </a:spcBef>
              <a:spcAft>
                <a:spcPts val="0"/>
              </a:spcAft>
              <a:buSzPts val="1800"/>
              <a:buNone/>
            </a:pPr>
            <a:endParaRPr/>
          </a:p>
          <a:p>
            <a:pPr marL="0" lvl="0" indent="0" algn="ctr" rtl="0">
              <a:lnSpc>
                <a:spcPct val="100000"/>
              </a:lnSpc>
              <a:spcBef>
                <a:spcPts val="1000"/>
              </a:spcBef>
              <a:spcAft>
                <a:spcPts val="0"/>
              </a:spcAft>
              <a:buSzPts val="2400"/>
              <a:buNone/>
            </a:pPr>
            <a:r>
              <a:rPr lang="fr-FR" sz="2400" i="1">
                <a:solidFill>
                  <a:srgbClr val="373E40"/>
                </a:solidFill>
              </a:rPr>
              <a:t>Ex : macOs est un un système d’exploitation UNIX (SUS / POSIX)</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98"/>
          <p:cNvSpPr txBox="1">
            <a:spLocks noGrp="1"/>
          </p:cNvSpPr>
          <p:nvPr>
            <p:ph type="body" idx="2"/>
          </p:nvPr>
        </p:nvSpPr>
        <p:spPr>
          <a:xfrm>
            <a:off x="1583436" y="3891392"/>
            <a:ext cx="4270248" cy="2176899"/>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SzPts val="1300"/>
              <a:buChar char="•"/>
            </a:pPr>
            <a:r>
              <a:rPr lang="fr-FR" sz="1300" b="1"/>
              <a:t>MSDOS  ou FAT</a:t>
            </a:r>
            <a:r>
              <a:rPr lang="fr-FR" sz="1300"/>
              <a:t> pour la FAT 16 de DOS et de Windows 95.</a:t>
            </a:r>
            <a:endParaRPr/>
          </a:p>
          <a:p>
            <a:pPr marL="228600" lvl="0" indent="-228600" algn="l" rtl="0">
              <a:lnSpc>
                <a:spcPct val="80000"/>
              </a:lnSpc>
              <a:spcBef>
                <a:spcPts val="1000"/>
              </a:spcBef>
              <a:spcAft>
                <a:spcPts val="0"/>
              </a:spcAft>
              <a:buSzPts val="1300"/>
              <a:buChar char="•"/>
            </a:pPr>
            <a:r>
              <a:rPr lang="fr-FR" sz="1300" b="1"/>
              <a:t>VFAT</a:t>
            </a:r>
            <a:r>
              <a:rPr lang="fr-FR" sz="1300"/>
              <a:t> pour la FAT 32 de Windows 95/98</a:t>
            </a:r>
            <a:endParaRPr/>
          </a:p>
          <a:p>
            <a:pPr marL="228600" lvl="0" indent="-228600" algn="l" rtl="0">
              <a:lnSpc>
                <a:spcPct val="80000"/>
              </a:lnSpc>
              <a:spcBef>
                <a:spcPts val="1000"/>
              </a:spcBef>
              <a:spcAft>
                <a:spcPts val="0"/>
              </a:spcAft>
              <a:buSzPts val="1300"/>
              <a:buChar char="•"/>
            </a:pPr>
            <a:r>
              <a:rPr lang="fr-FR" sz="1300" b="1"/>
              <a:t>NTFS</a:t>
            </a:r>
            <a:r>
              <a:rPr lang="fr-FR" sz="1300"/>
              <a:t> pour Windows NT</a:t>
            </a:r>
            <a:endParaRPr/>
          </a:p>
          <a:p>
            <a:pPr marL="228600" lvl="0" indent="-228600" algn="l" rtl="0">
              <a:lnSpc>
                <a:spcPct val="80000"/>
              </a:lnSpc>
              <a:spcBef>
                <a:spcPts val="1000"/>
              </a:spcBef>
              <a:spcAft>
                <a:spcPts val="0"/>
              </a:spcAft>
              <a:buSzPts val="1300"/>
              <a:buChar char="•"/>
            </a:pPr>
            <a:r>
              <a:rPr lang="fr-FR" sz="1300" b="1"/>
              <a:t>JOLIET</a:t>
            </a:r>
            <a:r>
              <a:rPr lang="fr-FR" sz="1300"/>
              <a:t> pour le CDROM à nom long de Microsoft.</a:t>
            </a:r>
            <a:endParaRPr sz="1300"/>
          </a:p>
        </p:txBody>
      </p:sp>
      <p:sp>
        <p:nvSpPr>
          <p:cNvPr id="927" name="Google Shape;927;p98"/>
          <p:cNvSpPr txBox="1">
            <a:spLocks noGrp="1"/>
          </p:cNvSpPr>
          <p:nvPr>
            <p:ph type="body" idx="3"/>
          </p:nvPr>
        </p:nvSpPr>
        <p:spPr>
          <a:xfrm>
            <a:off x="6338316" y="3891392"/>
            <a:ext cx="4253484" cy="2596776"/>
          </a:xfrm>
          <a:prstGeom prst="rect">
            <a:avLst/>
          </a:prstGeom>
          <a:noFill/>
          <a:ln>
            <a:noFill/>
          </a:ln>
        </p:spPr>
        <p:txBody>
          <a:bodyPr spcFirstLastPara="1" wrap="square" lIns="91425" tIns="45700" rIns="91425" bIns="45700" anchor="t" anchorCtr="0">
            <a:normAutofit fontScale="55000" lnSpcReduction="20000"/>
          </a:bodyPr>
          <a:lstStyle/>
          <a:p>
            <a:pPr marL="228600" lvl="0" indent="-228600" algn="l" rtl="0">
              <a:lnSpc>
                <a:spcPct val="100000"/>
              </a:lnSpc>
              <a:spcBef>
                <a:spcPts val="0"/>
              </a:spcBef>
              <a:spcAft>
                <a:spcPts val="0"/>
              </a:spcAft>
              <a:buSzPct val="100000"/>
              <a:buChar char="•"/>
            </a:pPr>
            <a:r>
              <a:rPr lang="fr-FR" sz="2100" b="1"/>
              <a:t>MINIX</a:t>
            </a:r>
            <a:r>
              <a:rPr lang="fr-FR" sz="2100"/>
              <a:t> pour Unix</a:t>
            </a:r>
            <a:endParaRPr/>
          </a:p>
          <a:p>
            <a:pPr marL="228600" lvl="0" indent="-228600" algn="l" rtl="0">
              <a:lnSpc>
                <a:spcPct val="100000"/>
              </a:lnSpc>
              <a:spcBef>
                <a:spcPts val="1000"/>
              </a:spcBef>
              <a:spcAft>
                <a:spcPts val="0"/>
              </a:spcAft>
              <a:buSzPct val="100000"/>
              <a:buChar char="•"/>
            </a:pPr>
            <a:r>
              <a:rPr lang="fr-FR" sz="2100" b="1"/>
              <a:t>SYS V</a:t>
            </a:r>
            <a:r>
              <a:rPr lang="fr-FR" sz="2100"/>
              <a:t> pour Unix Système V</a:t>
            </a:r>
            <a:endParaRPr/>
          </a:p>
          <a:p>
            <a:pPr marL="228600" lvl="0" indent="-228600" algn="l" rtl="0">
              <a:lnSpc>
                <a:spcPct val="100000"/>
              </a:lnSpc>
              <a:spcBef>
                <a:spcPts val="1000"/>
              </a:spcBef>
              <a:spcAft>
                <a:spcPts val="0"/>
              </a:spcAft>
              <a:buSzPct val="100000"/>
              <a:buChar char="•"/>
            </a:pPr>
            <a:r>
              <a:rPr lang="fr-FR" sz="2100" b="1"/>
              <a:t>UFS</a:t>
            </a:r>
            <a:r>
              <a:rPr lang="fr-FR" sz="2100"/>
              <a:t> pour Unis BSD</a:t>
            </a:r>
            <a:endParaRPr/>
          </a:p>
          <a:p>
            <a:pPr marL="228600" lvl="0" indent="-228600" algn="l" rtl="0">
              <a:lnSpc>
                <a:spcPct val="100000"/>
              </a:lnSpc>
              <a:spcBef>
                <a:spcPts val="1000"/>
              </a:spcBef>
              <a:spcAft>
                <a:spcPts val="0"/>
              </a:spcAft>
              <a:buSzPct val="100000"/>
              <a:buChar char="•"/>
            </a:pPr>
            <a:r>
              <a:rPr lang="fr-FR" sz="2100" b="1"/>
              <a:t>UMSDOS</a:t>
            </a:r>
            <a:r>
              <a:rPr lang="fr-FR" sz="2100"/>
              <a:t> pour Unix sur une partition MSDOS</a:t>
            </a:r>
            <a:br>
              <a:rPr lang="fr-FR" sz="2100"/>
            </a:br>
            <a:endParaRPr sz="2100"/>
          </a:p>
          <a:p>
            <a:pPr marL="228600" lvl="0" indent="-228600" algn="l" rtl="0">
              <a:lnSpc>
                <a:spcPct val="100000"/>
              </a:lnSpc>
              <a:spcBef>
                <a:spcPts val="1000"/>
              </a:spcBef>
              <a:spcAft>
                <a:spcPts val="0"/>
              </a:spcAft>
              <a:buSzPct val="100000"/>
              <a:buChar char="•"/>
            </a:pPr>
            <a:r>
              <a:rPr lang="fr-FR" sz="2100" b="1"/>
              <a:t>EXT</a:t>
            </a:r>
            <a:r>
              <a:rPr lang="fr-FR" sz="2100"/>
              <a:t> pour l'ancien Linux native.</a:t>
            </a:r>
            <a:br>
              <a:rPr lang="fr-FR" sz="2100"/>
            </a:br>
            <a:endParaRPr sz="2100"/>
          </a:p>
          <a:p>
            <a:pPr marL="228600" lvl="0" indent="-228600" algn="l" rtl="0">
              <a:lnSpc>
                <a:spcPct val="100000"/>
              </a:lnSpc>
              <a:spcBef>
                <a:spcPts val="1000"/>
              </a:spcBef>
              <a:spcAft>
                <a:spcPts val="0"/>
              </a:spcAft>
              <a:buSzPct val="100000"/>
              <a:buChar char="•"/>
            </a:pPr>
            <a:r>
              <a:rPr lang="fr-FR" sz="2100" b="1"/>
              <a:t>EXT2FS</a:t>
            </a:r>
            <a:r>
              <a:rPr lang="fr-FR" sz="2100"/>
              <a:t> ou </a:t>
            </a:r>
            <a:r>
              <a:rPr lang="fr-FR" sz="2100" b="1"/>
              <a:t>EFS</a:t>
            </a:r>
            <a:r>
              <a:rPr lang="fr-FR" sz="2100"/>
              <a:t> pour Linux native.</a:t>
            </a:r>
            <a:endParaRPr/>
          </a:p>
          <a:p>
            <a:pPr marL="228600" lvl="0" indent="-228600" algn="l" rtl="0">
              <a:lnSpc>
                <a:spcPct val="100000"/>
              </a:lnSpc>
              <a:spcBef>
                <a:spcPts val="1000"/>
              </a:spcBef>
              <a:spcAft>
                <a:spcPts val="0"/>
              </a:spcAft>
              <a:buSzPct val="100000"/>
              <a:buChar char="•"/>
            </a:pPr>
            <a:r>
              <a:rPr lang="fr-FR" sz="2100" b="1"/>
              <a:t>EXT3FS</a:t>
            </a:r>
            <a:r>
              <a:rPr lang="fr-FR" sz="2100"/>
              <a:t> pour Linux native 3° génération avec la journalisation des fichiers.</a:t>
            </a:r>
            <a:endParaRPr/>
          </a:p>
          <a:p>
            <a:pPr marL="228600" lvl="0" indent="-228600" algn="l" rtl="0">
              <a:lnSpc>
                <a:spcPct val="100000"/>
              </a:lnSpc>
              <a:spcBef>
                <a:spcPts val="1000"/>
              </a:spcBef>
              <a:spcAft>
                <a:spcPts val="0"/>
              </a:spcAft>
              <a:buSzPct val="100000"/>
              <a:buChar char="•"/>
            </a:pPr>
            <a:r>
              <a:rPr lang="fr-FR" sz="2100" b="1"/>
              <a:t>REISERFS</a:t>
            </a:r>
            <a:endParaRPr sz="2100"/>
          </a:p>
          <a:p>
            <a:pPr marL="228600" lvl="0" indent="-165735" algn="l" rtl="0">
              <a:lnSpc>
                <a:spcPct val="100000"/>
              </a:lnSpc>
              <a:spcBef>
                <a:spcPts val="1000"/>
              </a:spcBef>
              <a:spcAft>
                <a:spcPts val="0"/>
              </a:spcAft>
              <a:buSzPct val="100000"/>
              <a:buNone/>
            </a:pPr>
            <a:endParaRPr/>
          </a:p>
        </p:txBody>
      </p:sp>
      <p:sp>
        <p:nvSpPr>
          <p:cNvPr id="928" name="Google Shape;928;p98"/>
          <p:cNvSpPr txBox="1">
            <a:spLocks noGrp="1"/>
          </p:cNvSpPr>
          <p:nvPr>
            <p:ph type="body" idx="4"/>
          </p:nvPr>
        </p:nvSpPr>
        <p:spPr>
          <a:xfrm>
            <a:off x="6338316" y="2969213"/>
            <a:ext cx="4270248"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SOUS UNIX</a:t>
            </a:r>
            <a:endParaRPr/>
          </a:p>
        </p:txBody>
      </p:sp>
      <p:sp>
        <p:nvSpPr>
          <p:cNvPr id="929" name="Google Shape;929;p9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4-1 </a:t>
            </a:r>
            <a:r>
              <a:rPr lang="fr-FR" sz="2600"/>
              <a:t>LA VISION LINUX DES DISQUES</a:t>
            </a:r>
            <a:endParaRPr sz="2600"/>
          </a:p>
        </p:txBody>
      </p:sp>
      <p:sp>
        <p:nvSpPr>
          <p:cNvPr id="930" name="Google Shape;930;p98"/>
          <p:cNvSpPr txBox="1"/>
          <p:nvPr/>
        </p:nvSpPr>
        <p:spPr>
          <a:xfrm>
            <a:off x="2974109" y="2438400"/>
            <a:ext cx="62345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chemeClr val="dk1"/>
                </a:solidFill>
                <a:latin typeface="Gill Sans"/>
                <a:ea typeface="Gill Sans"/>
                <a:cs typeface="Gill Sans"/>
                <a:sym typeface="Gill Sans"/>
              </a:rPr>
              <a:t>Il existe plusieurs types de système de fichier : </a:t>
            </a:r>
            <a:endParaRPr sz="1800" b="1">
              <a:solidFill>
                <a:schemeClr val="dk1"/>
              </a:solidFill>
              <a:latin typeface="Gill Sans"/>
              <a:ea typeface="Gill Sans"/>
              <a:cs typeface="Gill Sans"/>
              <a:sym typeface="Gill Sans"/>
            </a:endParaRPr>
          </a:p>
        </p:txBody>
      </p:sp>
      <p:sp>
        <p:nvSpPr>
          <p:cNvPr id="931" name="Google Shape;931;p98"/>
          <p:cNvSpPr txBox="1">
            <a:spLocks noGrp="1"/>
          </p:cNvSpPr>
          <p:nvPr>
            <p:ph type="body" idx="1"/>
          </p:nvPr>
        </p:nvSpPr>
        <p:spPr>
          <a:xfrm>
            <a:off x="1583436" y="2978444"/>
            <a:ext cx="4270248"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SOUS MICROSOFT</a:t>
            </a:r>
            <a:endParaRPr/>
          </a:p>
        </p:txBody>
      </p:sp>
      <p:pic>
        <p:nvPicPr>
          <p:cNvPr id="932" name="Google Shape;932;p98"/>
          <p:cNvPicPr preferRelativeResize="0"/>
          <p:nvPr/>
        </p:nvPicPr>
        <p:blipFill rotWithShape="1">
          <a:blip r:embed="rId3">
            <a:alphaModFix/>
          </a:blip>
          <a:srcRect/>
          <a:stretch/>
        </p:blipFill>
        <p:spPr>
          <a:xfrm>
            <a:off x="2806131" y="5297408"/>
            <a:ext cx="1406570" cy="13368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D45929-26F5-9346-A0A8-CBEF4377018B}"/>
              </a:ext>
            </a:extLst>
          </p:cNvPr>
          <p:cNvSpPr>
            <a:spLocks noGrp="1"/>
          </p:cNvSpPr>
          <p:nvPr>
            <p:ph type="title"/>
          </p:nvPr>
        </p:nvSpPr>
        <p:spPr/>
        <p:txBody>
          <a:bodyPr/>
          <a:lstStyle/>
          <a:p>
            <a:r>
              <a:rPr lang="fr-FR" dirty="0"/>
              <a:t>4-1 </a:t>
            </a:r>
            <a:r>
              <a:rPr lang="fr-FR" sz="2600" dirty="0"/>
              <a:t>la vision linux des disques</a:t>
            </a:r>
          </a:p>
        </p:txBody>
      </p:sp>
      <p:sp>
        <p:nvSpPr>
          <p:cNvPr id="7" name="ZoneTexte 6"/>
          <p:cNvSpPr txBox="1"/>
          <p:nvPr/>
        </p:nvSpPr>
        <p:spPr>
          <a:xfrm>
            <a:off x="2974109" y="2438400"/>
            <a:ext cx="6234546"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rPr>
              <a:t>Il existe plusieurs types de système de fichier : </a:t>
            </a:r>
          </a:p>
        </p:txBody>
      </p:sp>
      <p:sp>
        <p:nvSpPr>
          <p:cNvPr id="13" name="ZoneTexte 12"/>
          <p:cNvSpPr txBox="1"/>
          <p:nvPr/>
        </p:nvSpPr>
        <p:spPr>
          <a:xfrm>
            <a:off x="766070" y="3246459"/>
            <a:ext cx="182298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rPr>
              <a:t>Ext2</a:t>
            </a:r>
          </a:p>
        </p:txBody>
      </p:sp>
      <p:sp>
        <p:nvSpPr>
          <p:cNvPr id="14" name="ZoneTexte 13"/>
          <p:cNvSpPr txBox="1"/>
          <p:nvPr/>
        </p:nvSpPr>
        <p:spPr>
          <a:xfrm>
            <a:off x="2579266" y="3246459"/>
            <a:ext cx="202738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rPr>
              <a:t>Ext3</a:t>
            </a:r>
          </a:p>
        </p:txBody>
      </p:sp>
      <p:sp>
        <p:nvSpPr>
          <p:cNvPr id="18" name="ZoneTexte 17"/>
          <p:cNvSpPr txBox="1"/>
          <p:nvPr/>
        </p:nvSpPr>
        <p:spPr>
          <a:xfrm>
            <a:off x="8621263" y="3228116"/>
            <a:ext cx="182298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rPr>
              <a:t>Fat32</a:t>
            </a:r>
            <a:endPar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9" name="ZoneTexte 18"/>
          <p:cNvSpPr txBox="1"/>
          <p:nvPr/>
        </p:nvSpPr>
        <p:spPr>
          <a:xfrm>
            <a:off x="6414104" y="3236978"/>
            <a:ext cx="182298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000000"/>
                </a:solidFill>
                <a:effectLst/>
                <a:uLnTx/>
                <a:uFillTx/>
                <a:latin typeface="Gill Sans MT" panose="020B0502020104020203"/>
                <a:ea typeface="+mn-ea"/>
                <a:cs typeface="+mn-cs"/>
              </a:rPr>
              <a:t>Reiserfs</a:t>
            </a:r>
            <a:endPar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0" name="ZoneTexte 19"/>
          <p:cNvSpPr txBox="1"/>
          <p:nvPr/>
        </p:nvSpPr>
        <p:spPr>
          <a:xfrm>
            <a:off x="4412679" y="3250831"/>
            <a:ext cx="182298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rPr>
              <a:t>Ext4</a:t>
            </a:r>
          </a:p>
        </p:txBody>
      </p:sp>
      <p:sp>
        <p:nvSpPr>
          <p:cNvPr id="21" name="ZoneTexte 20"/>
          <p:cNvSpPr txBox="1"/>
          <p:nvPr/>
        </p:nvSpPr>
        <p:spPr>
          <a:xfrm>
            <a:off x="10695241" y="3253434"/>
            <a:ext cx="182298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1" i="0" u="none" strike="noStrike" kern="1200" cap="none" spc="0" normalizeH="0" baseline="0" noProof="0" dirty="0" err="1">
                <a:ln>
                  <a:noFill/>
                </a:ln>
                <a:solidFill>
                  <a:srgbClr val="002060"/>
                </a:solidFill>
                <a:effectLst/>
                <a:uLnTx/>
                <a:uFillTx/>
                <a:latin typeface="Gill Sans MT" panose="020B0502020104020203"/>
                <a:ea typeface="+mn-ea"/>
                <a:cs typeface="+mn-cs"/>
              </a:rPr>
              <a:t>BtrFs</a:t>
            </a:r>
            <a:endParaRPr kumimoji="0" lang="fr-FR" sz="1800" b="1" i="0" u="none" strike="noStrike" kern="1200" cap="none" spc="0" normalizeH="0" baseline="0" noProof="0" dirty="0">
              <a:ln>
                <a:noFill/>
              </a:ln>
              <a:solidFill>
                <a:srgbClr val="002060"/>
              </a:solidFill>
              <a:effectLst/>
              <a:uLnTx/>
              <a:uFillTx/>
              <a:latin typeface="Gill Sans MT" panose="020B0502020104020203"/>
              <a:ea typeface="+mn-ea"/>
              <a:cs typeface="+mn-cs"/>
            </a:endParaRPr>
          </a:p>
        </p:txBody>
      </p:sp>
      <p:sp>
        <p:nvSpPr>
          <p:cNvPr id="3" name="ZoneTexte 2"/>
          <p:cNvSpPr txBox="1"/>
          <p:nvPr/>
        </p:nvSpPr>
        <p:spPr>
          <a:xfrm>
            <a:off x="333375" y="3895725"/>
            <a:ext cx="1897761" cy="22383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1" name="ZoneTexte 10"/>
          <p:cNvSpPr txBox="1"/>
          <p:nvPr/>
        </p:nvSpPr>
        <p:spPr>
          <a:xfrm>
            <a:off x="39434" y="3802660"/>
            <a:ext cx="2008441" cy="2123658"/>
          </a:xfrm>
          <a:prstGeom prst="rect">
            <a:avLst/>
          </a:prstGeom>
          <a:noFill/>
        </p:spPr>
        <p:txBody>
          <a:bodyPr wrap="square" rtlCol="0" anchor="ctr">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Système de fichiers natif de Linux.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Désuet, car non journalisé.</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fichier : 2TiB.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partition : 4 </a:t>
            </a:r>
            <a:r>
              <a:rPr kumimoji="0" lang="fr-FR" sz="1200" b="1" i="0" u="none" strike="noStrike" kern="1200" cap="none" spc="0" normalizeH="0" baseline="0" noProof="0" dirty="0" err="1">
                <a:ln>
                  <a:noFill/>
                </a:ln>
                <a:solidFill>
                  <a:srgbClr val="000000"/>
                </a:solidFill>
                <a:effectLst/>
                <a:uLnTx/>
                <a:uFillTx/>
                <a:latin typeface="Gill Sans MT" panose="020B0502020104020203"/>
                <a:ea typeface="+mn-ea"/>
                <a:cs typeface="+mn-cs"/>
              </a:rPr>
              <a:t>TiB</a:t>
            </a: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Journalisation : non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Gestion des droits d’accès : oui</a:t>
            </a:r>
          </a:p>
        </p:txBody>
      </p:sp>
      <p:sp>
        <p:nvSpPr>
          <p:cNvPr id="17" name="ZoneTexte 16"/>
          <p:cNvSpPr txBox="1"/>
          <p:nvPr/>
        </p:nvSpPr>
        <p:spPr>
          <a:xfrm>
            <a:off x="1890237" y="3763411"/>
            <a:ext cx="2008441" cy="2308324"/>
          </a:xfrm>
          <a:prstGeom prst="rect">
            <a:avLst/>
          </a:prstGeom>
          <a:noFill/>
        </p:spPr>
        <p:txBody>
          <a:bodyPr wrap="square" rtlCol="0" anchor="ctr">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Comme Ext2 mais journalisation.</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Possibilité de passer d’une partition Ext2 vers Ext3.</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fichier : 2TiB.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partition : 4 </a:t>
            </a:r>
            <a:r>
              <a:rPr kumimoji="0" lang="fr-FR" sz="1200" b="1" i="0" u="none" strike="noStrike" kern="1200" cap="none" spc="0" normalizeH="0" baseline="0" noProof="0" dirty="0" err="1">
                <a:ln>
                  <a:noFill/>
                </a:ln>
                <a:solidFill>
                  <a:srgbClr val="000000"/>
                </a:solidFill>
                <a:effectLst/>
                <a:uLnTx/>
                <a:uFillTx/>
                <a:latin typeface="Gill Sans MT" panose="020B0502020104020203"/>
                <a:ea typeface="+mn-ea"/>
                <a:cs typeface="+mn-cs"/>
              </a:rPr>
              <a:t>TiB</a:t>
            </a: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Journalisation : </a:t>
            </a:r>
            <a:r>
              <a:rPr kumimoji="0" lang="fr-FR" sz="1200" b="1" i="0" u="none" strike="noStrike" kern="1200" cap="none" spc="0" normalizeH="0" baseline="0" noProof="0" dirty="0">
                <a:ln>
                  <a:noFill/>
                </a:ln>
                <a:solidFill>
                  <a:srgbClr val="FF0000"/>
                </a:solidFill>
                <a:effectLst/>
                <a:uLnTx/>
                <a:uFillTx/>
                <a:latin typeface="Gill Sans MT" panose="020B0502020104020203"/>
                <a:ea typeface="+mn-ea"/>
                <a:cs typeface="+mn-cs"/>
              </a:rPr>
              <a:t>oui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Gestion des droits d’accès : oui</a:t>
            </a:r>
          </a:p>
        </p:txBody>
      </p:sp>
      <p:sp>
        <p:nvSpPr>
          <p:cNvPr id="22" name="ZoneTexte 21"/>
          <p:cNvSpPr txBox="1"/>
          <p:nvPr/>
        </p:nvSpPr>
        <p:spPr>
          <a:xfrm>
            <a:off x="3898678" y="3777044"/>
            <a:ext cx="2008441" cy="1569660"/>
          </a:xfrm>
          <a:prstGeom prst="rect">
            <a:avLst/>
          </a:prstGeom>
          <a:noFill/>
        </p:spPr>
        <p:txBody>
          <a:bodyPr wrap="square" rtlCol="0" anchor="ctr">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Successeur Ext3.</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fichier : 16TiB.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partition : 1EiB.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Journalisation : oui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Gestion des droits d’accès : oui</a:t>
            </a:r>
          </a:p>
        </p:txBody>
      </p:sp>
      <p:sp>
        <p:nvSpPr>
          <p:cNvPr id="23" name="ZoneTexte 22"/>
          <p:cNvSpPr txBox="1"/>
          <p:nvPr/>
        </p:nvSpPr>
        <p:spPr>
          <a:xfrm>
            <a:off x="6080188" y="3715099"/>
            <a:ext cx="2008441" cy="2862322"/>
          </a:xfrm>
          <a:prstGeom prst="rect">
            <a:avLst/>
          </a:prstGeom>
          <a:noFill/>
        </p:spPr>
        <p:txBody>
          <a:bodyPr wrap="square" rtlCol="0" anchor="ctr">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Adapté aux fichiers temporaires.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Gère bien les fichiers temporaires.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Non recommandé pour les pc portables.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Très consommateurs en énergies.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fichier : 8TiB.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partition : 16TiB.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Journalisation : oui</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Gestion des droits d’accès : oui</a:t>
            </a:r>
          </a:p>
        </p:txBody>
      </p:sp>
      <p:sp>
        <p:nvSpPr>
          <p:cNvPr id="15" name="ZoneTexte 14"/>
          <p:cNvSpPr txBox="1"/>
          <p:nvPr/>
        </p:nvSpPr>
        <p:spPr>
          <a:xfrm>
            <a:off x="8088629" y="3823210"/>
            <a:ext cx="2008441" cy="646331"/>
          </a:xfrm>
          <a:prstGeom prst="rect">
            <a:avLst/>
          </a:prstGeom>
          <a:noFill/>
        </p:spPr>
        <p:txBody>
          <a:bodyPr wrap="square" rtlCol="0" anchor="ctr">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Evolution du Fat.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Très utilisé pour les clés </a:t>
            </a:r>
            <a:r>
              <a:rPr kumimoji="0" lang="fr-FR" sz="1200" b="1" i="0" u="none" strike="noStrike" kern="1200" cap="none" spc="0" normalizeH="0" baseline="0" noProof="0" dirty="0" err="1">
                <a:ln>
                  <a:noFill/>
                </a:ln>
                <a:solidFill>
                  <a:srgbClr val="000000"/>
                </a:solidFill>
                <a:effectLst/>
                <a:uLnTx/>
                <a:uFillTx/>
                <a:latin typeface="Gill Sans MT" panose="020B0502020104020203"/>
                <a:ea typeface="+mn-ea"/>
                <a:cs typeface="+mn-cs"/>
              </a:rPr>
              <a:t>usb</a:t>
            </a: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a:t>
            </a:r>
          </a:p>
        </p:txBody>
      </p:sp>
      <p:sp>
        <p:nvSpPr>
          <p:cNvPr id="16" name="ZoneTexte 15"/>
          <p:cNvSpPr txBox="1"/>
          <p:nvPr/>
        </p:nvSpPr>
        <p:spPr>
          <a:xfrm>
            <a:off x="10183559" y="3792073"/>
            <a:ext cx="2008441" cy="2308324"/>
          </a:xfrm>
          <a:prstGeom prst="rect">
            <a:avLst/>
          </a:prstGeom>
          <a:noFill/>
        </p:spPr>
        <p:txBody>
          <a:bodyPr wrap="square" rtlCol="0" anchor="ctr">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Développé par Oracle et RedHat.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Successeur d’Ext4.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fichier : 16EiB.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Taille max partition : 16EiB.</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rPr>
              <a:t>Pas mal utilisé.</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fr-FR" sz="12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9268456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00"/>
          <p:cNvSpPr txBox="1">
            <a:spLocks noGrp="1"/>
          </p:cNvSpPr>
          <p:nvPr>
            <p:ph type="body" idx="1"/>
          </p:nvPr>
        </p:nvSpPr>
        <p:spPr>
          <a:xfrm>
            <a:off x="1693348" y="3090718"/>
            <a:ext cx="4270248" cy="704087"/>
          </a:xfrm>
          <a:prstGeom prst="rect">
            <a:avLst/>
          </a:prstGeom>
          <a:noFill/>
          <a:ln>
            <a:noFill/>
          </a:ln>
        </p:spPr>
        <p:txBody>
          <a:bodyPr spcFirstLastPara="1" wrap="square" lIns="91425" tIns="45700" rIns="91425" bIns="45700" anchor="ctr" anchorCtr="1">
            <a:normAutofit/>
          </a:bodyPr>
          <a:lstStyle/>
          <a:p>
            <a:pPr marL="0" lvl="0" indent="0" algn="l" rtl="0">
              <a:lnSpc>
                <a:spcPct val="100000"/>
              </a:lnSpc>
              <a:spcBef>
                <a:spcPts val="0"/>
              </a:spcBef>
              <a:spcAft>
                <a:spcPts val="0"/>
              </a:spcAft>
              <a:buSzPts val="1900"/>
              <a:buNone/>
            </a:pPr>
            <a:r>
              <a:rPr lang="fr-FR"/>
              <a:t>1.   LE NOM DES FICHIERS</a:t>
            </a:r>
            <a:endParaRPr/>
          </a:p>
        </p:txBody>
      </p:sp>
      <p:sp>
        <p:nvSpPr>
          <p:cNvPr id="950" name="Google Shape;950;p100"/>
          <p:cNvSpPr txBox="1">
            <a:spLocks noGrp="1"/>
          </p:cNvSpPr>
          <p:nvPr>
            <p:ph type="body" idx="2"/>
          </p:nvPr>
        </p:nvSpPr>
        <p:spPr>
          <a:xfrm>
            <a:off x="1399253" y="3920536"/>
            <a:ext cx="5063109" cy="19304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SzPts val="1800"/>
              <a:buChar char="•"/>
            </a:pPr>
            <a:r>
              <a:rPr lang="fr-FR"/>
              <a:t>Longueur maximale 255 caractères.</a:t>
            </a:r>
            <a:endParaRPr/>
          </a:p>
          <a:p>
            <a:pPr marL="228600" lvl="0" indent="-228600" algn="l" rtl="0">
              <a:lnSpc>
                <a:spcPct val="90000"/>
              </a:lnSpc>
              <a:spcBef>
                <a:spcPts val="1000"/>
              </a:spcBef>
              <a:spcAft>
                <a:spcPts val="0"/>
              </a:spcAft>
              <a:buSzPts val="1800"/>
              <a:buChar char="•"/>
            </a:pPr>
            <a:r>
              <a:rPr lang="fr-FR"/>
              <a:t>L’extension comprise dans la longueur du fichier.</a:t>
            </a:r>
            <a:endParaRPr/>
          </a:p>
          <a:p>
            <a:pPr marL="228600" lvl="0" indent="-228600" algn="l" rtl="0">
              <a:lnSpc>
                <a:spcPct val="90000"/>
              </a:lnSpc>
              <a:spcBef>
                <a:spcPts val="1000"/>
              </a:spcBef>
              <a:spcAft>
                <a:spcPts val="0"/>
              </a:spcAft>
              <a:buSzPts val="1800"/>
              <a:buChar char="•"/>
            </a:pPr>
            <a:r>
              <a:rPr lang="fr-FR"/>
              <a:t>Le type du fichier est déterminé par son contenu. (type MIME).</a:t>
            </a:r>
            <a:endParaRPr/>
          </a:p>
          <a:p>
            <a:pPr marL="228600" lvl="0" indent="-228600" algn="l" rtl="0">
              <a:lnSpc>
                <a:spcPct val="90000"/>
              </a:lnSpc>
              <a:spcBef>
                <a:spcPts val="1000"/>
              </a:spcBef>
              <a:spcAft>
                <a:spcPts val="0"/>
              </a:spcAft>
              <a:buSzPts val="1800"/>
              <a:buChar char="•"/>
            </a:pPr>
            <a:r>
              <a:rPr lang="fr-FR"/>
              <a:t>L’extension va surtout servir à la clarification pour l’utilisateur.</a:t>
            </a:r>
            <a:endParaRPr/>
          </a:p>
        </p:txBody>
      </p:sp>
      <p:sp>
        <p:nvSpPr>
          <p:cNvPr id="951" name="Google Shape;951;p10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4-1 </a:t>
            </a:r>
            <a:r>
              <a:rPr lang="fr-FR" sz="2600"/>
              <a:t>LA VISION LINUX DES DISQUES</a:t>
            </a:r>
            <a:endParaRPr sz="2600"/>
          </a:p>
        </p:txBody>
      </p:sp>
      <p:sp>
        <p:nvSpPr>
          <p:cNvPr id="952" name="Google Shape;952;p100"/>
          <p:cNvSpPr txBox="1"/>
          <p:nvPr/>
        </p:nvSpPr>
        <p:spPr>
          <a:xfrm>
            <a:off x="2974109" y="2358890"/>
            <a:ext cx="62345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chemeClr val="dk1"/>
                </a:solidFill>
                <a:latin typeface="Gill Sans"/>
                <a:ea typeface="Gill Sans"/>
                <a:cs typeface="Gill Sans"/>
                <a:sym typeface="Gill Sans"/>
              </a:rPr>
              <a:t>Les caractéristiques d’un système de fichier : </a:t>
            </a:r>
            <a:endParaRPr/>
          </a:p>
        </p:txBody>
      </p:sp>
      <p:sp>
        <p:nvSpPr>
          <p:cNvPr id="953" name="Google Shape;953;p100"/>
          <p:cNvSpPr txBox="1">
            <a:spLocks noGrp="1"/>
          </p:cNvSpPr>
          <p:nvPr>
            <p:ph type="body" idx="1"/>
          </p:nvPr>
        </p:nvSpPr>
        <p:spPr>
          <a:xfrm>
            <a:off x="6916792" y="3032714"/>
            <a:ext cx="4270248"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2.   LA JOURNALISATION </a:t>
            </a:r>
            <a:endParaRPr/>
          </a:p>
        </p:txBody>
      </p:sp>
      <p:sp>
        <p:nvSpPr>
          <p:cNvPr id="954" name="Google Shape;954;p100"/>
          <p:cNvSpPr txBox="1">
            <a:spLocks noGrp="1"/>
          </p:cNvSpPr>
          <p:nvPr>
            <p:ph type="body" idx="2"/>
          </p:nvPr>
        </p:nvSpPr>
        <p:spPr>
          <a:xfrm>
            <a:off x="6462362" y="3925638"/>
            <a:ext cx="4994702" cy="259677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1500"/>
              <a:buChar char="•"/>
            </a:pPr>
            <a:r>
              <a:rPr lang="fr-FR" sz="1500"/>
              <a:t>Un système de journal est mis en place pour éviter les problèmes de corruption de fichier.</a:t>
            </a:r>
            <a:endParaRPr sz="1500"/>
          </a:p>
          <a:p>
            <a:pPr marL="228600" lvl="0" indent="-228600" algn="l" rtl="0">
              <a:lnSpc>
                <a:spcPct val="90000"/>
              </a:lnSpc>
              <a:spcBef>
                <a:spcPts val="1000"/>
              </a:spcBef>
              <a:spcAft>
                <a:spcPts val="0"/>
              </a:spcAft>
              <a:buSzPts val="1500"/>
              <a:buChar char="•"/>
            </a:pPr>
            <a:r>
              <a:rPr lang="fr-FR" sz="1500"/>
              <a:t>Le système viendra récupérer la version enregistrer dans le journal pour restaurer une version corrompue du fichier.</a:t>
            </a:r>
            <a:endParaRPr/>
          </a:p>
          <a:p>
            <a:pPr marL="228600" lvl="0" indent="-228600" algn="l" rtl="0">
              <a:lnSpc>
                <a:spcPct val="90000"/>
              </a:lnSpc>
              <a:spcBef>
                <a:spcPts val="1000"/>
              </a:spcBef>
              <a:spcAft>
                <a:spcPts val="0"/>
              </a:spcAft>
              <a:buSzPts val="1500"/>
              <a:buChar char="•"/>
            </a:pPr>
            <a:r>
              <a:rPr lang="fr-FR" sz="1500"/>
              <a:t>La journalisation est un système qui nécessite une certaine capacité de stockage.</a:t>
            </a:r>
            <a:endParaRPr/>
          </a:p>
          <a:p>
            <a:pPr marL="228600" lvl="0" indent="-228600" algn="l" rtl="0">
              <a:lnSpc>
                <a:spcPct val="90000"/>
              </a:lnSpc>
              <a:spcBef>
                <a:spcPts val="1000"/>
              </a:spcBef>
              <a:spcAft>
                <a:spcPts val="0"/>
              </a:spcAft>
              <a:buSzPts val="1500"/>
              <a:buChar char="•"/>
            </a:pPr>
            <a:r>
              <a:rPr lang="fr-FR" sz="1500"/>
              <a:t>Il n’est pas adapté à pour des périphériques de faibles capacités comme carte mémoire par exemple.</a:t>
            </a:r>
            <a:endParaRPr sz="1500"/>
          </a:p>
        </p:txBody>
      </p:sp>
      <p:pic>
        <p:nvPicPr>
          <p:cNvPr id="955" name="Google Shape;955;p100"/>
          <p:cNvPicPr preferRelativeResize="0"/>
          <p:nvPr/>
        </p:nvPicPr>
        <p:blipFill rotWithShape="1">
          <a:blip r:embed="rId3">
            <a:alphaModFix/>
          </a:blip>
          <a:srcRect/>
          <a:stretch/>
        </p:blipFill>
        <p:spPr>
          <a:xfrm>
            <a:off x="4789490" y="5850936"/>
            <a:ext cx="877395" cy="83181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101"/>
          <p:cNvSpPr txBox="1">
            <a:spLocks noGrp="1"/>
          </p:cNvSpPr>
          <p:nvPr>
            <p:ph type="body" idx="3"/>
          </p:nvPr>
        </p:nvSpPr>
        <p:spPr>
          <a:xfrm>
            <a:off x="6338316" y="3714750"/>
            <a:ext cx="5299502" cy="2224232"/>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SzPts val="1800"/>
              <a:buChar char="•"/>
            </a:pPr>
            <a:r>
              <a:rPr lang="fr-FR"/>
              <a:t>Différents droits d’accès : </a:t>
            </a:r>
            <a:r>
              <a:rPr lang="fr-FR" b="1" i="1">
                <a:solidFill>
                  <a:srgbClr val="002060"/>
                </a:solidFill>
              </a:rPr>
              <a:t>l’écriture, la lecture et l’exécution.</a:t>
            </a:r>
            <a:endParaRPr/>
          </a:p>
          <a:p>
            <a:pPr marL="228600" lvl="0" indent="-228600" algn="l" rtl="0">
              <a:lnSpc>
                <a:spcPct val="90000"/>
              </a:lnSpc>
              <a:spcBef>
                <a:spcPts val="1000"/>
              </a:spcBef>
              <a:spcAft>
                <a:spcPts val="0"/>
              </a:spcAft>
              <a:buSzPts val="1800"/>
              <a:buChar char="•"/>
            </a:pPr>
            <a:r>
              <a:rPr lang="fr-FR"/>
              <a:t>Les droits sur les fichiers ou les dossiers peuvent évoluer en fonction de l’utilisateur ou des droits du groupe auquel l’utilisateur appartient.</a:t>
            </a:r>
            <a:endParaRPr/>
          </a:p>
          <a:p>
            <a:pPr marL="228600" lvl="0" indent="-228600" algn="l" rtl="0">
              <a:lnSpc>
                <a:spcPct val="90000"/>
              </a:lnSpc>
              <a:spcBef>
                <a:spcPts val="1000"/>
              </a:spcBef>
              <a:spcAft>
                <a:spcPts val="0"/>
              </a:spcAft>
              <a:buSzPts val="1800"/>
              <a:buChar char="•"/>
            </a:pPr>
            <a:r>
              <a:rPr lang="fr-FR"/>
              <a:t>Chaque fichier ou répertoire disposent des informations concernant ces droits d’accès ( r w x).</a:t>
            </a:r>
            <a:endParaRPr/>
          </a:p>
        </p:txBody>
      </p:sp>
      <p:sp>
        <p:nvSpPr>
          <p:cNvPr id="961" name="Google Shape;961;p101"/>
          <p:cNvSpPr txBox="1">
            <a:spLocks noGrp="1"/>
          </p:cNvSpPr>
          <p:nvPr>
            <p:ph type="body" idx="4"/>
          </p:nvPr>
        </p:nvSpPr>
        <p:spPr>
          <a:xfrm>
            <a:off x="6338316" y="2884933"/>
            <a:ext cx="4270248"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4.   LES ACCÈS AUX DONNÉES</a:t>
            </a:r>
            <a:endParaRPr/>
          </a:p>
        </p:txBody>
      </p:sp>
      <p:sp>
        <p:nvSpPr>
          <p:cNvPr id="962" name="Google Shape;962;p10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4-1 </a:t>
            </a:r>
            <a:r>
              <a:rPr lang="fr-FR" sz="2600"/>
              <a:t>LA VISION LINUX DES DISQUES</a:t>
            </a:r>
            <a:endParaRPr sz="2600"/>
          </a:p>
        </p:txBody>
      </p:sp>
      <p:sp>
        <p:nvSpPr>
          <p:cNvPr id="963" name="Google Shape;963;p101"/>
          <p:cNvSpPr txBox="1"/>
          <p:nvPr/>
        </p:nvSpPr>
        <p:spPr>
          <a:xfrm>
            <a:off x="2974109" y="2358890"/>
            <a:ext cx="62345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chemeClr val="dk1"/>
                </a:solidFill>
                <a:latin typeface="Gill Sans"/>
                <a:ea typeface="Gill Sans"/>
                <a:cs typeface="Gill Sans"/>
                <a:sym typeface="Gill Sans"/>
              </a:rPr>
              <a:t>Les caractéristiques d’un système de fichier : </a:t>
            </a:r>
            <a:endParaRPr/>
          </a:p>
        </p:txBody>
      </p:sp>
      <p:sp>
        <p:nvSpPr>
          <p:cNvPr id="964" name="Google Shape;964;p101"/>
          <p:cNvSpPr txBox="1">
            <a:spLocks noGrp="1"/>
          </p:cNvSpPr>
          <p:nvPr>
            <p:ph type="body" idx="1"/>
          </p:nvPr>
        </p:nvSpPr>
        <p:spPr>
          <a:xfrm>
            <a:off x="1366982" y="2858379"/>
            <a:ext cx="4560593"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3.   LA TABLE INODE </a:t>
            </a:r>
            <a:r>
              <a:rPr lang="fr-FR" sz="1400"/>
              <a:t>( TABLE DE NŒUD)</a:t>
            </a:r>
            <a:endParaRPr sz="1400"/>
          </a:p>
        </p:txBody>
      </p:sp>
      <p:sp>
        <p:nvSpPr>
          <p:cNvPr id="965" name="Google Shape;965;p101"/>
          <p:cNvSpPr txBox="1">
            <a:spLocks noGrp="1"/>
          </p:cNvSpPr>
          <p:nvPr>
            <p:ph type="body" idx="2"/>
          </p:nvPr>
        </p:nvSpPr>
        <p:spPr>
          <a:xfrm>
            <a:off x="849745" y="3688196"/>
            <a:ext cx="5430981" cy="307282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SzPts val="1800"/>
              <a:buChar char="•"/>
            </a:pPr>
            <a:r>
              <a:rPr lang="fr-FR"/>
              <a:t>« Une table Inode (</a:t>
            </a:r>
            <a:r>
              <a:rPr lang="fr-FR" b="1" i="1"/>
              <a:t>Index node</a:t>
            </a:r>
            <a:r>
              <a:rPr lang="fr-FR"/>
              <a:t>) est une structure de données contenant des informations à propos d'un </a:t>
            </a:r>
            <a:r>
              <a:rPr lang="fr-FR" u="sng">
                <a:solidFill>
                  <a:schemeClr val="hlink"/>
                </a:solidFill>
                <a:hlinkClick r:id="rId3"/>
              </a:rPr>
              <a:t>fichier</a:t>
            </a:r>
            <a:r>
              <a:rPr lang="fr-FR"/>
              <a:t> ou répertoire stocké dans certains </a:t>
            </a:r>
            <a:r>
              <a:rPr lang="fr-FR" u="sng">
                <a:solidFill>
                  <a:schemeClr val="hlink"/>
                </a:solidFill>
                <a:hlinkClick r:id="rId4"/>
              </a:rPr>
              <a:t>systèmes de fichiers</a:t>
            </a:r>
            <a:r>
              <a:rPr lang="fr-FR"/>
              <a:t> (notamment de type </a:t>
            </a:r>
            <a:r>
              <a:rPr lang="fr-FR" u="sng">
                <a:solidFill>
                  <a:schemeClr val="hlink"/>
                </a:solidFill>
                <a:hlinkClick r:id="rId5"/>
              </a:rPr>
              <a:t>Linux</a:t>
            </a:r>
            <a:r>
              <a:rPr lang="fr-FR"/>
              <a:t>/</a:t>
            </a:r>
            <a:r>
              <a:rPr lang="fr-FR" u="sng">
                <a:solidFill>
                  <a:schemeClr val="hlink"/>
                </a:solidFill>
                <a:hlinkClick r:id="rId6"/>
              </a:rPr>
              <a:t>Unix</a:t>
            </a:r>
            <a:r>
              <a:rPr lang="fr-FR"/>
              <a:t>) ».</a:t>
            </a:r>
            <a:endParaRPr/>
          </a:p>
          <a:p>
            <a:pPr marL="228600" lvl="0" indent="-228600" algn="l" rtl="0">
              <a:lnSpc>
                <a:spcPct val="100000"/>
              </a:lnSpc>
              <a:spcBef>
                <a:spcPts val="1000"/>
              </a:spcBef>
              <a:spcAft>
                <a:spcPts val="0"/>
              </a:spcAft>
              <a:buSzPts val="1800"/>
              <a:buChar char="•"/>
            </a:pPr>
            <a:r>
              <a:rPr lang="fr-FR"/>
              <a:t>Chaque fichier ou dossier est répertorié avec un numéro « inode » </a:t>
            </a:r>
            <a:r>
              <a:rPr lang="fr-FR" b="1" i="1" u="sng">
                <a:solidFill>
                  <a:srgbClr val="002060"/>
                </a:solidFill>
              </a:rPr>
              <a:t>unique</a:t>
            </a:r>
            <a:r>
              <a:rPr lang="fr-FR"/>
              <a:t> même si le fichier peut avoir plusieurs noms.</a:t>
            </a:r>
            <a:endParaRPr/>
          </a:p>
          <a:p>
            <a:pPr marL="228600" lvl="0" indent="-228600" algn="l" rtl="0">
              <a:lnSpc>
                <a:spcPct val="100000"/>
              </a:lnSpc>
              <a:spcBef>
                <a:spcPts val="1000"/>
              </a:spcBef>
              <a:spcAft>
                <a:spcPts val="0"/>
              </a:spcAft>
              <a:buSzPts val="1800"/>
              <a:buChar char="•"/>
            </a:pPr>
            <a:r>
              <a:rPr lang="fr-FR"/>
              <a:t>Les tables d’inode vont contenir les métadonnées des fichiers (ci-après).</a:t>
            </a:r>
            <a:endParaRPr/>
          </a:p>
          <a:p>
            <a:pPr marL="228600" lvl="0" indent="-114300" algn="l" rtl="0">
              <a:lnSpc>
                <a:spcPct val="100000"/>
              </a:lnSpc>
              <a:spcBef>
                <a:spcPts val="1000"/>
              </a:spcBef>
              <a:spcAft>
                <a:spcPts val="0"/>
              </a:spcAft>
              <a:buSzPts val="1800"/>
              <a:buNone/>
            </a:pPr>
            <a:endParaRPr/>
          </a:p>
        </p:txBody>
      </p:sp>
      <p:pic>
        <p:nvPicPr>
          <p:cNvPr id="966" name="Google Shape;966;p101"/>
          <p:cNvPicPr preferRelativeResize="0"/>
          <p:nvPr/>
        </p:nvPicPr>
        <p:blipFill rotWithShape="1">
          <a:blip r:embed="rId7">
            <a:alphaModFix/>
          </a:blip>
          <a:srcRect/>
          <a:stretch/>
        </p:blipFill>
        <p:spPr>
          <a:xfrm>
            <a:off x="283712" y="2347460"/>
            <a:ext cx="877900" cy="829128"/>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02"/>
          <p:cNvSpPr txBox="1">
            <a:spLocks noGrp="1"/>
          </p:cNvSpPr>
          <p:nvPr>
            <p:ph type="body" idx="3"/>
          </p:nvPr>
        </p:nvSpPr>
        <p:spPr>
          <a:xfrm>
            <a:off x="1358206" y="3637797"/>
            <a:ext cx="5162665" cy="2998931"/>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00000"/>
              </a:lnSpc>
              <a:spcBef>
                <a:spcPts val="0"/>
              </a:spcBef>
              <a:spcAft>
                <a:spcPts val="0"/>
              </a:spcAft>
              <a:buSzPct val="100000"/>
              <a:buChar char="•"/>
            </a:pPr>
            <a:r>
              <a:rPr lang="fr-FR"/>
              <a:t>Les droits ;</a:t>
            </a:r>
            <a:endParaRPr/>
          </a:p>
          <a:p>
            <a:pPr marL="228600" lvl="0" indent="-228600" algn="l" rtl="0">
              <a:lnSpc>
                <a:spcPct val="100000"/>
              </a:lnSpc>
              <a:spcBef>
                <a:spcPts val="1000"/>
              </a:spcBef>
              <a:spcAft>
                <a:spcPts val="0"/>
              </a:spcAft>
              <a:buSzPct val="100000"/>
              <a:buChar char="•"/>
            </a:pPr>
            <a:r>
              <a:rPr lang="fr-FR"/>
              <a:t>Les dernières dates d’accès et de modification ;</a:t>
            </a:r>
            <a:endParaRPr/>
          </a:p>
          <a:p>
            <a:pPr marL="228600" lvl="0" indent="-228600" algn="l" rtl="0">
              <a:lnSpc>
                <a:spcPct val="100000"/>
              </a:lnSpc>
              <a:spcBef>
                <a:spcPts val="1000"/>
              </a:spcBef>
              <a:spcAft>
                <a:spcPts val="0"/>
              </a:spcAft>
              <a:buSzPct val="100000"/>
              <a:buChar char="•"/>
            </a:pPr>
            <a:r>
              <a:rPr lang="fr-FR"/>
              <a:t>Le propriétaire et le groupe ;</a:t>
            </a:r>
            <a:endParaRPr/>
          </a:p>
          <a:p>
            <a:pPr marL="228600" lvl="0" indent="-228600" algn="l" rtl="0">
              <a:lnSpc>
                <a:spcPct val="100000"/>
              </a:lnSpc>
              <a:spcBef>
                <a:spcPts val="1000"/>
              </a:spcBef>
              <a:spcAft>
                <a:spcPts val="0"/>
              </a:spcAft>
              <a:buSzPct val="100000"/>
              <a:buChar char="•"/>
            </a:pPr>
            <a:r>
              <a:rPr lang="fr-FR"/>
              <a:t>La taille ;</a:t>
            </a:r>
            <a:endParaRPr/>
          </a:p>
          <a:p>
            <a:pPr marL="228600" lvl="0" indent="-228600" algn="l" rtl="0">
              <a:lnSpc>
                <a:spcPct val="100000"/>
              </a:lnSpc>
              <a:spcBef>
                <a:spcPts val="1000"/>
              </a:spcBef>
              <a:spcAft>
                <a:spcPts val="0"/>
              </a:spcAft>
              <a:buSzPct val="100000"/>
              <a:buChar char="•"/>
            </a:pPr>
            <a:r>
              <a:rPr lang="fr-FR"/>
              <a:t>Le nombre de blocs utilisés ;</a:t>
            </a:r>
            <a:endParaRPr/>
          </a:p>
          <a:p>
            <a:pPr marL="228600" lvl="0" indent="-228600" algn="l" rtl="0">
              <a:lnSpc>
                <a:spcPct val="100000"/>
              </a:lnSpc>
              <a:spcBef>
                <a:spcPts val="1000"/>
              </a:spcBef>
              <a:spcAft>
                <a:spcPts val="0"/>
              </a:spcAft>
              <a:buSzPct val="100000"/>
              <a:buChar char="•"/>
            </a:pPr>
            <a:r>
              <a:rPr lang="fr-FR"/>
              <a:t>Le type de fichiers ;</a:t>
            </a:r>
            <a:endParaRPr/>
          </a:p>
          <a:p>
            <a:pPr marL="228600" lvl="0" indent="-228600" algn="l" rtl="0">
              <a:lnSpc>
                <a:spcPct val="100000"/>
              </a:lnSpc>
              <a:spcBef>
                <a:spcPts val="1000"/>
              </a:spcBef>
              <a:spcAft>
                <a:spcPts val="0"/>
              </a:spcAft>
              <a:buSzPct val="100000"/>
              <a:buChar char="•"/>
            </a:pPr>
            <a:r>
              <a:rPr lang="fr-FR"/>
              <a:t>Le compteur de liens ;</a:t>
            </a:r>
            <a:endParaRPr/>
          </a:p>
          <a:p>
            <a:pPr marL="228600" lvl="0" indent="-228600" algn="l" rtl="0">
              <a:lnSpc>
                <a:spcPct val="100000"/>
              </a:lnSpc>
              <a:spcBef>
                <a:spcPts val="1000"/>
              </a:spcBef>
              <a:spcAft>
                <a:spcPts val="0"/>
              </a:spcAft>
              <a:buSzPct val="100000"/>
              <a:buChar char="•"/>
            </a:pPr>
            <a:r>
              <a:rPr lang="fr-FR"/>
              <a:t>Un arbre d’adresses de blocs de données.</a:t>
            </a:r>
            <a:endParaRPr/>
          </a:p>
          <a:p>
            <a:pPr marL="228600" lvl="0" indent="-122872" algn="l" rtl="0">
              <a:lnSpc>
                <a:spcPct val="100000"/>
              </a:lnSpc>
              <a:spcBef>
                <a:spcPts val="1000"/>
              </a:spcBef>
              <a:spcAft>
                <a:spcPts val="0"/>
              </a:spcAft>
              <a:buSzPct val="100000"/>
              <a:buNone/>
            </a:pPr>
            <a:endParaRPr/>
          </a:p>
        </p:txBody>
      </p:sp>
      <p:sp>
        <p:nvSpPr>
          <p:cNvPr id="972" name="Google Shape;972;p102"/>
          <p:cNvSpPr txBox="1">
            <a:spLocks noGrp="1"/>
          </p:cNvSpPr>
          <p:nvPr>
            <p:ph type="body" idx="4"/>
          </p:nvPr>
        </p:nvSpPr>
        <p:spPr>
          <a:xfrm>
            <a:off x="1341443" y="2807981"/>
            <a:ext cx="4270248"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5.   LES MÉTADONNÉES (INODE)</a:t>
            </a:r>
            <a:endParaRPr/>
          </a:p>
        </p:txBody>
      </p:sp>
      <p:sp>
        <p:nvSpPr>
          <p:cNvPr id="973" name="Google Shape;973;p10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4-1 </a:t>
            </a:r>
            <a:r>
              <a:rPr lang="fr-FR" sz="2600"/>
              <a:t>LA VISION LINUX DES DISQUES</a:t>
            </a:r>
            <a:endParaRPr sz="2600"/>
          </a:p>
        </p:txBody>
      </p:sp>
      <p:sp>
        <p:nvSpPr>
          <p:cNvPr id="974" name="Google Shape;974;p102"/>
          <p:cNvSpPr txBox="1"/>
          <p:nvPr/>
        </p:nvSpPr>
        <p:spPr>
          <a:xfrm>
            <a:off x="3048000" y="2358895"/>
            <a:ext cx="623454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chemeClr val="dk1"/>
                </a:solidFill>
                <a:latin typeface="Gill Sans"/>
                <a:ea typeface="Gill Sans"/>
                <a:cs typeface="Gill Sans"/>
                <a:sym typeface="Gill Sans"/>
              </a:rPr>
              <a:t>Les caractéristiques d’un système de fichier : </a:t>
            </a:r>
            <a:endParaRPr/>
          </a:p>
        </p:txBody>
      </p:sp>
      <p:pic>
        <p:nvPicPr>
          <p:cNvPr id="975" name="Google Shape;975;p102"/>
          <p:cNvPicPr preferRelativeResize="0"/>
          <p:nvPr/>
        </p:nvPicPr>
        <p:blipFill rotWithShape="1">
          <a:blip r:embed="rId3">
            <a:alphaModFix/>
          </a:blip>
          <a:srcRect/>
          <a:stretch/>
        </p:blipFill>
        <p:spPr>
          <a:xfrm>
            <a:off x="6493157" y="3114842"/>
            <a:ext cx="5255491" cy="3489433"/>
          </a:xfrm>
          <a:prstGeom prst="rect">
            <a:avLst/>
          </a:prstGeom>
          <a:noFill/>
          <a:ln>
            <a:noFill/>
          </a:ln>
        </p:spPr>
      </p:pic>
      <p:pic>
        <p:nvPicPr>
          <p:cNvPr id="976" name="Google Shape;976;p102"/>
          <p:cNvPicPr preferRelativeResize="0"/>
          <p:nvPr/>
        </p:nvPicPr>
        <p:blipFill rotWithShape="1">
          <a:blip r:embed="rId4">
            <a:alphaModFix/>
          </a:blip>
          <a:srcRect/>
          <a:stretch/>
        </p:blipFill>
        <p:spPr>
          <a:xfrm>
            <a:off x="5228187" y="4859558"/>
            <a:ext cx="877395" cy="83181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10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982" name="Google Shape;982;p103"/>
          <p:cNvSpPr txBox="1">
            <a:spLocks noGrp="1"/>
          </p:cNvSpPr>
          <p:nvPr>
            <p:ph type="body" idx="1"/>
          </p:nvPr>
        </p:nvSpPr>
        <p:spPr>
          <a:xfrm>
            <a:off x="1117600" y="3072153"/>
            <a:ext cx="10317018" cy="246966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b="1">
                <a:solidFill>
                  <a:srgbClr val="002060"/>
                </a:solidFill>
              </a:rPr>
              <a:t>Le partitionnement </a:t>
            </a:r>
            <a:r>
              <a:rPr lang="fr-FR"/>
              <a:t>est une étape clef de l'installation de GNU/Linux et de la prise en compte des supports de stockage de données.</a:t>
            </a:r>
            <a:endParaRPr/>
          </a:p>
          <a:p>
            <a:pPr marL="228600" lvl="0" indent="-228600" algn="l" rtl="0">
              <a:lnSpc>
                <a:spcPct val="100000"/>
              </a:lnSpc>
              <a:spcBef>
                <a:spcPts val="1000"/>
              </a:spcBef>
              <a:spcAft>
                <a:spcPts val="0"/>
              </a:spcAft>
              <a:buSzPts val="1800"/>
              <a:buChar char="•"/>
            </a:pPr>
            <a:r>
              <a:rPr lang="fr-FR"/>
              <a:t>Le disque physique, réel, est fractionné en plusieurs disques virtuels, logiques, les partitions.</a:t>
            </a:r>
            <a:endParaRPr/>
          </a:p>
          <a:p>
            <a:pPr marL="228600" lvl="0" indent="-228600" algn="l" rtl="0">
              <a:lnSpc>
                <a:spcPct val="100000"/>
              </a:lnSpc>
              <a:spcBef>
                <a:spcPts val="1000"/>
              </a:spcBef>
              <a:spcAft>
                <a:spcPts val="0"/>
              </a:spcAft>
              <a:buSzPts val="1800"/>
              <a:buChar char="•"/>
            </a:pPr>
            <a:r>
              <a:rPr lang="fr-FR"/>
              <a:t>Chaque partition est vue comme un disque indépendant et contient son propre système de fichiers.</a:t>
            </a:r>
            <a:endParaRPr/>
          </a:p>
          <a:p>
            <a:pPr marL="228600" lvl="0" indent="-228600" algn="l" rtl="0">
              <a:lnSpc>
                <a:spcPct val="100000"/>
              </a:lnSpc>
              <a:spcBef>
                <a:spcPts val="1000"/>
              </a:spcBef>
              <a:spcAft>
                <a:spcPts val="0"/>
              </a:spcAft>
              <a:buSzPts val="1800"/>
              <a:buChar char="•"/>
            </a:pPr>
            <a:r>
              <a:rPr lang="fr-FR"/>
              <a:t>Le but d'une partition est de rassembler les données informatiques qui ont un lien commun.</a:t>
            </a:r>
            <a:endParaRPr/>
          </a:p>
          <a:p>
            <a:pPr marL="228600" lvl="0" indent="-228600" algn="l" rtl="0">
              <a:lnSpc>
                <a:spcPct val="100000"/>
              </a:lnSpc>
              <a:spcBef>
                <a:spcPts val="1000"/>
              </a:spcBef>
              <a:spcAft>
                <a:spcPts val="0"/>
              </a:spcAft>
              <a:buSzPts val="1800"/>
              <a:buChar char="•"/>
            </a:pPr>
            <a:r>
              <a:rPr lang="fr-FR"/>
              <a:t>Il existe plusieurs sortes de partitions : primaire, secondaire et logique.</a:t>
            </a:r>
            <a:endParaRPr/>
          </a:p>
        </p:txBody>
      </p:sp>
      <p:pic>
        <p:nvPicPr>
          <p:cNvPr id="983" name="Google Shape;983;p103"/>
          <p:cNvPicPr preferRelativeResize="0"/>
          <p:nvPr/>
        </p:nvPicPr>
        <p:blipFill rotWithShape="1">
          <a:blip r:embed="rId3">
            <a:alphaModFix/>
          </a:blip>
          <a:srcRect/>
          <a:stretch/>
        </p:blipFill>
        <p:spPr>
          <a:xfrm>
            <a:off x="10106025" y="5288960"/>
            <a:ext cx="1228235" cy="1164431"/>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0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989" name="Google Shape;989;p104"/>
          <p:cNvSpPr txBox="1">
            <a:spLocks noGrp="1"/>
          </p:cNvSpPr>
          <p:nvPr>
            <p:ph type="body" idx="1"/>
          </p:nvPr>
        </p:nvSpPr>
        <p:spPr>
          <a:xfrm>
            <a:off x="1905176" y="3949593"/>
            <a:ext cx="4124149" cy="2756002"/>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SzPts val="1800"/>
              <a:buChar char="•"/>
            </a:pPr>
            <a:r>
              <a:rPr lang="fr-FR"/>
              <a:t>Mode de partitionnement historique.</a:t>
            </a:r>
            <a:endParaRPr/>
          </a:p>
          <a:p>
            <a:pPr marL="228600" lvl="0" indent="-228600" algn="l" rtl="0">
              <a:lnSpc>
                <a:spcPct val="100000"/>
              </a:lnSpc>
              <a:spcBef>
                <a:spcPts val="1000"/>
              </a:spcBef>
              <a:spcAft>
                <a:spcPts val="0"/>
              </a:spcAft>
              <a:buSzPts val="1800"/>
              <a:buChar char="•"/>
            </a:pPr>
            <a:r>
              <a:rPr lang="fr-FR"/>
              <a:t>Jusqu’à 2010.</a:t>
            </a:r>
            <a:endParaRPr/>
          </a:p>
          <a:p>
            <a:pPr marL="228600" lvl="0" indent="-228600" algn="l" rtl="0">
              <a:lnSpc>
                <a:spcPct val="100000"/>
              </a:lnSpc>
              <a:spcBef>
                <a:spcPts val="1000"/>
              </a:spcBef>
              <a:spcAft>
                <a:spcPts val="0"/>
              </a:spcAft>
              <a:buSzPts val="1800"/>
              <a:buChar char="•"/>
            </a:pPr>
            <a:r>
              <a:rPr lang="fr-FR"/>
              <a:t>Une zone réservée de 512 octets appelée MBR.</a:t>
            </a:r>
            <a:endParaRPr/>
          </a:p>
          <a:p>
            <a:pPr marL="228600" lvl="0" indent="-228600" algn="l" rtl="0">
              <a:lnSpc>
                <a:spcPct val="100000"/>
              </a:lnSpc>
              <a:spcBef>
                <a:spcPts val="1000"/>
              </a:spcBef>
              <a:spcAft>
                <a:spcPts val="0"/>
              </a:spcAft>
              <a:buSzPts val="1800"/>
              <a:buChar char="•"/>
            </a:pPr>
            <a:r>
              <a:rPr lang="fr-FR"/>
              <a:t>Le MBR contient les informations relative à 4 partitions maximum.</a:t>
            </a:r>
            <a:endParaRPr/>
          </a:p>
          <a:p>
            <a:pPr marL="228600" lvl="0" indent="-228600" algn="l" rtl="0">
              <a:lnSpc>
                <a:spcPct val="100000"/>
              </a:lnSpc>
              <a:spcBef>
                <a:spcPts val="1000"/>
              </a:spcBef>
              <a:spcAft>
                <a:spcPts val="0"/>
              </a:spcAft>
              <a:buSzPts val="1800"/>
              <a:buChar char="•"/>
            </a:pPr>
            <a:r>
              <a:rPr lang="fr-FR"/>
              <a:t>Le disque dur qui va être géré </a:t>
            </a:r>
            <a:r>
              <a:rPr lang="fr-FR" i="1" u="sng">
                <a:solidFill>
                  <a:srgbClr val="FF0000"/>
                </a:solidFill>
              </a:rPr>
              <a:t>ne peut </a:t>
            </a:r>
            <a:r>
              <a:rPr lang="fr-FR"/>
              <a:t>excéder 2,2 To.</a:t>
            </a:r>
            <a:endParaRPr/>
          </a:p>
        </p:txBody>
      </p:sp>
      <p:sp>
        <p:nvSpPr>
          <p:cNvPr id="990" name="Google Shape;990;p104"/>
          <p:cNvSpPr txBox="1"/>
          <p:nvPr/>
        </p:nvSpPr>
        <p:spPr>
          <a:xfrm>
            <a:off x="1191491" y="2375864"/>
            <a:ext cx="10049164" cy="1185811"/>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chemeClr val="accent2"/>
              </a:buClr>
              <a:buSzPts val="1500"/>
              <a:buFont typeface="Arial"/>
              <a:buChar char="•"/>
            </a:pPr>
            <a:r>
              <a:rPr lang="fr-FR" sz="1500">
                <a:solidFill>
                  <a:srgbClr val="262626"/>
                </a:solidFill>
                <a:latin typeface="Gill Sans"/>
                <a:ea typeface="Gill Sans"/>
                <a:cs typeface="Gill Sans"/>
                <a:sym typeface="Gill Sans"/>
              </a:rPr>
              <a:t>Chaque disque contient une table de répartition.</a:t>
            </a:r>
            <a:endParaRPr/>
          </a:p>
          <a:p>
            <a:pPr marL="228600" marR="0" lvl="0" indent="-228600" algn="l" rtl="0">
              <a:lnSpc>
                <a:spcPct val="100000"/>
              </a:lnSpc>
              <a:spcBef>
                <a:spcPts val="1000"/>
              </a:spcBef>
              <a:spcAft>
                <a:spcPts val="0"/>
              </a:spcAft>
              <a:buClr>
                <a:schemeClr val="accent2"/>
              </a:buClr>
              <a:buSzPts val="1500"/>
              <a:buFont typeface="Arial"/>
              <a:buChar char="•"/>
            </a:pPr>
            <a:r>
              <a:rPr lang="fr-FR" sz="1500">
                <a:solidFill>
                  <a:srgbClr val="262626"/>
                </a:solidFill>
                <a:latin typeface="Gill Sans"/>
                <a:ea typeface="Gill Sans"/>
                <a:cs typeface="Gill Sans"/>
                <a:sym typeface="Gill Sans"/>
              </a:rPr>
              <a:t>Cette table qui contient toutes les informations concernant le </a:t>
            </a:r>
            <a:r>
              <a:rPr lang="fr-FR" sz="1500" b="1">
                <a:solidFill>
                  <a:srgbClr val="002060"/>
                </a:solidFill>
                <a:latin typeface="Gill Sans"/>
                <a:ea typeface="Gill Sans"/>
                <a:cs typeface="Gill Sans"/>
                <a:sym typeface="Gill Sans"/>
              </a:rPr>
              <a:t>découpage du disque en partitions.</a:t>
            </a:r>
            <a:endParaRPr/>
          </a:p>
          <a:p>
            <a:pPr marL="228600" marR="0" lvl="0" indent="-228600" algn="l" rtl="0">
              <a:lnSpc>
                <a:spcPct val="100000"/>
              </a:lnSpc>
              <a:spcBef>
                <a:spcPts val="1000"/>
              </a:spcBef>
              <a:spcAft>
                <a:spcPts val="0"/>
              </a:spcAft>
              <a:buClr>
                <a:schemeClr val="accent2"/>
              </a:buClr>
              <a:buSzPts val="1500"/>
              <a:buFont typeface="Arial"/>
              <a:buChar char="•"/>
            </a:pPr>
            <a:r>
              <a:rPr lang="fr-FR" sz="1500">
                <a:solidFill>
                  <a:srgbClr val="262626"/>
                </a:solidFill>
                <a:latin typeface="Gill Sans"/>
                <a:ea typeface="Gill Sans"/>
                <a:cs typeface="Gill Sans"/>
                <a:sym typeface="Gill Sans"/>
              </a:rPr>
              <a:t>Il existe </a:t>
            </a:r>
            <a:r>
              <a:rPr lang="fr-FR" sz="1500" b="1">
                <a:solidFill>
                  <a:srgbClr val="002060"/>
                </a:solidFill>
                <a:latin typeface="Gill Sans"/>
                <a:ea typeface="Gill Sans"/>
                <a:cs typeface="Gill Sans"/>
                <a:sym typeface="Gill Sans"/>
              </a:rPr>
              <a:t>deux tables de partitionnement</a:t>
            </a:r>
            <a:r>
              <a:rPr lang="fr-FR" sz="1500">
                <a:solidFill>
                  <a:srgbClr val="262626"/>
                </a:solidFill>
                <a:latin typeface="Gill Sans"/>
                <a:ea typeface="Gill Sans"/>
                <a:cs typeface="Gill Sans"/>
                <a:sym typeface="Gill Sans"/>
              </a:rPr>
              <a:t> : celle du </a:t>
            </a:r>
            <a:r>
              <a:rPr lang="fr-FR" sz="1500" b="1">
                <a:solidFill>
                  <a:srgbClr val="002060"/>
                </a:solidFill>
                <a:latin typeface="Gill Sans"/>
                <a:ea typeface="Gill Sans"/>
                <a:cs typeface="Gill Sans"/>
                <a:sym typeface="Gill Sans"/>
              </a:rPr>
              <a:t>MBR</a:t>
            </a:r>
            <a:r>
              <a:rPr lang="fr-FR" sz="1500">
                <a:solidFill>
                  <a:srgbClr val="262626"/>
                </a:solidFill>
                <a:latin typeface="Gill Sans"/>
                <a:ea typeface="Gill Sans"/>
                <a:cs typeface="Gill Sans"/>
                <a:sym typeface="Gill Sans"/>
              </a:rPr>
              <a:t> (Master Boot Record) et le </a:t>
            </a:r>
            <a:r>
              <a:rPr lang="fr-FR" sz="1500" b="1">
                <a:solidFill>
                  <a:srgbClr val="002060"/>
                </a:solidFill>
                <a:latin typeface="Gill Sans"/>
                <a:ea typeface="Gill Sans"/>
                <a:cs typeface="Gill Sans"/>
                <a:sym typeface="Gill Sans"/>
              </a:rPr>
              <a:t>GPT</a:t>
            </a:r>
            <a:r>
              <a:rPr lang="fr-FR" sz="1500">
                <a:solidFill>
                  <a:srgbClr val="262626"/>
                </a:solidFill>
                <a:latin typeface="Gill Sans"/>
                <a:ea typeface="Gill Sans"/>
                <a:cs typeface="Gill Sans"/>
                <a:sym typeface="Gill Sans"/>
              </a:rPr>
              <a:t> (GUID Partition Table).</a:t>
            </a:r>
            <a:endParaRPr sz="1800">
              <a:solidFill>
                <a:srgbClr val="262626"/>
              </a:solidFill>
              <a:latin typeface="Gill Sans"/>
              <a:ea typeface="Gill Sans"/>
              <a:cs typeface="Gill Sans"/>
              <a:sym typeface="Gill Sans"/>
            </a:endParaRPr>
          </a:p>
          <a:p>
            <a:pPr marL="0" marR="0" lvl="0" indent="0" algn="l" rtl="0">
              <a:lnSpc>
                <a:spcPct val="100000"/>
              </a:lnSpc>
              <a:spcBef>
                <a:spcPts val="1000"/>
              </a:spcBef>
              <a:spcAft>
                <a:spcPts val="0"/>
              </a:spcAft>
              <a:buClr>
                <a:schemeClr val="accent2"/>
              </a:buClr>
              <a:buSzPts val="1800"/>
              <a:buFont typeface="Arial"/>
              <a:buNone/>
            </a:pPr>
            <a:endParaRPr sz="1800">
              <a:solidFill>
                <a:srgbClr val="262626"/>
              </a:solidFill>
              <a:latin typeface="Gill Sans"/>
              <a:ea typeface="Gill Sans"/>
              <a:cs typeface="Gill Sans"/>
              <a:sym typeface="Gill Sans"/>
            </a:endParaRPr>
          </a:p>
        </p:txBody>
      </p:sp>
      <p:sp>
        <p:nvSpPr>
          <p:cNvPr id="991" name="Google Shape;991;p104"/>
          <p:cNvSpPr txBox="1"/>
          <p:nvPr/>
        </p:nvSpPr>
        <p:spPr>
          <a:xfrm>
            <a:off x="3112646" y="3561675"/>
            <a:ext cx="1773382"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b="1" i="1" u="sng">
                <a:solidFill>
                  <a:srgbClr val="002060"/>
                </a:solidFill>
                <a:latin typeface="Gill Sans"/>
                <a:ea typeface="Gill Sans"/>
                <a:cs typeface="Gill Sans"/>
                <a:sym typeface="Gill Sans"/>
              </a:rPr>
              <a:t>Type MBR</a:t>
            </a:r>
            <a:endParaRPr sz="1800" b="1" i="1" u="sng">
              <a:solidFill>
                <a:srgbClr val="002060"/>
              </a:solidFill>
              <a:latin typeface="Gill Sans"/>
              <a:ea typeface="Gill Sans"/>
              <a:cs typeface="Gill Sans"/>
              <a:sym typeface="Gill Sans"/>
            </a:endParaRPr>
          </a:p>
        </p:txBody>
      </p:sp>
      <p:sp>
        <p:nvSpPr>
          <p:cNvPr id="992" name="Google Shape;992;p104"/>
          <p:cNvSpPr txBox="1">
            <a:spLocks noGrp="1"/>
          </p:cNvSpPr>
          <p:nvPr>
            <p:ph type="body" idx="1"/>
          </p:nvPr>
        </p:nvSpPr>
        <p:spPr>
          <a:xfrm>
            <a:off x="5865366" y="3931007"/>
            <a:ext cx="4271771" cy="2756002"/>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500"/>
              <a:buChar char="•"/>
            </a:pPr>
            <a:r>
              <a:rPr lang="fr-FR" sz="1500"/>
              <a:t>Mode de partitionnement depuis 2010</a:t>
            </a:r>
            <a:endParaRPr/>
          </a:p>
          <a:p>
            <a:pPr marL="228600" lvl="0" indent="-228600" algn="l" rtl="0">
              <a:lnSpc>
                <a:spcPct val="100000"/>
              </a:lnSpc>
              <a:spcBef>
                <a:spcPts val="1000"/>
              </a:spcBef>
              <a:spcAft>
                <a:spcPts val="0"/>
              </a:spcAft>
              <a:buSzPts val="1500"/>
              <a:buChar char="•"/>
            </a:pPr>
            <a:r>
              <a:rPr lang="fr-FR" sz="1500"/>
              <a:t>Depuis 2006 pour les Mac.</a:t>
            </a:r>
            <a:endParaRPr/>
          </a:p>
          <a:p>
            <a:pPr marL="228600" lvl="0" indent="-228600" algn="l" rtl="0">
              <a:lnSpc>
                <a:spcPct val="100000"/>
              </a:lnSpc>
              <a:spcBef>
                <a:spcPts val="1000"/>
              </a:spcBef>
              <a:spcAft>
                <a:spcPts val="0"/>
              </a:spcAft>
              <a:buSzPts val="1500"/>
              <a:buChar char="•"/>
            </a:pPr>
            <a:r>
              <a:rPr lang="fr-FR" sz="1500"/>
              <a:t>Une zone Protective MBR.</a:t>
            </a:r>
            <a:endParaRPr/>
          </a:p>
          <a:p>
            <a:pPr marL="228600" lvl="0" indent="-228600" algn="l" rtl="0">
              <a:lnSpc>
                <a:spcPct val="100000"/>
              </a:lnSpc>
              <a:spcBef>
                <a:spcPts val="1000"/>
              </a:spcBef>
              <a:spcAft>
                <a:spcPts val="0"/>
              </a:spcAft>
              <a:buSzPts val="1500"/>
              <a:buChar char="•"/>
            </a:pPr>
            <a:r>
              <a:rPr lang="fr-FR" sz="1500"/>
              <a:t>Un table partition en 2 exemplaires.</a:t>
            </a:r>
            <a:endParaRPr/>
          </a:p>
          <a:p>
            <a:pPr marL="228600" lvl="0" indent="-228600" algn="l" rtl="0">
              <a:lnSpc>
                <a:spcPct val="100000"/>
              </a:lnSpc>
              <a:spcBef>
                <a:spcPts val="1000"/>
              </a:spcBef>
              <a:spcAft>
                <a:spcPts val="0"/>
              </a:spcAft>
              <a:buSzPts val="1500"/>
              <a:buChar char="•"/>
            </a:pPr>
            <a:r>
              <a:rPr lang="fr-FR" sz="1500"/>
              <a:t>Cette zone contient les informations relative à 128 partitions.</a:t>
            </a:r>
            <a:endParaRPr/>
          </a:p>
          <a:p>
            <a:pPr marL="228600" lvl="0" indent="-228600" algn="l" rtl="0">
              <a:lnSpc>
                <a:spcPct val="100000"/>
              </a:lnSpc>
              <a:spcBef>
                <a:spcPts val="1000"/>
              </a:spcBef>
              <a:spcAft>
                <a:spcPts val="0"/>
              </a:spcAft>
              <a:buSzPts val="1500"/>
              <a:buChar char="•"/>
            </a:pPr>
            <a:r>
              <a:rPr lang="fr-FR" sz="1500"/>
              <a:t>Le disque dur qui va être géré peut excéder 2,2 To.</a:t>
            </a:r>
            <a:endParaRPr sz="1500"/>
          </a:p>
        </p:txBody>
      </p:sp>
      <p:sp>
        <p:nvSpPr>
          <p:cNvPr id="993" name="Google Shape;993;p104"/>
          <p:cNvSpPr txBox="1"/>
          <p:nvPr/>
        </p:nvSpPr>
        <p:spPr>
          <a:xfrm>
            <a:off x="7072836" y="3543089"/>
            <a:ext cx="1773382"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b="1" i="1" u="sng">
                <a:solidFill>
                  <a:srgbClr val="002060"/>
                </a:solidFill>
                <a:latin typeface="Gill Sans"/>
                <a:ea typeface="Gill Sans"/>
                <a:cs typeface="Gill Sans"/>
                <a:sym typeface="Gill Sans"/>
              </a:rPr>
              <a:t>Type GPT</a:t>
            </a:r>
            <a:endParaRPr sz="1800" b="1" i="1" u="sng">
              <a:solidFill>
                <a:srgbClr val="002060"/>
              </a:solidFill>
              <a:latin typeface="Gill Sans"/>
              <a:ea typeface="Gill Sans"/>
              <a:cs typeface="Gill Sans"/>
              <a:sym typeface="Gill Sans"/>
            </a:endParaRPr>
          </a:p>
        </p:txBody>
      </p:sp>
      <p:pic>
        <p:nvPicPr>
          <p:cNvPr id="994" name="Google Shape;994;p104"/>
          <p:cNvPicPr preferRelativeResize="0"/>
          <p:nvPr/>
        </p:nvPicPr>
        <p:blipFill rotWithShape="1">
          <a:blip r:embed="rId3">
            <a:alphaModFix/>
          </a:blip>
          <a:srcRect/>
          <a:stretch/>
        </p:blipFill>
        <p:spPr>
          <a:xfrm>
            <a:off x="323850" y="5127035"/>
            <a:ext cx="1228235" cy="116443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0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1000" name="Google Shape;1000;p105"/>
          <p:cNvSpPr txBox="1"/>
          <p:nvPr/>
        </p:nvSpPr>
        <p:spPr>
          <a:xfrm>
            <a:off x="2974109" y="2282690"/>
            <a:ext cx="62345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1" i="0" u="none" strike="noStrike" cap="none">
                <a:solidFill>
                  <a:srgbClr val="000000"/>
                </a:solidFill>
                <a:latin typeface="Gill Sans"/>
                <a:ea typeface="Gill Sans"/>
                <a:cs typeface="Gill Sans"/>
                <a:sym typeface="Gill Sans"/>
              </a:rPr>
              <a:t>Partitionnement de type MBR: </a:t>
            </a:r>
            <a:endParaRPr sz="1800" b="1" i="0" u="none" strike="noStrike" cap="none">
              <a:solidFill>
                <a:srgbClr val="000000"/>
              </a:solidFill>
              <a:latin typeface="Gill Sans"/>
              <a:ea typeface="Gill Sans"/>
              <a:cs typeface="Gill Sans"/>
              <a:sym typeface="Gill Sans"/>
            </a:endParaRPr>
          </a:p>
        </p:txBody>
      </p:sp>
      <p:pic>
        <p:nvPicPr>
          <p:cNvPr id="1001" name="Google Shape;1001;p105"/>
          <p:cNvPicPr preferRelativeResize="0"/>
          <p:nvPr/>
        </p:nvPicPr>
        <p:blipFill rotWithShape="1">
          <a:blip r:embed="rId3">
            <a:alphaModFix/>
          </a:blip>
          <a:srcRect/>
          <a:stretch/>
        </p:blipFill>
        <p:spPr>
          <a:xfrm>
            <a:off x="8963025" y="2987674"/>
            <a:ext cx="2959498" cy="3613171"/>
          </a:xfrm>
          <a:prstGeom prst="rect">
            <a:avLst/>
          </a:prstGeom>
          <a:noFill/>
          <a:ln>
            <a:noFill/>
          </a:ln>
        </p:spPr>
      </p:pic>
      <p:sp>
        <p:nvSpPr>
          <p:cNvPr id="1002" name="Google Shape;1002;p105"/>
          <p:cNvSpPr txBox="1"/>
          <p:nvPr/>
        </p:nvSpPr>
        <p:spPr>
          <a:xfrm>
            <a:off x="430140" y="2781300"/>
            <a:ext cx="4050289" cy="38625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u="sng">
                <a:solidFill>
                  <a:srgbClr val="002060"/>
                </a:solidFill>
                <a:latin typeface="Gill Sans"/>
                <a:ea typeface="Gill Sans"/>
                <a:cs typeface="Gill Sans"/>
                <a:sym typeface="Gill Sans"/>
              </a:rPr>
              <a:t>Structure du disque :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600"/>
              <a:buFont typeface="Arial"/>
              <a:buChar char="•"/>
            </a:pPr>
            <a:r>
              <a:rPr lang="fr-FR" sz="1600" b="1" i="1">
                <a:solidFill>
                  <a:schemeClr val="dk1"/>
                </a:solidFill>
                <a:latin typeface="Gill Sans"/>
                <a:ea typeface="Gill Sans"/>
                <a:cs typeface="Gill Sans"/>
                <a:sym typeface="Gill Sans"/>
              </a:rPr>
              <a:t>1 </a:t>
            </a:r>
            <a:r>
              <a:rPr lang="fr-FR" sz="1600" b="1" i="1">
                <a:solidFill>
                  <a:srgbClr val="002060"/>
                </a:solidFill>
                <a:latin typeface="Gill Sans"/>
                <a:ea typeface="Gill Sans"/>
                <a:cs typeface="Gill Sans"/>
                <a:sym typeface="Gill Sans"/>
              </a:rPr>
              <a:t>MBR</a:t>
            </a:r>
            <a:r>
              <a:rPr lang="fr-FR" sz="1800" b="1" i="1">
                <a:solidFill>
                  <a:schemeClr val="dk1"/>
                </a:solidFill>
                <a:latin typeface="Gill Sans"/>
                <a:ea typeface="Gill Sans"/>
                <a:cs typeface="Gill Sans"/>
                <a:sym typeface="Gill Sans"/>
              </a:rPr>
              <a:t>.</a:t>
            </a:r>
            <a:endParaRPr/>
          </a:p>
          <a:p>
            <a:pPr marL="0" marR="0" lvl="0" indent="0" algn="l" rtl="0">
              <a:spcBef>
                <a:spcPts val="0"/>
              </a:spcBef>
              <a:spcAft>
                <a:spcPts val="0"/>
              </a:spcAft>
              <a:buNone/>
            </a:pPr>
            <a:endParaRPr sz="1000" b="1" i="1">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4 partitions primaires </a:t>
            </a:r>
            <a:r>
              <a:rPr lang="fr-FR" sz="1500">
                <a:solidFill>
                  <a:schemeClr val="dk1"/>
                </a:solidFill>
                <a:latin typeface="Gill Sans"/>
                <a:ea typeface="Gill Sans"/>
                <a:cs typeface="Gill Sans"/>
                <a:sym typeface="Gill Sans"/>
              </a:rPr>
              <a:t>maximum</a:t>
            </a:r>
            <a:r>
              <a:rPr lang="fr-FR" sz="1800">
                <a:solidFill>
                  <a:schemeClr val="dk1"/>
                </a:solidFill>
                <a:latin typeface="Gill Sans"/>
                <a:ea typeface="Gill Sans"/>
                <a:cs typeface="Gill Sans"/>
                <a:sym typeface="Gill Sans"/>
              </a:rPr>
              <a:t>.</a:t>
            </a:r>
            <a:endParaRPr/>
          </a:p>
          <a:p>
            <a:pPr marL="0" marR="0" lvl="0" indent="0" algn="l" rtl="0">
              <a:spcBef>
                <a:spcPts val="0"/>
              </a:spcBef>
              <a:spcAft>
                <a:spcPts val="0"/>
              </a:spcAft>
              <a:buNone/>
            </a:pPr>
            <a:endParaRPr sz="10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1 partition étendue :  </a:t>
            </a:r>
            <a:r>
              <a:rPr lang="fr-FR" sz="1300">
                <a:solidFill>
                  <a:schemeClr val="dk1"/>
                </a:solidFill>
                <a:latin typeface="Gill Sans"/>
                <a:ea typeface="Gill Sans"/>
                <a:cs typeface="Gill Sans"/>
                <a:sym typeface="Gill Sans"/>
              </a:rPr>
              <a:t>dernière partition primaire découpée en N partitions secondaires.</a:t>
            </a:r>
            <a:endParaRPr/>
          </a:p>
          <a:p>
            <a:pPr marL="0" marR="0" lvl="0" indent="0" algn="l" rtl="0">
              <a:spcBef>
                <a:spcPts val="0"/>
              </a:spcBef>
              <a:spcAft>
                <a:spcPts val="0"/>
              </a:spcAft>
              <a:buNone/>
            </a:pPr>
            <a:endParaRPr sz="16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N partitions secondaires :  </a:t>
            </a:r>
            <a:r>
              <a:rPr lang="fr-FR" sz="1500">
                <a:solidFill>
                  <a:schemeClr val="dk1"/>
                </a:solidFill>
                <a:latin typeface="Gill Sans"/>
                <a:ea typeface="Gill Sans"/>
                <a:cs typeface="Gill Sans"/>
                <a:sym typeface="Gill Sans"/>
              </a:rPr>
              <a:t>sous-partitions contenus dans une partition étendue. On les appelle aussi </a:t>
            </a:r>
            <a:r>
              <a:rPr lang="fr-FR" sz="1500" b="1" i="1">
                <a:solidFill>
                  <a:srgbClr val="002060"/>
                </a:solidFill>
                <a:latin typeface="Gill Sans"/>
                <a:ea typeface="Gill Sans"/>
                <a:cs typeface="Gill Sans"/>
                <a:sym typeface="Gill Sans"/>
              </a:rPr>
              <a:t>partitions logiques</a:t>
            </a:r>
            <a:r>
              <a:rPr lang="fr-FR" sz="1800" b="1" i="1">
                <a:solidFill>
                  <a:srgbClr val="002060"/>
                </a:solidFill>
                <a:latin typeface="Gill Sans"/>
                <a:ea typeface="Gill Sans"/>
                <a:cs typeface="Gill Sans"/>
                <a:sym typeface="Gill Sans"/>
              </a:rPr>
              <a:t> </a:t>
            </a:r>
            <a:r>
              <a:rPr lang="fr-FR" sz="1300" b="1" i="1">
                <a:solidFill>
                  <a:srgbClr val="002060"/>
                </a:solidFill>
                <a:latin typeface="Gill Sans"/>
                <a:ea typeface="Gill Sans"/>
                <a:cs typeface="Gill Sans"/>
                <a:sym typeface="Gill Sans"/>
              </a:rPr>
              <a:t>(Limitées à la taille maximale de 2.2 To).</a:t>
            </a:r>
            <a:endParaRPr/>
          </a:p>
          <a:p>
            <a:pPr marL="0" marR="0" lvl="0" indent="0" algn="l" rtl="0">
              <a:spcBef>
                <a:spcPts val="0"/>
              </a:spcBef>
              <a:spcAft>
                <a:spcPts val="0"/>
              </a:spcAft>
              <a:buNone/>
            </a:pPr>
            <a:endParaRPr sz="1000" b="1" i="1">
              <a:solidFill>
                <a:srgbClr val="002060"/>
              </a:solidFill>
              <a:latin typeface="Gill Sans"/>
              <a:ea typeface="Gill Sans"/>
              <a:cs typeface="Gill Sans"/>
              <a:sym typeface="Gill Sans"/>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EBR</a:t>
            </a:r>
            <a:r>
              <a:rPr lang="fr-FR" sz="1800" b="1" i="1">
                <a:solidFill>
                  <a:srgbClr val="002060"/>
                </a:solidFill>
                <a:latin typeface="Gill Sans"/>
                <a:ea typeface="Gill Sans"/>
                <a:cs typeface="Gill Sans"/>
                <a:sym typeface="Gill Sans"/>
              </a:rPr>
              <a:t> : </a:t>
            </a:r>
            <a:r>
              <a:rPr lang="fr-FR" sz="1500">
                <a:solidFill>
                  <a:schemeClr val="dk1"/>
                </a:solidFill>
                <a:latin typeface="Gill Sans"/>
                <a:ea typeface="Gill Sans"/>
                <a:cs typeface="Gill Sans"/>
                <a:sym typeface="Gill Sans"/>
              </a:rPr>
              <a:t>il s’agit d’un découpage qui décrit la partition secondaire qu’il précède.</a:t>
            </a:r>
            <a:endParaRPr sz="1500">
              <a:solidFill>
                <a:schemeClr val="dk1"/>
              </a:solidFill>
              <a:latin typeface="Gill Sans"/>
              <a:ea typeface="Gill Sans"/>
              <a:cs typeface="Gill Sans"/>
              <a:sym typeface="Gill Sans"/>
            </a:endParaRPr>
          </a:p>
        </p:txBody>
      </p:sp>
      <p:sp>
        <p:nvSpPr>
          <p:cNvPr id="1003" name="Google Shape;1003;p105"/>
          <p:cNvSpPr txBox="1"/>
          <p:nvPr/>
        </p:nvSpPr>
        <p:spPr>
          <a:xfrm>
            <a:off x="4624531" y="2968251"/>
            <a:ext cx="4405169" cy="3862596"/>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2060"/>
              </a:buClr>
              <a:buSzPts val="1800"/>
              <a:buFont typeface="Arial"/>
              <a:buChar char="•"/>
            </a:pPr>
            <a:r>
              <a:rPr lang="fr-FR" sz="1800" b="1" u="sng">
                <a:solidFill>
                  <a:srgbClr val="002060"/>
                </a:solidFill>
                <a:latin typeface="Gill Sans"/>
                <a:ea typeface="Gill Sans"/>
                <a:cs typeface="Gill Sans"/>
                <a:sym typeface="Gill Sans"/>
              </a:rPr>
              <a:t>Les étapes de démarrage: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500"/>
              <a:buFont typeface="Arial"/>
              <a:buChar char="•"/>
            </a:pPr>
            <a:r>
              <a:rPr lang="fr-FR" sz="1500" b="1" i="1">
                <a:solidFill>
                  <a:srgbClr val="002060"/>
                </a:solidFill>
                <a:latin typeface="Gill Sans"/>
                <a:ea typeface="Gill Sans"/>
                <a:cs typeface="Gill Sans"/>
                <a:sym typeface="Gill Sans"/>
              </a:rPr>
              <a:t>Après le POST (</a:t>
            </a:r>
            <a:r>
              <a:rPr lang="fr-FR" sz="1400">
                <a:solidFill>
                  <a:schemeClr val="dk1"/>
                </a:solidFill>
                <a:latin typeface="Gill Sans"/>
                <a:ea typeface="Gill Sans"/>
                <a:cs typeface="Gill Sans"/>
                <a:sym typeface="Gill Sans"/>
              </a:rPr>
              <a:t>Power-On Self Test </a:t>
            </a:r>
            <a:r>
              <a:rPr lang="fr-FR" sz="1800">
                <a:solidFill>
                  <a:schemeClr val="dk1"/>
                </a:solidFill>
                <a:latin typeface="Gill Sans"/>
                <a:ea typeface="Gill Sans"/>
                <a:cs typeface="Gill Sans"/>
                <a:sym typeface="Gill Sans"/>
              </a:rPr>
              <a:t>)</a:t>
            </a:r>
            <a:r>
              <a:rPr lang="fr-FR" sz="1500" b="1" i="1">
                <a:solidFill>
                  <a:srgbClr val="002060"/>
                </a:solidFill>
                <a:latin typeface="Gill Sans"/>
                <a:ea typeface="Gill Sans"/>
                <a:cs typeface="Gill Sans"/>
                <a:sym typeface="Gill Sans"/>
              </a:rPr>
              <a:t>.</a:t>
            </a:r>
            <a:endParaRPr/>
          </a:p>
          <a:p>
            <a:pPr marL="285750" marR="0" lvl="0" indent="-222250" algn="l" rtl="0">
              <a:spcBef>
                <a:spcPts val="0"/>
              </a:spcBef>
              <a:spcAft>
                <a:spcPts val="0"/>
              </a:spcAft>
              <a:buClr>
                <a:schemeClr val="dk1"/>
              </a:buClr>
              <a:buSzPts val="1000"/>
              <a:buFont typeface="Arial"/>
              <a:buNone/>
            </a:pPr>
            <a:endParaRPr sz="1000" b="1" i="1">
              <a:solidFill>
                <a:srgbClr val="002060"/>
              </a:solidFill>
              <a:latin typeface="Gill Sans"/>
              <a:ea typeface="Gill Sans"/>
              <a:cs typeface="Gill Sans"/>
              <a:sym typeface="Gill Sans"/>
            </a:endParaRPr>
          </a:p>
          <a:p>
            <a:pPr marL="285750" marR="0" lvl="0" indent="-285750" algn="l" rtl="0">
              <a:spcBef>
                <a:spcPts val="0"/>
              </a:spcBef>
              <a:spcAft>
                <a:spcPts val="0"/>
              </a:spcAft>
              <a:buClr>
                <a:srgbClr val="002060"/>
              </a:buClr>
              <a:buSzPts val="1500"/>
              <a:buFont typeface="Arial"/>
              <a:buChar char="•"/>
            </a:pPr>
            <a:r>
              <a:rPr lang="fr-FR" sz="1500" b="1" i="1">
                <a:solidFill>
                  <a:srgbClr val="002060"/>
                </a:solidFill>
                <a:latin typeface="Gill Sans"/>
                <a:ea typeface="Gill Sans"/>
                <a:cs typeface="Gill Sans"/>
                <a:sym typeface="Gill Sans"/>
              </a:rPr>
              <a:t>Le BIOS </a:t>
            </a:r>
            <a:r>
              <a:rPr lang="fr-FR" sz="1500">
                <a:solidFill>
                  <a:srgbClr val="002060"/>
                </a:solidFill>
                <a:latin typeface="Gill Sans"/>
                <a:ea typeface="Gill Sans"/>
                <a:cs typeface="Gill Sans"/>
                <a:sym typeface="Gill Sans"/>
              </a:rPr>
              <a:t>lit le contenu du </a:t>
            </a:r>
            <a:r>
              <a:rPr lang="fr-FR" sz="1500" b="1" i="1">
                <a:solidFill>
                  <a:srgbClr val="002060"/>
                </a:solidFill>
                <a:latin typeface="Gill Sans"/>
                <a:ea typeface="Gill Sans"/>
                <a:cs typeface="Gill Sans"/>
                <a:sym typeface="Gill Sans"/>
              </a:rPr>
              <a:t>MBR.</a:t>
            </a:r>
            <a:endParaRPr/>
          </a:p>
          <a:p>
            <a:pPr marL="285750" marR="0" lvl="0" indent="-222250" algn="l" rtl="0">
              <a:spcBef>
                <a:spcPts val="0"/>
              </a:spcBef>
              <a:spcAft>
                <a:spcPts val="0"/>
              </a:spcAft>
              <a:buClr>
                <a:schemeClr val="dk1"/>
              </a:buClr>
              <a:buSzPts val="1000"/>
              <a:buFont typeface="Arial"/>
              <a:buNone/>
            </a:pPr>
            <a:endParaRPr sz="1000" b="1" i="1">
              <a:solidFill>
                <a:srgbClr val="002060"/>
              </a:solidFill>
              <a:latin typeface="Gill Sans"/>
              <a:ea typeface="Gill Sans"/>
              <a:cs typeface="Gill Sans"/>
              <a:sym typeface="Gill Sans"/>
            </a:endParaRPr>
          </a:p>
          <a:p>
            <a:pPr marL="285750" marR="0" lvl="0" indent="-285750" algn="l" rtl="0">
              <a:spcBef>
                <a:spcPts val="0"/>
              </a:spcBef>
              <a:spcAft>
                <a:spcPts val="0"/>
              </a:spcAft>
              <a:buClr>
                <a:srgbClr val="002060"/>
              </a:buClr>
              <a:buSzPts val="1500"/>
              <a:buFont typeface="Arial"/>
              <a:buChar char="•"/>
            </a:pPr>
            <a:r>
              <a:rPr lang="fr-FR" sz="1500" b="1" i="1">
                <a:solidFill>
                  <a:srgbClr val="002060"/>
                </a:solidFill>
                <a:latin typeface="Gill Sans"/>
                <a:ea typeface="Gill Sans"/>
                <a:cs typeface="Gill Sans"/>
                <a:sym typeface="Gill Sans"/>
              </a:rPr>
              <a:t>Le BIOS </a:t>
            </a:r>
            <a:r>
              <a:rPr lang="fr-FR" sz="1500">
                <a:solidFill>
                  <a:schemeClr val="dk1"/>
                </a:solidFill>
                <a:latin typeface="Gill Sans"/>
                <a:ea typeface="Gill Sans"/>
                <a:cs typeface="Gill Sans"/>
                <a:sym typeface="Gill Sans"/>
              </a:rPr>
              <a:t>exécute le code d’amorçage du </a:t>
            </a:r>
            <a:r>
              <a:rPr lang="fr-FR" sz="1500" b="1" i="1">
                <a:solidFill>
                  <a:srgbClr val="002060"/>
                </a:solidFill>
                <a:latin typeface="Gill Sans"/>
                <a:ea typeface="Gill Sans"/>
                <a:cs typeface="Gill Sans"/>
                <a:sym typeface="Gill Sans"/>
              </a:rPr>
              <a:t>MBR.</a:t>
            </a:r>
            <a:endParaRPr/>
          </a:p>
          <a:p>
            <a:pPr marL="285750" marR="0" lvl="0" indent="-285750" algn="l" rtl="0">
              <a:spcBef>
                <a:spcPts val="0"/>
              </a:spcBef>
              <a:spcAft>
                <a:spcPts val="0"/>
              </a:spcAft>
              <a:buClr>
                <a:srgbClr val="002060"/>
              </a:buClr>
              <a:buSzPts val="1500"/>
              <a:buFont typeface="Arial"/>
              <a:buChar char="•"/>
            </a:pPr>
            <a:r>
              <a:rPr lang="fr-FR" sz="1500" b="1" i="1">
                <a:solidFill>
                  <a:srgbClr val="002060"/>
                </a:solidFill>
                <a:latin typeface="Gill Sans"/>
                <a:ea typeface="Gill Sans"/>
                <a:cs typeface="Gill Sans"/>
                <a:sym typeface="Gill Sans"/>
              </a:rPr>
              <a:t> </a:t>
            </a:r>
            <a:endParaRPr/>
          </a:p>
          <a:p>
            <a:pPr marL="285750" marR="0" lvl="0" indent="-285750" algn="l" rtl="0">
              <a:spcBef>
                <a:spcPts val="0"/>
              </a:spcBef>
              <a:spcAft>
                <a:spcPts val="0"/>
              </a:spcAft>
              <a:buClr>
                <a:schemeClr val="dk1"/>
              </a:buClr>
              <a:buSzPts val="1500"/>
              <a:buFont typeface="Arial"/>
              <a:buChar char="•"/>
            </a:pPr>
            <a:r>
              <a:rPr lang="fr-FR" sz="1500">
                <a:solidFill>
                  <a:schemeClr val="dk1"/>
                </a:solidFill>
                <a:latin typeface="Gill Sans"/>
                <a:ea typeface="Gill Sans"/>
                <a:cs typeface="Gill Sans"/>
                <a:sym typeface="Gill Sans"/>
              </a:rPr>
              <a:t>Le code d’amorçage va lancer le chargeur d’amorçage du système d’exploitation dans la partition dédiée.</a:t>
            </a:r>
            <a:endParaRPr/>
          </a:p>
          <a:p>
            <a:pPr marL="285750" marR="0" lvl="0" indent="-222250" algn="l" rtl="0">
              <a:spcBef>
                <a:spcPts val="0"/>
              </a:spcBef>
              <a:spcAft>
                <a:spcPts val="0"/>
              </a:spcAft>
              <a:buClr>
                <a:schemeClr val="dk1"/>
              </a:buClr>
              <a:buSzPts val="1000"/>
              <a:buFont typeface="Arial"/>
              <a:buNone/>
            </a:pPr>
            <a:endParaRPr sz="10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500"/>
              <a:buFont typeface="Arial"/>
              <a:buChar char="•"/>
            </a:pPr>
            <a:r>
              <a:rPr lang="fr-FR" sz="1500">
                <a:solidFill>
                  <a:schemeClr val="dk1"/>
                </a:solidFill>
                <a:latin typeface="Gill Sans"/>
                <a:ea typeface="Gill Sans"/>
                <a:cs typeface="Gill Sans"/>
                <a:sym typeface="Gill Sans"/>
              </a:rPr>
              <a:t>Le chargeur d’amorçage sous Linux s’appelle de </a:t>
            </a:r>
            <a:r>
              <a:rPr lang="fr-FR" sz="1500" b="1">
                <a:solidFill>
                  <a:srgbClr val="002060"/>
                </a:solidFill>
                <a:latin typeface="Gill Sans"/>
                <a:ea typeface="Gill Sans"/>
                <a:cs typeface="Gill Sans"/>
                <a:sym typeface="Gill Sans"/>
              </a:rPr>
              <a:t>GRUB</a:t>
            </a:r>
            <a:r>
              <a:rPr lang="fr-FR" sz="1500">
                <a:solidFill>
                  <a:schemeClr val="dk1"/>
                </a:solidFill>
                <a:latin typeface="Gill Sans"/>
                <a:ea typeface="Gill Sans"/>
                <a:cs typeface="Gill Sans"/>
                <a:sym typeface="Gill Sans"/>
              </a:rPr>
              <a:t> (</a:t>
            </a:r>
            <a:r>
              <a:rPr lang="fr-FR" sz="1500" b="1" i="1">
                <a:solidFill>
                  <a:srgbClr val="002060"/>
                </a:solidFill>
                <a:latin typeface="Gill Sans"/>
                <a:ea typeface="Gill Sans"/>
                <a:cs typeface="Gill Sans"/>
                <a:sym typeface="Gill Sans"/>
              </a:rPr>
              <a:t>Grand Unified Bootloader</a:t>
            </a:r>
            <a:r>
              <a:rPr lang="fr-FR" sz="1500">
                <a:solidFill>
                  <a:schemeClr val="dk1"/>
                </a:solidFill>
                <a:latin typeface="Gill Sans"/>
                <a:ea typeface="Gill Sans"/>
                <a:cs typeface="Gill Sans"/>
                <a:sym typeface="Gill Sans"/>
              </a:rPr>
              <a:t>)</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p:txBody>
      </p:sp>
      <p:pic>
        <p:nvPicPr>
          <p:cNvPr id="1004" name="Google Shape;1004;p105"/>
          <p:cNvPicPr preferRelativeResize="0"/>
          <p:nvPr/>
        </p:nvPicPr>
        <p:blipFill rotWithShape="1">
          <a:blip r:embed="rId4">
            <a:alphaModFix/>
          </a:blip>
          <a:srcRect/>
          <a:stretch/>
        </p:blipFill>
        <p:spPr>
          <a:xfrm>
            <a:off x="10442774" y="1302925"/>
            <a:ext cx="1228235" cy="116443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10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1010" name="Google Shape;1010;p106"/>
          <p:cNvSpPr txBox="1"/>
          <p:nvPr/>
        </p:nvSpPr>
        <p:spPr>
          <a:xfrm>
            <a:off x="2974109" y="2282690"/>
            <a:ext cx="62345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1" i="0" u="none" strike="noStrike" cap="none">
                <a:solidFill>
                  <a:srgbClr val="000000"/>
                </a:solidFill>
                <a:latin typeface="Gill Sans"/>
                <a:ea typeface="Gill Sans"/>
                <a:cs typeface="Gill Sans"/>
                <a:sym typeface="Gill Sans"/>
              </a:rPr>
              <a:t>Partitionnement de type MBR (schéma): </a:t>
            </a:r>
            <a:endParaRPr sz="1800" b="1" i="0" u="none" strike="noStrike" cap="none">
              <a:solidFill>
                <a:srgbClr val="000000"/>
              </a:solidFill>
              <a:latin typeface="Gill Sans"/>
              <a:ea typeface="Gill Sans"/>
              <a:cs typeface="Gill Sans"/>
              <a:sym typeface="Gill Sans"/>
            </a:endParaRPr>
          </a:p>
        </p:txBody>
      </p:sp>
      <p:pic>
        <p:nvPicPr>
          <p:cNvPr id="1011" name="Google Shape;1011;p106" descr="disque_partitions.png"/>
          <p:cNvPicPr preferRelativeResize="0"/>
          <p:nvPr/>
        </p:nvPicPr>
        <p:blipFill rotWithShape="1">
          <a:blip r:embed="rId3">
            <a:alphaModFix/>
          </a:blip>
          <a:srcRect/>
          <a:stretch/>
        </p:blipFill>
        <p:spPr>
          <a:xfrm>
            <a:off x="1308099" y="3478212"/>
            <a:ext cx="10171783" cy="2065338"/>
          </a:xfrm>
          <a:prstGeom prst="rect">
            <a:avLst/>
          </a:prstGeom>
          <a:noFill/>
          <a:ln>
            <a:noFill/>
          </a:ln>
        </p:spPr>
      </p:pic>
      <p:pic>
        <p:nvPicPr>
          <p:cNvPr id="1012" name="Google Shape;1012;p106"/>
          <p:cNvPicPr preferRelativeResize="0"/>
          <p:nvPr/>
        </p:nvPicPr>
        <p:blipFill rotWithShape="1">
          <a:blip r:embed="rId4">
            <a:alphaModFix/>
          </a:blip>
          <a:srcRect/>
          <a:stretch/>
        </p:blipFill>
        <p:spPr>
          <a:xfrm>
            <a:off x="1392004" y="5772150"/>
            <a:ext cx="839132" cy="79554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10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1018" name="Google Shape;1018;p107"/>
          <p:cNvSpPr txBox="1"/>
          <p:nvPr/>
        </p:nvSpPr>
        <p:spPr>
          <a:xfrm>
            <a:off x="2974109" y="2358890"/>
            <a:ext cx="62345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1">
                <a:solidFill>
                  <a:srgbClr val="000000"/>
                </a:solidFill>
                <a:latin typeface="Gill Sans"/>
                <a:ea typeface="Gill Sans"/>
                <a:cs typeface="Gill Sans"/>
                <a:sym typeface="Gill Sans"/>
              </a:rPr>
              <a:t>Détails du</a:t>
            </a:r>
            <a:r>
              <a:rPr lang="fr-FR" sz="1800" b="1" i="0" u="none" strike="noStrike" cap="none">
                <a:solidFill>
                  <a:srgbClr val="000000"/>
                </a:solidFill>
                <a:latin typeface="Gill Sans"/>
                <a:ea typeface="Gill Sans"/>
                <a:cs typeface="Gill Sans"/>
                <a:sym typeface="Gill Sans"/>
              </a:rPr>
              <a:t> MBR: </a:t>
            </a:r>
            <a:endParaRPr sz="1800" b="1" i="0" u="none" strike="noStrike" cap="none">
              <a:solidFill>
                <a:srgbClr val="000000"/>
              </a:solidFill>
              <a:latin typeface="Gill Sans"/>
              <a:ea typeface="Gill Sans"/>
              <a:cs typeface="Gill Sans"/>
              <a:sym typeface="Gill Sans"/>
            </a:endParaRPr>
          </a:p>
        </p:txBody>
      </p:sp>
      <p:pic>
        <p:nvPicPr>
          <p:cNvPr id="1019" name="Google Shape;1019;p107"/>
          <p:cNvPicPr preferRelativeResize="0"/>
          <p:nvPr/>
        </p:nvPicPr>
        <p:blipFill rotWithShape="1">
          <a:blip r:embed="rId3">
            <a:alphaModFix/>
          </a:blip>
          <a:srcRect/>
          <a:stretch/>
        </p:blipFill>
        <p:spPr>
          <a:xfrm>
            <a:off x="5248377" y="3038475"/>
            <a:ext cx="6508408" cy="3333750"/>
          </a:xfrm>
          <a:prstGeom prst="rect">
            <a:avLst/>
          </a:prstGeom>
          <a:noFill/>
          <a:ln>
            <a:noFill/>
          </a:ln>
        </p:spPr>
      </p:pic>
      <p:sp>
        <p:nvSpPr>
          <p:cNvPr id="1020" name="Google Shape;1020;p107"/>
          <p:cNvSpPr txBox="1"/>
          <p:nvPr/>
        </p:nvSpPr>
        <p:spPr>
          <a:xfrm>
            <a:off x="355787" y="3196089"/>
            <a:ext cx="4807918" cy="25853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u="sng">
                <a:solidFill>
                  <a:srgbClr val="002060"/>
                </a:solidFill>
                <a:latin typeface="Gill Sans"/>
                <a:ea typeface="Gill Sans"/>
                <a:cs typeface="Gill Sans"/>
                <a:sym typeface="Gill Sans"/>
              </a:rPr>
              <a:t>Le MBR</a:t>
            </a:r>
            <a:endParaRPr/>
          </a:p>
          <a:p>
            <a:pPr marL="0" marR="0" lvl="0" indent="0" algn="ctr" rtl="0">
              <a:spcBef>
                <a:spcPts val="0"/>
              </a:spcBef>
              <a:spcAft>
                <a:spcPts val="0"/>
              </a:spcAft>
              <a:buNone/>
            </a:pPr>
            <a:endParaRPr sz="1800" b="1" u="sng">
              <a:solidFill>
                <a:srgbClr val="002060"/>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Un </a:t>
            </a:r>
            <a:r>
              <a:rPr lang="fr-FR" sz="1800" b="1" i="1">
                <a:solidFill>
                  <a:srgbClr val="002060"/>
                </a:solidFill>
                <a:latin typeface="Gill Sans"/>
                <a:ea typeface="Gill Sans"/>
                <a:cs typeface="Gill Sans"/>
                <a:sym typeface="Gill Sans"/>
              </a:rPr>
              <a:t>code d’amorçage</a:t>
            </a:r>
            <a:r>
              <a:rPr lang="fr-FR" sz="1800">
                <a:solidFill>
                  <a:schemeClr val="dk1"/>
                </a:solidFill>
                <a:latin typeface="Gill Sans"/>
                <a:ea typeface="Gill Sans"/>
                <a:cs typeface="Gill Sans"/>
                <a:sym typeface="Gill Sans"/>
              </a:rPr>
              <a:t> (</a:t>
            </a:r>
            <a:r>
              <a:rPr lang="fr-FR" sz="1800" b="1">
                <a:solidFill>
                  <a:srgbClr val="002060"/>
                </a:solidFill>
                <a:latin typeface="Gill Sans"/>
                <a:ea typeface="Gill Sans"/>
                <a:cs typeface="Gill Sans"/>
                <a:sym typeface="Gill Sans"/>
              </a:rPr>
              <a:t>Master Boot Code</a:t>
            </a:r>
            <a:r>
              <a:rPr lang="fr-FR" sz="1800">
                <a:solidFill>
                  <a:schemeClr val="dk1"/>
                </a:solidFill>
                <a:latin typeface="Gill Sans"/>
                <a:ea typeface="Gill Sans"/>
                <a:cs typeface="Gill Sans"/>
                <a:sym typeface="Gill Sans"/>
              </a:rPr>
              <a:t>).</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La </a:t>
            </a:r>
            <a:r>
              <a:rPr lang="fr-FR" sz="1800" b="1" i="1">
                <a:solidFill>
                  <a:srgbClr val="002060"/>
                </a:solidFill>
                <a:latin typeface="Gill Sans"/>
                <a:ea typeface="Gill Sans"/>
                <a:cs typeface="Gill Sans"/>
                <a:sym typeface="Gill Sans"/>
              </a:rPr>
              <a:t>table des partitions</a:t>
            </a:r>
            <a:r>
              <a:rPr lang="fr-FR" sz="1800">
                <a:solidFill>
                  <a:schemeClr val="dk1"/>
                </a:solidFill>
                <a:latin typeface="Gill Sans"/>
                <a:ea typeface="Gill Sans"/>
                <a:cs typeface="Gill Sans"/>
                <a:sym typeface="Gill Sans"/>
              </a:rPr>
              <a:t> : les 4 partitions primaires.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Une </a:t>
            </a:r>
            <a:r>
              <a:rPr lang="fr-FR" sz="1800" b="1" i="1">
                <a:solidFill>
                  <a:srgbClr val="002060"/>
                </a:solidFill>
                <a:latin typeface="Gill Sans"/>
                <a:ea typeface="Gill Sans"/>
                <a:cs typeface="Gill Sans"/>
                <a:sym typeface="Gill Sans"/>
              </a:rPr>
              <a:t>signature</a:t>
            </a:r>
            <a:r>
              <a:rPr lang="fr-FR" sz="1800">
                <a:solidFill>
                  <a:schemeClr val="dk1"/>
                </a:solidFill>
                <a:latin typeface="Gill Sans"/>
                <a:ea typeface="Gill Sans"/>
                <a:cs typeface="Gill Sans"/>
                <a:sym typeface="Gill Sans"/>
              </a:rPr>
              <a:t> (0x55 AA).</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pic>
        <p:nvPicPr>
          <p:cNvPr id="1021" name="Google Shape;1021;p107"/>
          <p:cNvPicPr preferRelativeResize="0"/>
          <p:nvPr/>
        </p:nvPicPr>
        <p:blipFill rotWithShape="1">
          <a:blip r:embed="rId4">
            <a:alphaModFix/>
          </a:blip>
          <a:srcRect/>
          <a:stretch/>
        </p:blipFill>
        <p:spPr>
          <a:xfrm>
            <a:off x="9886950" y="4706744"/>
            <a:ext cx="1228235" cy="11644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1- 5 LES DISTRIBUTIONS LINUX</a:t>
            </a:r>
            <a:endParaRPr/>
          </a:p>
        </p:txBody>
      </p:sp>
      <p:sp>
        <p:nvSpPr>
          <p:cNvPr id="177" name="Google Shape;177;p1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On appelle distribution </a:t>
            </a:r>
            <a:r>
              <a:rPr lang="fr-FR" b="1"/>
              <a:t>GNU/Linux </a:t>
            </a:r>
            <a:r>
              <a:rPr lang="fr-FR"/>
              <a:t>(ou distribution Linux) une solution prête à être installée par l’utilisateur final.</a:t>
            </a:r>
            <a:endParaRPr/>
          </a:p>
          <a:p>
            <a:pPr marL="228600" lvl="0" indent="-228600" algn="l" rtl="0">
              <a:lnSpc>
                <a:spcPct val="100000"/>
              </a:lnSpc>
              <a:spcBef>
                <a:spcPts val="1000"/>
              </a:spcBef>
              <a:spcAft>
                <a:spcPts val="0"/>
              </a:spcAft>
              <a:buSzPts val="1800"/>
              <a:buChar char="•"/>
            </a:pPr>
            <a:r>
              <a:rPr lang="fr-FR"/>
              <a:t>Une distribution Linux se compose d’un noyau, de packages, et d’outils pour gérer leurs dépendances.</a:t>
            </a:r>
            <a:endParaRPr/>
          </a:p>
          <a:p>
            <a:pPr marL="228600" lvl="0" indent="-228600" algn="l" rtl="0">
              <a:lnSpc>
                <a:spcPct val="100000"/>
              </a:lnSpc>
              <a:spcBef>
                <a:spcPts val="1000"/>
              </a:spcBef>
              <a:spcAft>
                <a:spcPts val="0"/>
              </a:spcAft>
              <a:buSzPts val="1800"/>
              <a:buChar char="•"/>
            </a:pPr>
            <a:r>
              <a:rPr lang="fr-FR"/>
              <a:t>Les distributions sont développées pour répondre à un besoin (serveur, poste de travail ou autre).</a:t>
            </a:r>
            <a:endParaRPr/>
          </a:p>
          <a:p>
            <a:pPr marL="228600" lvl="0" indent="-228600" algn="l" rtl="0">
              <a:lnSpc>
                <a:spcPct val="100000"/>
              </a:lnSpc>
              <a:spcBef>
                <a:spcPts val="1000"/>
              </a:spcBef>
              <a:spcAft>
                <a:spcPts val="0"/>
              </a:spcAft>
              <a:buSzPts val="1800"/>
              <a:buChar char="•"/>
            </a:pPr>
            <a:r>
              <a:rPr lang="fr-FR"/>
              <a:t>Debian, Red Hat et Slackware sont les 3 premières distributions Linux historiques.</a:t>
            </a:r>
            <a:endParaRPr/>
          </a:p>
          <a:p>
            <a:pPr marL="228600" lvl="0" indent="-228600" algn="l" rtl="0">
              <a:lnSpc>
                <a:spcPct val="100000"/>
              </a:lnSpc>
              <a:spcBef>
                <a:spcPts val="1000"/>
              </a:spcBef>
              <a:spcAft>
                <a:spcPts val="0"/>
              </a:spcAft>
              <a:buSzPts val="1800"/>
              <a:buChar char="•"/>
            </a:pPr>
            <a:r>
              <a:rPr lang="fr-FR" b="1"/>
              <a:t>Exemple connu </a:t>
            </a:r>
            <a:r>
              <a:rPr lang="fr-FR"/>
              <a:t>: Ubuntu est une distribution dérivée de Debian.</a:t>
            </a:r>
            <a:endParaRPr/>
          </a:p>
          <a:p>
            <a:pPr marL="228600" lvl="0" indent="-114300" algn="l" rtl="0">
              <a:lnSpc>
                <a:spcPct val="100000"/>
              </a:lnSpc>
              <a:spcBef>
                <a:spcPts val="1000"/>
              </a:spcBef>
              <a:spcAft>
                <a:spcPts val="0"/>
              </a:spcAft>
              <a:buSzPts val="1800"/>
              <a:buNone/>
            </a:pP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10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1027" name="Google Shape;1027;p108"/>
          <p:cNvSpPr txBox="1"/>
          <p:nvPr/>
        </p:nvSpPr>
        <p:spPr>
          <a:xfrm>
            <a:off x="2974109" y="2282690"/>
            <a:ext cx="62345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1" i="0" u="none" strike="noStrike" cap="none">
                <a:solidFill>
                  <a:srgbClr val="000000"/>
                </a:solidFill>
                <a:latin typeface="Gill Sans"/>
                <a:ea typeface="Gill Sans"/>
                <a:cs typeface="Gill Sans"/>
                <a:sym typeface="Gill Sans"/>
              </a:rPr>
              <a:t>Partitionnement de type GPT: </a:t>
            </a:r>
            <a:endParaRPr sz="1800" b="1" i="0" u="none" strike="noStrike" cap="none">
              <a:solidFill>
                <a:srgbClr val="000000"/>
              </a:solidFill>
              <a:latin typeface="Gill Sans"/>
              <a:ea typeface="Gill Sans"/>
              <a:cs typeface="Gill Sans"/>
              <a:sym typeface="Gill Sans"/>
            </a:endParaRPr>
          </a:p>
        </p:txBody>
      </p:sp>
      <p:sp>
        <p:nvSpPr>
          <p:cNvPr id="1028" name="Google Shape;1028;p108"/>
          <p:cNvSpPr txBox="1"/>
          <p:nvPr/>
        </p:nvSpPr>
        <p:spPr>
          <a:xfrm>
            <a:off x="1743076" y="2814028"/>
            <a:ext cx="4457700" cy="39087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u="sng">
                <a:solidFill>
                  <a:srgbClr val="002060"/>
                </a:solidFill>
                <a:latin typeface="Gill Sans"/>
                <a:ea typeface="Gill Sans"/>
                <a:cs typeface="Gill Sans"/>
                <a:sym typeface="Gill Sans"/>
              </a:rPr>
              <a:t>Structure</a:t>
            </a:r>
            <a:r>
              <a:rPr lang="fr-FR" sz="1800" b="1" i="0" u="sng" strike="noStrike" cap="none">
                <a:solidFill>
                  <a:srgbClr val="002060"/>
                </a:solidFill>
                <a:latin typeface="Gill Sans"/>
                <a:ea typeface="Gill Sans"/>
                <a:cs typeface="Gill Sans"/>
                <a:sym typeface="Gill Sans"/>
              </a:rPr>
              <a:t> du disque :  </a:t>
            </a:r>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MBR</a:t>
            </a:r>
            <a:r>
              <a:rPr lang="fr-FR" sz="1800">
                <a:solidFill>
                  <a:schemeClr val="dk1"/>
                </a:solidFill>
                <a:latin typeface="Gill Sans"/>
                <a:ea typeface="Gill Sans"/>
                <a:cs typeface="Gill Sans"/>
                <a:sym typeface="Gill Sans"/>
              </a:rPr>
              <a:t> </a:t>
            </a:r>
            <a:r>
              <a:rPr lang="fr-FR" sz="1800" b="1" i="1">
                <a:solidFill>
                  <a:srgbClr val="002060"/>
                </a:solidFill>
                <a:latin typeface="Gill Sans"/>
                <a:ea typeface="Gill Sans"/>
                <a:cs typeface="Gill Sans"/>
                <a:sym typeface="Gill Sans"/>
              </a:rPr>
              <a:t>protecteur</a:t>
            </a:r>
            <a:r>
              <a:rPr lang="fr-FR" sz="1800">
                <a:solidFill>
                  <a:schemeClr val="dk1"/>
                </a:solidFill>
                <a:latin typeface="Gill Sans"/>
                <a:ea typeface="Gill Sans"/>
                <a:cs typeface="Gill Sans"/>
                <a:sym typeface="Gill Sans"/>
              </a:rPr>
              <a:t> (début du disque dur), </a:t>
            </a:r>
            <a:r>
              <a:rPr lang="fr-FR" sz="1400">
                <a:solidFill>
                  <a:schemeClr val="dk1"/>
                </a:solidFill>
                <a:latin typeface="Gill Sans"/>
                <a:ea typeface="Gill Sans"/>
                <a:cs typeface="Gill Sans"/>
                <a:sym typeface="Gill Sans"/>
              </a:rPr>
              <a:t>garantit la comptabilité avec des logiciels gérant le MBR.</a:t>
            </a:r>
            <a:endParaRPr sz="14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GPT</a:t>
            </a:r>
            <a:r>
              <a:rPr lang="fr-FR" sz="1800">
                <a:solidFill>
                  <a:schemeClr val="dk1"/>
                </a:solidFill>
                <a:latin typeface="Gill Sans"/>
                <a:ea typeface="Gill Sans"/>
                <a:cs typeface="Gill Sans"/>
                <a:sym typeface="Gill Sans"/>
              </a:rPr>
              <a:t> </a:t>
            </a:r>
            <a:r>
              <a:rPr lang="fr-FR" sz="1800" b="1">
                <a:solidFill>
                  <a:srgbClr val="002060"/>
                </a:solidFill>
                <a:latin typeface="Gill Sans"/>
                <a:ea typeface="Gill Sans"/>
                <a:cs typeface="Gill Sans"/>
                <a:sym typeface="Gill Sans"/>
              </a:rPr>
              <a:t>primaire</a:t>
            </a:r>
            <a:r>
              <a:rPr lang="fr-FR" sz="1800">
                <a:solidFill>
                  <a:schemeClr val="dk1"/>
                </a:solidFill>
                <a:latin typeface="Gill Sans"/>
                <a:ea typeface="Gill Sans"/>
                <a:cs typeface="Gill Sans"/>
                <a:sym typeface="Gill Sans"/>
              </a:rPr>
              <a:t> : entête, </a:t>
            </a:r>
            <a:r>
              <a:rPr lang="fr-FR" sz="1400">
                <a:solidFill>
                  <a:schemeClr val="dk1"/>
                </a:solidFill>
                <a:latin typeface="Gill Sans"/>
                <a:ea typeface="Gill Sans"/>
                <a:cs typeface="Gill Sans"/>
                <a:sym typeface="Gill Sans"/>
              </a:rPr>
              <a:t>contient les infos blocs utilisables, GUID, nombre et taille des partitions…</a:t>
            </a:r>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GPT</a:t>
            </a:r>
            <a:r>
              <a:rPr lang="fr-FR" sz="1800">
                <a:solidFill>
                  <a:schemeClr val="dk1"/>
                </a:solidFill>
                <a:latin typeface="Gill Sans"/>
                <a:ea typeface="Gill Sans"/>
                <a:cs typeface="Gill Sans"/>
                <a:sym typeface="Gill Sans"/>
              </a:rPr>
              <a:t> </a:t>
            </a:r>
            <a:r>
              <a:rPr lang="fr-FR" sz="1800" b="1">
                <a:solidFill>
                  <a:srgbClr val="002060"/>
                </a:solidFill>
                <a:latin typeface="Gill Sans"/>
                <a:ea typeface="Gill Sans"/>
                <a:cs typeface="Gill Sans"/>
                <a:sym typeface="Gill Sans"/>
              </a:rPr>
              <a:t>primaire </a:t>
            </a:r>
            <a:r>
              <a:rPr lang="fr-FR" sz="1800">
                <a:solidFill>
                  <a:schemeClr val="dk1"/>
                </a:solidFill>
                <a:latin typeface="Gill Sans"/>
                <a:ea typeface="Gill Sans"/>
                <a:cs typeface="Gill Sans"/>
                <a:sym typeface="Gill Sans"/>
              </a:rPr>
              <a:t> : tableau de partitions</a:t>
            </a:r>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Partitions</a:t>
            </a:r>
            <a:r>
              <a:rPr lang="fr-FR" sz="1800">
                <a:solidFill>
                  <a:schemeClr val="dk1"/>
                </a:solidFill>
                <a:latin typeface="Gill Sans"/>
                <a:ea typeface="Gill Sans"/>
                <a:cs typeface="Gill Sans"/>
                <a:sym typeface="Gill Sans"/>
              </a:rPr>
              <a:t> : début de la partition 1</a:t>
            </a:r>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a:t>
            </a:r>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Partitions</a:t>
            </a:r>
            <a:r>
              <a:rPr lang="fr-FR" sz="1800">
                <a:solidFill>
                  <a:schemeClr val="dk1"/>
                </a:solidFill>
                <a:latin typeface="Gill Sans"/>
                <a:ea typeface="Gill Sans"/>
                <a:cs typeface="Gill Sans"/>
                <a:sym typeface="Gill Sans"/>
              </a:rPr>
              <a:t> : fin de la partition n</a:t>
            </a:r>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GPT secondaire</a:t>
            </a:r>
            <a:r>
              <a:rPr lang="fr-FR" sz="1800">
                <a:solidFill>
                  <a:schemeClr val="dk1"/>
                </a:solidFill>
                <a:latin typeface="Gill Sans"/>
                <a:ea typeface="Gill Sans"/>
                <a:cs typeface="Gill Sans"/>
                <a:sym typeface="Gill Sans"/>
              </a:rPr>
              <a:t> : tableau de partitions</a:t>
            </a:r>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GPT secondaire</a:t>
            </a:r>
            <a:r>
              <a:rPr lang="fr-FR" sz="1800">
                <a:solidFill>
                  <a:schemeClr val="dk1"/>
                </a:solidFill>
                <a:latin typeface="Gill Sans"/>
                <a:ea typeface="Gill Sans"/>
                <a:cs typeface="Gill Sans"/>
                <a:sym typeface="Gill Sans"/>
              </a:rPr>
              <a:t> : entête, copie identique du </a:t>
            </a:r>
            <a:r>
              <a:rPr lang="fr-FR" sz="1400">
                <a:solidFill>
                  <a:srgbClr val="002060"/>
                </a:solidFill>
                <a:latin typeface="Gill Sans"/>
                <a:ea typeface="Gill Sans"/>
                <a:cs typeface="Gill Sans"/>
                <a:sym typeface="Gill Sans"/>
              </a:rPr>
              <a:t>GPT primaire </a:t>
            </a:r>
            <a:r>
              <a:rPr lang="fr-FR" sz="1800">
                <a:solidFill>
                  <a:schemeClr val="dk1"/>
                </a:solidFill>
                <a:latin typeface="Gill Sans"/>
                <a:ea typeface="Gill Sans"/>
                <a:cs typeface="Gill Sans"/>
                <a:sym typeface="Gill Sans"/>
              </a:rPr>
              <a:t>(fin du disque dur)</a:t>
            </a:r>
            <a:endParaRPr/>
          </a:p>
        </p:txBody>
      </p:sp>
      <p:pic>
        <p:nvPicPr>
          <p:cNvPr id="1029" name="Google Shape;1029;p108"/>
          <p:cNvPicPr preferRelativeResize="0"/>
          <p:nvPr/>
        </p:nvPicPr>
        <p:blipFill rotWithShape="1">
          <a:blip r:embed="rId3">
            <a:alphaModFix/>
          </a:blip>
          <a:srcRect/>
          <a:stretch/>
        </p:blipFill>
        <p:spPr>
          <a:xfrm>
            <a:off x="7166595" y="2678819"/>
            <a:ext cx="3040409" cy="4179181"/>
          </a:xfrm>
          <a:prstGeom prst="rect">
            <a:avLst/>
          </a:prstGeom>
          <a:noFill/>
          <a:ln>
            <a:noFill/>
          </a:ln>
        </p:spPr>
      </p:pic>
      <p:pic>
        <p:nvPicPr>
          <p:cNvPr id="1030" name="Google Shape;1030;p108"/>
          <p:cNvPicPr preferRelativeResize="0"/>
          <p:nvPr/>
        </p:nvPicPr>
        <p:blipFill rotWithShape="1">
          <a:blip r:embed="rId4">
            <a:alphaModFix/>
          </a:blip>
          <a:srcRect/>
          <a:stretch/>
        </p:blipFill>
        <p:spPr>
          <a:xfrm>
            <a:off x="10720142" y="5288960"/>
            <a:ext cx="1228235" cy="116443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10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1036" name="Google Shape;1036;p109"/>
          <p:cNvSpPr txBox="1">
            <a:spLocks noGrp="1"/>
          </p:cNvSpPr>
          <p:nvPr>
            <p:ph type="body" idx="1"/>
          </p:nvPr>
        </p:nvSpPr>
        <p:spPr>
          <a:xfrm>
            <a:off x="1476375" y="2979792"/>
            <a:ext cx="10344150" cy="3802007"/>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00000"/>
              </a:lnSpc>
              <a:spcBef>
                <a:spcPts val="0"/>
              </a:spcBef>
              <a:spcAft>
                <a:spcPts val="0"/>
              </a:spcAft>
              <a:buSzPct val="100000"/>
              <a:buChar char="•"/>
            </a:pPr>
            <a:r>
              <a:rPr lang="fr-FR" b="1" u="sng"/>
              <a:t>Règle de dénomination : </a:t>
            </a:r>
            <a:endParaRPr/>
          </a:p>
          <a:p>
            <a:pPr marL="1143000" lvl="4" indent="-228600" algn="l" rtl="0">
              <a:lnSpc>
                <a:spcPct val="100000"/>
              </a:lnSpc>
              <a:spcBef>
                <a:spcPts val="1000"/>
              </a:spcBef>
              <a:spcAft>
                <a:spcPts val="0"/>
              </a:spcAft>
              <a:buSzPct val="100000"/>
              <a:buChar char="•"/>
            </a:pPr>
            <a:r>
              <a:rPr lang="fr-FR"/>
              <a:t>Un disque est désigné avec l’appellation « </a:t>
            </a:r>
            <a:r>
              <a:rPr lang="fr-FR" b="1" i="1">
                <a:solidFill>
                  <a:srgbClr val="002060"/>
                </a:solidFill>
              </a:rPr>
              <a:t>sdx</a:t>
            </a:r>
            <a:r>
              <a:rPr lang="fr-FR"/>
              <a:t> » (mass-storage-driver) : </a:t>
            </a:r>
            <a:endParaRPr/>
          </a:p>
          <a:p>
            <a:pPr marL="1427163" lvl="5" indent="-342900" algn="l" rtl="0">
              <a:lnSpc>
                <a:spcPct val="100000"/>
              </a:lnSpc>
              <a:spcBef>
                <a:spcPts val="1000"/>
              </a:spcBef>
              <a:spcAft>
                <a:spcPts val="0"/>
              </a:spcAft>
              <a:buSzPct val="100000"/>
              <a:buFont typeface="Gill Sans"/>
              <a:buAutoNum type="arabicPeriod"/>
            </a:pPr>
            <a:r>
              <a:rPr lang="fr-FR" sz="1200" b="1">
                <a:solidFill>
                  <a:srgbClr val="002060"/>
                </a:solidFill>
              </a:rPr>
              <a:t> </a:t>
            </a:r>
            <a:r>
              <a:rPr lang="fr-FR" sz="1200" b="1">
                <a:solidFill>
                  <a:srgbClr val="002060"/>
                </a:solidFill>
                <a:latin typeface="Ubuntu"/>
                <a:ea typeface="Ubuntu"/>
                <a:cs typeface="Ubuntu"/>
                <a:sym typeface="Ubuntu"/>
              </a:rPr>
              <a:t>"a" pour le maître de la nappe IDE primaire ou l'ID0 du connecteur primaire SATA</a:t>
            </a:r>
            <a:endParaRPr sz="1200" b="1">
              <a:solidFill>
                <a:srgbClr val="002060"/>
              </a:solidFill>
            </a:endParaRPr>
          </a:p>
          <a:p>
            <a:pPr marL="1427163" lvl="5" indent="-342900" algn="l" rtl="0">
              <a:lnSpc>
                <a:spcPct val="100000"/>
              </a:lnSpc>
              <a:spcBef>
                <a:spcPts val="1000"/>
              </a:spcBef>
              <a:spcAft>
                <a:spcPts val="0"/>
              </a:spcAft>
              <a:buSzPct val="100000"/>
              <a:buFont typeface="Gill Sans"/>
              <a:buAutoNum type="arabicPeriod"/>
            </a:pPr>
            <a:r>
              <a:rPr lang="fr-FR" sz="1200" b="1">
                <a:solidFill>
                  <a:srgbClr val="002060"/>
                </a:solidFill>
                <a:latin typeface="Ubuntu"/>
                <a:ea typeface="Ubuntu"/>
                <a:cs typeface="Ubuntu"/>
                <a:sym typeface="Ubuntu"/>
              </a:rPr>
              <a:t>"b" pour l'esclave de la nappe IDE primaire ou l'ID1 du connecteur primaire SATA</a:t>
            </a:r>
            <a:endParaRPr/>
          </a:p>
          <a:p>
            <a:pPr marL="1427163" lvl="5" indent="-342900" algn="l" rtl="0">
              <a:lnSpc>
                <a:spcPct val="100000"/>
              </a:lnSpc>
              <a:spcBef>
                <a:spcPts val="1000"/>
              </a:spcBef>
              <a:spcAft>
                <a:spcPts val="0"/>
              </a:spcAft>
              <a:buSzPct val="100000"/>
              <a:buFont typeface="Gill Sans"/>
              <a:buAutoNum type="arabicPeriod"/>
            </a:pPr>
            <a:r>
              <a:rPr lang="fr-FR" sz="1200" b="1">
                <a:solidFill>
                  <a:srgbClr val="002060"/>
                </a:solidFill>
                <a:latin typeface="Ubuntu"/>
                <a:ea typeface="Ubuntu"/>
                <a:cs typeface="Ubuntu"/>
                <a:sym typeface="Ubuntu"/>
              </a:rPr>
              <a:t>"c" pour le maître de la nappe IDE secondaire ou l'ID0 du connecteur secondaire SATA</a:t>
            </a:r>
            <a:endParaRPr/>
          </a:p>
          <a:p>
            <a:pPr marL="1427163" lvl="5" indent="-342900" algn="l" rtl="0">
              <a:lnSpc>
                <a:spcPct val="100000"/>
              </a:lnSpc>
              <a:spcBef>
                <a:spcPts val="1000"/>
              </a:spcBef>
              <a:spcAft>
                <a:spcPts val="0"/>
              </a:spcAft>
              <a:buSzPct val="100000"/>
              <a:buFont typeface="Gill Sans"/>
              <a:buAutoNum type="arabicPeriod"/>
            </a:pPr>
            <a:r>
              <a:rPr lang="fr-FR" sz="1200" b="1">
                <a:solidFill>
                  <a:srgbClr val="002060"/>
                </a:solidFill>
                <a:latin typeface="Ubuntu"/>
                <a:ea typeface="Ubuntu"/>
                <a:cs typeface="Ubuntu"/>
                <a:sym typeface="Ubuntu"/>
              </a:rPr>
              <a:t>"d" pour l'esclave de la nappe IDE secondaire ou l'ID1 du connecteur secondaire STA</a:t>
            </a:r>
            <a:endParaRPr sz="1200"/>
          </a:p>
          <a:p>
            <a:pPr marL="1143000" lvl="4" indent="-228600" algn="l" rtl="0">
              <a:lnSpc>
                <a:spcPct val="100000"/>
              </a:lnSpc>
              <a:spcBef>
                <a:spcPts val="1000"/>
              </a:spcBef>
              <a:spcAft>
                <a:spcPts val="0"/>
              </a:spcAft>
              <a:buSzPct val="100000"/>
              <a:buChar char="•"/>
            </a:pPr>
            <a:r>
              <a:rPr lang="fr-FR" sz="1400" b="1">
                <a:solidFill>
                  <a:srgbClr val="002060"/>
                </a:solidFill>
                <a:latin typeface="Arial"/>
                <a:ea typeface="Arial"/>
                <a:cs typeface="Arial"/>
                <a:sym typeface="Arial"/>
              </a:rPr>
              <a:t>/dev/</a:t>
            </a:r>
            <a:r>
              <a:rPr lang="fr-FR" b="1">
                <a:solidFill>
                  <a:srgbClr val="002060"/>
                </a:solidFill>
                <a:latin typeface="Ubuntu"/>
                <a:ea typeface="Ubuntu"/>
                <a:cs typeface="Ubuntu"/>
                <a:sym typeface="Ubuntu"/>
              </a:rPr>
              <a:t>, </a:t>
            </a:r>
            <a:r>
              <a:rPr lang="fr-FR">
                <a:solidFill>
                  <a:srgbClr val="333333"/>
                </a:solidFill>
                <a:latin typeface="Ubuntu"/>
                <a:ea typeface="Ubuntu"/>
                <a:cs typeface="Ubuntu"/>
                <a:sym typeface="Ubuntu"/>
              </a:rPr>
              <a:t>il désigne un répertoire sous </a:t>
            </a:r>
            <a:r>
              <a:rPr lang="fr-FR" sz="1200">
                <a:solidFill>
                  <a:schemeClr val="dk1"/>
                </a:solidFill>
              </a:rPr>
              <a:t>GNU</a:t>
            </a:r>
            <a:r>
              <a:rPr lang="fr-FR">
                <a:solidFill>
                  <a:srgbClr val="333333"/>
                </a:solidFill>
                <a:latin typeface="Ubuntu"/>
                <a:ea typeface="Ubuntu"/>
                <a:cs typeface="Ubuntu"/>
                <a:sym typeface="Ubuntu"/>
              </a:rPr>
              <a:t>/Linux qui est utilisé afin de communiquer avec ces partitions</a:t>
            </a:r>
            <a:r>
              <a:rPr lang="fr-FR" sz="1200">
                <a:solidFill>
                  <a:schemeClr val="dk1"/>
                </a:solidFill>
              </a:rPr>
              <a:t> .</a:t>
            </a:r>
            <a:endParaRPr/>
          </a:p>
          <a:p>
            <a:pPr marL="1143000" lvl="4" indent="-228600" algn="l" rtl="0">
              <a:lnSpc>
                <a:spcPct val="100000"/>
              </a:lnSpc>
              <a:spcBef>
                <a:spcPts val="1000"/>
              </a:spcBef>
              <a:spcAft>
                <a:spcPts val="0"/>
              </a:spcAft>
              <a:buSzPct val="100000"/>
              <a:buChar char="•"/>
            </a:pPr>
            <a:r>
              <a:rPr lang="fr-FR">
                <a:solidFill>
                  <a:srgbClr val="333333"/>
                </a:solidFill>
                <a:latin typeface="Ubuntu"/>
                <a:ea typeface="Ubuntu"/>
                <a:cs typeface="Ubuntu"/>
                <a:sym typeface="Ubuntu"/>
              </a:rPr>
              <a:t>Ainsi,</a:t>
            </a:r>
            <a:r>
              <a:rPr lang="fr-FR" b="1">
                <a:solidFill>
                  <a:srgbClr val="002060"/>
                </a:solidFill>
                <a:latin typeface="Ubuntu"/>
                <a:ea typeface="Ubuntu"/>
                <a:cs typeface="Ubuntu"/>
                <a:sym typeface="Ubuntu"/>
              </a:rPr>
              <a:t> /dev/sda1</a:t>
            </a:r>
            <a:r>
              <a:rPr lang="fr-FR">
                <a:solidFill>
                  <a:srgbClr val="333333"/>
                </a:solidFill>
                <a:latin typeface="Ubuntu"/>
                <a:ea typeface="Ubuntu"/>
                <a:cs typeface="Ubuntu"/>
                <a:sym typeface="Ubuntu"/>
              </a:rPr>
              <a:t> est un fichier qui permet d'interagir avec le contenu de la partition </a:t>
            </a:r>
            <a:r>
              <a:rPr lang="fr-FR" b="1">
                <a:solidFill>
                  <a:srgbClr val="002060"/>
                </a:solidFill>
                <a:latin typeface="Ubuntu"/>
                <a:ea typeface="Ubuntu"/>
                <a:cs typeface="Ubuntu"/>
                <a:sym typeface="Ubuntu"/>
              </a:rPr>
              <a:t>sda1.</a:t>
            </a:r>
            <a:endParaRPr/>
          </a:p>
          <a:p>
            <a:pPr marL="1143000" lvl="4" indent="-228600" algn="l" rtl="0">
              <a:lnSpc>
                <a:spcPct val="100000"/>
              </a:lnSpc>
              <a:spcBef>
                <a:spcPts val="1000"/>
              </a:spcBef>
              <a:spcAft>
                <a:spcPts val="0"/>
              </a:spcAft>
              <a:buSzPct val="100000"/>
              <a:buChar char="•"/>
            </a:pPr>
            <a:r>
              <a:rPr lang="fr-FR" b="1">
                <a:solidFill>
                  <a:srgbClr val="002060"/>
                </a:solidFill>
                <a:latin typeface="Ubuntu"/>
                <a:ea typeface="Ubuntu"/>
                <a:cs typeface="Ubuntu"/>
                <a:sym typeface="Ubuntu"/>
              </a:rPr>
              <a:t>Exemple 1 : </a:t>
            </a:r>
            <a:r>
              <a:rPr lang="fr-FR" i="1">
                <a:solidFill>
                  <a:srgbClr val="333333"/>
                </a:solidFill>
                <a:latin typeface="Ubuntu"/>
                <a:ea typeface="Ubuntu"/>
                <a:cs typeface="Ubuntu"/>
                <a:sym typeface="Ubuntu"/>
              </a:rPr>
              <a:t>sda1</a:t>
            </a:r>
            <a:r>
              <a:rPr lang="fr-FR">
                <a:solidFill>
                  <a:srgbClr val="333333"/>
                </a:solidFill>
                <a:latin typeface="Ubuntu"/>
                <a:ea typeface="Ubuntu"/>
                <a:cs typeface="Ubuntu"/>
                <a:sym typeface="Ubuntu"/>
              </a:rPr>
              <a:t> est la première partition du disque </a:t>
            </a:r>
            <a:r>
              <a:rPr lang="fr-FR" i="1">
                <a:solidFill>
                  <a:srgbClr val="333333"/>
                </a:solidFill>
                <a:latin typeface="Ubuntu"/>
                <a:ea typeface="Ubuntu"/>
                <a:cs typeface="Ubuntu"/>
                <a:sym typeface="Ubuntu"/>
              </a:rPr>
              <a:t>sda</a:t>
            </a:r>
            <a:r>
              <a:rPr lang="fr-FR">
                <a:solidFill>
                  <a:srgbClr val="333333"/>
                </a:solidFill>
                <a:latin typeface="Ubuntu"/>
                <a:ea typeface="Ubuntu"/>
                <a:cs typeface="Ubuntu"/>
                <a:sym typeface="Ubuntu"/>
              </a:rPr>
              <a:t> ; </a:t>
            </a:r>
            <a:r>
              <a:rPr lang="fr-FR" i="1">
                <a:solidFill>
                  <a:srgbClr val="333333"/>
                </a:solidFill>
                <a:latin typeface="Ubuntu"/>
                <a:ea typeface="Ubuntu"/>
                <a:cs typeface="Ubuntu"/>
                <a:sym typeface="Ubuntu"/>
              </a:rPr>
              <a:t>sda2</a:t>
            </a:r>
            <a:r>
              <a:rPr lang="fr-FR">
                <a:solidFill>
                  <a:srgbClr val="333333"/>
                </a:solidFill>
                <a:latin typeface="Ubuntu"/>
                <a:ea typeface="Ubuntu"/>
                <a:cs typeface="Ubuntu"/>
                <a:sym typeface="Ubuntu"/>
              </a:rPr>
              <a:t> est la seconde partition du disque </a:t>
            </a:r>
            <a:r>
              <a:rPr lang="fr-FR" i="1">
                <a:solidFill>
                  <a:srgbClr val="333333"/>
                </a:solidFill>
                <a:latin typeface="Ubuntu"/>
                <a:ea typeface="Ubuntu"/>
                <a:cs typeface="Ubuntu"/>
                <a:sym typeface="Ubuntu"/>
              </a:rPr>
              <a:t>sda</a:t>
            </a:r>
            <a:r>
              <a:rPr lang="fr-FR">
                <a:solidFill>
                  <a:srgbClr val="333333"/>
                </a:solidFill>
                <a:latin typeface="Ubuntu"/>
                <a:ea typeface="Ubuntu"/>
                <a:cs typeface="Ubuntu"/>
                <a:sym typeface="Ubuntu"/>
              </a:rPr>
              <a:t> ; </a:t>
            </a:r>
            <a:r>
              <a:rPr lang="fr-FR" i="1">
                <a:solidFill>
                  <a:srgbClr val="333333"/>
                </a:solidFill>
                <a:latin typeface="Ubuntu"/>
                <a:ea typeface="Ubuntu"/>
                <a:cs typeface="Ubuntu"/>
                <a:sym typeface="Ubuntu"/>
              </a:rPr>
              <a:t>sdb1</a:t>
            </a:r>
            <a:r>
              <a:rPr lang="fr-FR">
                <a:solidFill>
                  <a:srgbClr val="333333"/>
                </a:solidFill>
                <a:latin typeface="Ubuntu"/>
                <a:ea typeface="Ubuntu"/>
                <a:cs typeface="Ubuntu"/>
                <a:sym typeface="Ubuntu"/>
              </a:rPr>
              <a:t> est la première partition du disque </a:t>
            </a:r>
            <a:r>
              <a:rPr lang="fr-FR" i="1">
                <a:solidFill>
                  <a:srgbClr val="333333"/>
                </a:solidFill>
                <a:latin typeface="Ubuntu"/>
                <a:ea typeface="Ubuntu"/>
                <a:cs typeface="Ubuntu"/>
                <a:sym typeface="Ubuntu"/>
              </a:rPr>
              <a:t>sdb</a:t>
            </a:r>
            <a:r>
              <a:rPr lang="fr-FR">
                <a:solidFill>
                  <a:srgbClr val="333333"/>
                </a:solidFill>
                <a:latin typeface="Ubuntu"/>
                <a:ea typeface="Ubuntu"/>
                <a:cs typeface="Ubuntu"/>
                <a:sym typeface="Ubuntu"/>
              </a:rPr>
              <a:t> ; </a:t>
            </a:r>
            <a:endParaRPr>
              <a:solidFill>
                <a:srgbClr val="333333"/>
              </a:solidFill>
              <a:latin typeface="Ubuntu"/>
              <a:ea typeface="Ubuntu"/>
              <a:cs typeface="Ubuntu"/>
              <a:sym typeface="Ubuntu"/>
            </a:endParaRPr>
          </a:p>
          <a:p>
            <a:pPr marL="1143000" lvl="4" indent="-228600" algn="l" rtl="0">
              <a:lnSpc>
                <a:spcPct val="100000"/>
              </a:lnSpc>
              <a:spcBef>
                <a:spcPts val="1000"/>
              </a:spcBef>
              <a:spcAft>
                <a:spcPts val="0"/>
              </a:spcAft>
              <a:buSzPct val="44444"/>
              <a:buChar char="•"/>
            </a:pPr>
            <a:r>
              <a:rPr lang="fr-FR" b="1">
                <a:solidFill>
                  <a:srgbClr val="002060"/>
                </a:solidFill>
                <a:latin typeface="Ubuntu"/>
                <a:ea typeface="Ubuntu"/>
                <a:cs typeface="Ubuntu"/>
                <a:sym typeface="Ubuntu"/>
              </a:rPr>
              <a:t>Exemple 2  </a:t>
            </a:r>
            <a:r>
              <a:rPr lang="fr-FR">
                <a:solidFill>
                  <a:srgbClr val="333333"/>
                </a:solidFill>
                <a:latin typeface="Ubuntu"/>
                <a:ea typeface="Ubuntu"/>
                <a:cs typeface="Ubuntu"/>
                <a:sym typeface="Ubuntu"/>
              </a:rPr>
              <a:t>: </a:t>
            </a:r>
            <a:r>
              <a:rPr lang="fr-FR" sz="1400" i="1">
                <a:solidFill>
                  <a:srgbClr val="002060"/>
                </a:solidFill>
                <a:latin typeface="Arial"/>
                <a:ea typeface="Arial"/>
                <a:cs typeface="Arial"/>
                <a:sym typeface="Arial"/>
              </a:rPr>
              <a:t>sda5</a:t>
            </a:r>
            <a:r>
              <a:rPr lang="fr-FR">
                <a:solidFill>
                  <a:srgbClr val="333333"/>
                </a:solidFill>
                <a:latin typeface="Ubuntu"/>
                <a:ea typeface="Ubuntu"/>
                <a:cs typeface="Ubuntu"/>
                <a:sym typeface="Ubuntu"/>
              </a:rPr>
              <a:t> représente le premier lecteur logique de la partition étendue du disque dur</a:t>
            </a:r>
            <a:r>
              <a:rPr lang="fr-FR" b="1" i="1">
                <a:solidFill>
                  <a:srgbClr val="002060"/>
                </a:solidFill>
                <a:latin typeface="Ubuntu"/>
                <a:ea typeface="Ubuntu"/>
                <a:cs typeface="Ubuntu"/>
                <a:sym typeface="Ubuntu"/>
              </a:rPr>
              <a:t> </a:t>
            </a:r>
            <a:r>
              <a:rPr lang="fr-FR" sz="1400" b="1" i="1">
                <a:solidFill>
                  <a:srgbClr val="002060"/>
                </a:solidFill>
                <a:latin typeface="Arial"/>
                <a:ea typeface="Arial"/>
                <a:cs typeface="Arial"/>
                <a:sym typeface="Arial"/>
              </a:rPr>
              <a:t>sda</a:t>
            </a:r>
            <a:r>
              <a:rPr lang="fr-FR">
                <a:solidFill>
                  <a:srgbClr val="333333"/>
                </a:solidFill>
                <a:latin typeface="Ubuntu"/>
                <a:ea typeface="Ubuntu"/>
                <a:cs typeface="Ubuntu"/>
                <a:sym typeface="Ubuntu"/>
              </a:rPr>
              <a:t>, et ce, même si ce disque est divisé en une partition primaire et une partition étendue qui contient un lecteur logique.</a:t>
            </a:r>
            <a:r>
              <a:rPr lang="fr-FR" sz="1200">
                <a:solidFill>
                  <a:schemeClr val="dk1"/>
                </a:solidFill>
              </a:rPr>
              <a:t> </a:t>
            </a:r>
            <a:endParaRPr sz="3600">
              <a:solidFill>
                <a:schemeClr val="dk1"/>
              </a:solidFill>
              <a:latin typeface="Arial"/>
              <a:ea typeface="Arial"/>
              <a:cs typeface="Arial"/>
              <a:sym typeface="Arial"/>
            </a:endParaRPr>
          </a:p>
          <a:p>
            <a:pPr marL="1143000" lvl="4" indent="-134619" algn="l" rtl="0">
              <a:lnSpc>
                <a:spcPct val="100000"/>
              </a:lnSpc>
              <a:spcBef>
                <a:spcPts val="1000"/>
              </a:spcBef>
              <a:spcAft>
                <a:spcPts val="0"/>
              </a:spcAft>
              <a:buSzPct val="100000"/>
              <a:buNone/>
            </a:pPr>
            <a:endParaRPr>
              <a:solidFill>
                <a:srgbClr val="333333"/>
              </a:solidFill>
              <a:latin typeface="Ubuntu"/>
              <a:ea typeface="Ubuntu"/>
              <a:cs typeface="Ubuntu"/>
              <a:sym typeface="Ubuntu"/>
            </a:endParaRPr>
          </a:p>
          <a:p>
            <a:pPr marL="1143000" lvl="4" indent="-134619" algn="l" rtl="0">
              <a:lnSpc>
                <a:spcPct val="100000"/>
              </a:lnSpc>
              <a:spcBef>
                <a:spcPts val="1000"/>
              </a:spcBef>
              <a:spcAft>
                <a:spcPts val="0"/>
              </a:spcAft>
              <a:buSzPct val="100000"/>
              <a:buNone/>
            </a:pPr>
            <a:endParaRPr b="1">
              <a:solidFill>
                <a:srgbClr val="002060"/>
              </a:solidFill>
              <a:latin typeface="Ubuntu"/>
              <a:ea typeface="Ubuntu"/>
              <a:cs typeface="Ubuntu"/>
              <a:sym typeface="Ubuntu"/>
            </a:endParaRPr>
          </a:p>
          <a:p>
            <a:pPr marL="1143000" lvl="4" indent="-134619" algn="l" rtl="0">
              <a:lnSpc>
                <a:spcPct val="100000"/>
              </a:lnSpc>
              <a:spcBef>
                <a:spcPts val="1000"/>
              </a:spcBef>
              <a:spcAft>
                <a:spcPts val="0"/>
              </a:spcAft>
              <a:buSzPct val="100000"/>
              <a:buNone/>
            </a:pPr>
            <a:endParaRPr/>
          </a:p>
          <a:p>
            <a:pPr marL="1084263" lvl="5" indent="0" algn="l" rtl="0">
              <a:lnSpc>
                <a:spcPct val="100000"/>
              </a:lnSpc>
              <a:spcBef>
                <a:spcPts val="1000"/>
              </a:spcBef>
              <a:spcAft>
                <a:spcPts val="0"/>
              </a:spcAft>
              <a:buSzPct val="100000"/>
              <a:buNone/>
            </a:pPr>
            <a:endParaRPr sz="1200">
              <a:solidFill>
                <a:srgbClr val="333333"/>
              </a:solidFill>
              <a:latin typeface="Ubuntu"/>
              <a:ea typeface="Ubuntu"/>
              <a:cs typeface="Ubuntu"/>
              <a:sym typeface="Ubuntu"/>
            </a:endParaRPr>
          </a:p>
          <a:p>
            <a:pPr marL="1427163" lvl="5" indent="-248919" algn="l" rtl="0">
              <a:lnSpc>
                <a:spcPct val="100000"/>
              </a:lnSpc>
              <a:spcBef>
                <a:spcPts val="1000"/>
              </a:spcBef>
              <a:spcAft>
                <a:spcPts val="0"/>
              </a:spcAft>
              <a:buSzPct val="100000"/>
              <a:buFont typeface="Gill Sans"/>
              <a:buNone/>
            </a:pPr>
            <a:endParaRPr/>
          </a:p>
          <a:p>
            <a:pPr marL="1143000" lvl="4" indent="-134619" algn="l" rtl="0">
              <a:lnSpc>
                <a:spcPct val="100000"/>
              </a:lnSpc>
              <a:spcBef>
                <a:spcPts val="1000"/>
              </a:spcBef>
              <a:spcAft>
                <a:spcPts val="0"/>
              </a:spcAft>
              <a:buSzPct val="100000"/>
              <a:buNone/>
            </a:pPr>
            <a:endParaRPr/>
          </a:p>
          <a:p>
            <a:pPr marL="1143000" lvl="4" indent="-134619" algn="l" rtl="0">
              <a:lnSpc>
                <a:spcPct val="100000"/>
              </a:lnSpc>
              <a:spcBef>
                <a:spcPts val="1000"/>
              </a:spcBef>
              <a:spcAft>
                <a:spcPts val="0"/>
              </a:spcAft>
              <a:buSzPct val="100000"/>
              <a:buNone/>
            </a:pPr>
            <a:endParaRPr/>
          </a:p>
          <a:p>
            <a:pPr marL="914400" lvl="4" indent="0" algn="l" rtl="0">
              <a:lnSpc>
                <a:spcPct val="100000"/>
              </a:lnSpc>
              <a:spcBef>
                <a:spcPts val="1000"/>
              </a:spcBef>
              <a:spcAft>
                <a:spcPts val="0"/>
              </a:spcAft>
              <a:buSzPct val="100000"/>
              <a:buNone/>
            </a:pPr>
            <a:endParaRPr/>
          </a:p>
          <a:p>
            <a:pPr marL="1484313" lvl="6" indent="-134619" algn="l" rtl="0">
              <a:lnSpc>
                <a:spcPct val="100000"/>
              </a:lnSpc>
              <a:spcBef>
                <a:spcPts val="1000"/>
              </a:spcBef>
              <a:spcAft>
                <a:spcPts val="0"/>
              </a:spcAft>
              <a:buSzPct val="100000"/>
              <a:buNone/>
            </a:pPr>
            <a:endParaRPr/>
          </a:p>
          <a:p>
            <a:pPr marL="1143000" lvl="4" indent="-134619" algn="l" rtl="0">
              <a:lnSpc>
                <a:spcPct val="100000"/>
              </a:lnSpc>
              <a:spcBef>
                <a:spcPts val="1000"/>
              </a:spcBef>
              <a:spcAft>
                <a:spcPts val="0"/>
              </a:spcAft>
              <a:buSzPct val="100000"/>
              <a:buNone/>
            </a:pPr>
            <a:endParaRPr/>
          </a:p>
        </p:txBody>
      </p:sp>
      <p:sp>
        <p:nvSpPr>
          <p:cNvPr id="1037" name="Google Shape;1037;p109"/>
          <p:cNvSpPr txBox="1"/>
          <p:nvPr/>
        </p:nvSpPr>
        <p:spPr>
          <a:xfrm>
            <a:off x="2066925" y="2358890"/>
            <a:ext cx="819900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chemeClr val="dk1"/>
                </a:solidFill>
                <a:latin typeface="Gill Sans"/>
                <a:ea typeface="Gill Sans"/>
                <a:cs typeface="Gill Sans"/>
                <a:sym typeface="Gill Sans"/>
              </a:rPr>
              <a:t>Désignation des répartitions sous Linux (Ubuntu) avec partition MBR  : </a:t>
            </a:r>
            <a:endParaRPr sz="1800" b="1">
              <a:solidFill>
                <a:schemeClr val="dk1"/>
              </a:solidFill>
              <a:latin typeface="Gill Sans"/>
              <a:ea typeface="Gill Sans"/>
              <a:cs typeface="Gill Sans"/>
              <a:sym typeface="Gill Sans"/>
            </a:endParaRPr>
          </a:p>
        </p:txBody>
      </p:sp>
      <p:sp>
        <p:nvSpPr>
          <p:cNvPr id="1038" name="Google Shape;1038;p109"/>
          <p:cNvSpPr/>
          <p:nvPr/>
        </p:nvSpPr>
        <p:spPr>
          <a:xfrm>
            <a:off x="401930" y="38817"/>
            <a:ext cx="184731" cy="618098"/>
          </a:xfrm>
          <a:prstGeom prst="rect">
            <a:avLst/>
          </a:prstGeom>
          <a:solidFill>
            <a:srgbClr val="FFFFFF"/>
          </a:solidFill>
          <a:ln>
            <a:noFill/>
          </a:ln>
        </p:spPr>
        <p:txBody>
          <a:bodyPr spcFirstLastPara="1" wrap="square" lIns="91425" tIns="0" rIns="91425" bIns="63475" anchor="ctr" anchorCtr="0">
            <a:sp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Arial"/>
              <a:ea typeface="Arial"/>
              <a:cs typeface="Arial"/>
              <a:sym typeface="Arial"/>
            </a:endParaRPr>
          </a:p>
        </p:txBody>
      </p:sp>
      <p:sp>
        <p:nvSpPr>
          <p:cNvPr id="1039" name="Google Shape;1039;p109"/>
          <p:cNvSpPr/>
          <p:nvPr/>
        </p:nvSpPr>
        <p:spPr>
          <a:xfrm>
            <a:off x="152400" y="196334"/>
            <a:ext cx="184731" cy="369332"/>
          </a:xfrm>
          <a:prstGeom prst="rect">
            <a:avLst/>
          </a:prstGeom>
          <a:solidFill>
            <a:srgbClr val="F9F2F4"/>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0" name="Google Shape;1040;p109"/>
          <p:cNvSpPr/>
          <p:nvPr/>
        </p:nvSpPr>
        <p:spPr>
          <a:xfrm>
            <a:off x="0" y="-123110"/>
            <a:ext cx="248786" cy="246221"/>
          </a:xfrm>
          <a:prstGeom prst="rect">
            <a:avLst/>
          </a:prstGeom>
          <a:solidFill>
            <a:srgbClr val="F9F2F4"/>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333333"/>
              </a:buClr>
              <a:buSzPts val="1000"/>
              <a:buFont typeface="Ubuntu"/>
              <a:buNone/>
            </a:pPr>
            <a:r>
              <a:rPr lang="fr-FR" sz="1000" b="0" i="0" u="none" strike="noStrike" cap="none">
                <a:solidFill>
                  <a:srgbClr val="333333"/>
                </a:solidFill>
                <a:latin typeface="Ubuntu"/>
                <a:ea typeface="Ubuntu"/>
                <a:cs typeface="Ubuntu"/>
                <a:sym typeface="Ubuntu"/>
              </a:rPr>
              <a:t>.</a:t>
            </a:r>
            <a:r>
              <a:rPr lang="fr-FR" sz="800" b="0" i="0" u="none" strike="noStrike" cap="none">
                <a:solidFill>
                  <a:schemeClr val="dk1"/>
                </a:solidFill>
                <a:latin typeface="Arial"/>
                <a:ea typeface="Arial"/>
                <a:cs typeface="Arial"/>
                <a:sym typeface="Arial"/>
              </a:rPr>
              <a:t> </a:t>
            </a:r>
            <a:endParaRPr sz="1800" b="0" i="0" u="none" strike="noStrike" cap="none">
              <a:solidFill>
                <a:schemeClr val="dk1"/>
              </a:solidFill>
              <a:latin typeface="Arial"/>
              <a:ea typeface="Arial"/>
              <a:cs typeface="Arial"/>
              <a:sym typeface="Arial"/>
            </a:endParaRPr>
          </a:p>
        </p:txBody>
      </p:sp>
      <p:sp>
        <p:nvSpPr>
          <p:cNvPr id="1041" name="Google Shape;1041;p109"/>
          <p:cNvSpPr/>
          <p:nvPr/>
        </p:nvSpPr>
        <p:spPr>
          <a:xfrm>
            <a:off x="0" y="43934"/>
            <a:ext cx="184731" cy="369332"/>
          </a:xfrm>
          <a:prstGeom prst="rect">
            <a:avLst/>
          </a:prstGeom>
          <a:solidFill>
            <a:srgbClr val="F9F2F4"/>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2" name="Google Shape;1042;p109"/>
          <p:cNvSpPr/>
          <p:nvPr/>
        </p:nvSpPr>
        <p:spPr>
          <a:xfrm>
            <a:off x="0" y="43934"/>
            <a:ext cx="184731" cy="369332"/>
          </a:xfrm>
          <a:prstGeom prst="rect">
            <a:avLst/>
          </a:prstGeom>
          <a:solidFill>
            <a:srgbClr val="F9F2F4"/>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1043" name="Google Shape;1043;p109"/>
          <p:cNvPicPr preferRelativeResize="0"/>
          <p:nvPr/>
        </p:nvPicPr>
        <p:blipFill rotWithShape="1">
          <a:blip r:embed="rId3">
            <a:alphaModFix/>
          </a:blip>
          <a:srcRect/>
          <a:stretch/>
        </p:blipFill>
        <p:spPr>
          <a:xfrm>
            <a:off x="838690" y="5165135"/>
            <a:ext cx="1228235" cy="116443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11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1049" name="Google Shape;1049;p110"/>
          <p:cNvSpPr txBox="1">
            <a:spLocks noGrp="1"/>
          </p:cNvSpPr>
          <p:nvPr>
            <p:ph type="body" idx="1"/>
          </p:nvPr>
        </p:nvSpPr>
        <p:spPr>
          <a:xfrm>
            <a:off x="2231136" y="3072150"/>
            <a:ext cx="7729728" cy="290955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SzPts val="1800"/>
              <a:buChar char="•"/>
            </a:pPr>
            <a:r>
              <a:rPr lang="fr-FR" b="1" u="sng"/>
              <a:t>Ordre de répartitions :  </a:t>
            </a:r>
            <a:endParaRPr/>
          </a:p>
          <a:p>
            <a:pPr marL="228600" lvl="0" indent="-114300" algn="l" rtl="0">
              <a:lnSpc>
                <a:spcPct val="100000"/>
              </a:lnSpc>
              <a:spcBef>
                <a:spcPts val="1000"/>
              </a:spcBef>
              <a:spcAft>
                <a:spcPts val="0"/>
              </a:spcAft>
              <a:buSzPts val="1800"/>
              <a:buNone/>
            </a:pPr>
            <a:endParaRPr/>
          </a:p>
          <a:p>
            <a:pPr marL="685800" lvl="2" indent="-228600" algn="l" rtl="0">
              <a:lnSpc>
                <a:spcPct val="100000"/>
              </a:lnSpc>
              <a:spcBef>
                <a:spcPts val="1000"/>
              </a:spcBef>
              <a:spcAft>
                <a:spcPts val="0"/>
              </a:spcAft>
              <a:buSzPts val="1600"/>
              <a:buChar char="•"/>
            </a:pPr>
            <a:r>
              <a:rPr lang="fr-FR"/>
              <a:t>L’ordre des partitions est attribué en fonction de l’ordre de création.</a:t>
            </a:r>
            <a:endParaRPr/>
          </a:p>
          <a:p>
            <a:pPr marL="685800" lvl="2" indent="-228600" algn="l" rtl="0">
              <a:lnSpc>
                <a:spcPct val="100000"/>
              </a:lnSpc>
              <a:spcBef>
                <a:spcPts val="1000"/>
              </a:spcBef>
              <a:spcAft>
                <a:spcPts val="0"/>
              </a:spcAft>
              <a:buSzPts val="1600"/>
              <a:buChar char="•"/>
            </a:pPr>
            <a:r>
              <a:rPr lang="fr-FR"/>
              <a:t>L’emplacement d’une partie partition dans un disque ne garantit par son bon ordre.</a:t>
            </a:r>
            <a:endParaRPr/>
          </a:p>
          <a:p>
            <a:pPr marL="685800" lvl="2" indent="-228600" algn="l" rtl="0">
              <a:lnSpc>
                <a:spcPct val="100000"/>
              </a:lnSpc>
              <a:spcBef>
                <a:spcPts val="1000"/>
              </a:spcBef>
              <a:spcAft>
                <a:spcPts val="0"/>
              </a:spcAft>
              <a:buSzPts val="1600"/>
              <a:buChar char="•"/>
            </a:pPr>
            <a:r>
              <a:rPr lang="fr-FR"/>
              <a:t>La première partition (primaire) placée en fin de disque restera toujours une partition primaire.</a:t>
            </a:r>
            <a:endParaRPr/>
          </a:p>
          <a:p>
            <a:pPr marL="685800" lvl="2" indent="-228600" algn="l" rtl="0">
              <a:lnSpc>
                <a:spcPct val="100000"/>
              </a:lnSpc>
              <a:spcBef>
                <a:spcPts val="1000"/>
              </a:spcBef>
              <a:spcAft>
                <a:spcPts val="0"/>
              </a:spcAft>
              <a:buSzPts val="1600"/>
              <a:buChar char="•"/>
            </a:pPr>
            <a:r>
              <a:rPr lang="fr-FR"/>
              <a:t>Dans un souci de clarté, il est recommandé de respecter l’ordre de création dans le positionnement des partitions.</a:t>
            </a:r>
            <a:endParaRPr/>
          </a:p>
        </p:txBody>
      </p:sp>
      <p:sp>
        <p:nvSpPr>
          <p:cNvPr id="1050" name="Google Shape;1050;p110"/>
          <p:cNvSpPr txBox="1"/>
          <p:nvPr/>
        </p:nvSpPr>
        <p:spPr>
          <a:xfrm>
            <a:off x="2072842" y="2505456"/>
            <a:ext cx="808441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1" i="0" u="none" strike="noStrike" cap="none">
                <a:solidFill>
                  <a:srgbClr val="000000"/>
                </a:solidFill>
                <a:latin typeface="Gill Sans"/>
                <a:ea typeface="Gill Sans"/>
                <a:cs typeface="Gill Sans"/>
                <a:sym typeface="Gill Sans"/>
              </a:rPr>
              <a:t>Désignation des répartitions sous Linux (Ubuntu) avec partition MBR : </a:t>
            </a:r>
            <a:endParaRPr sz="1800" b="1" i="0" u="none" strike="noStrike" cap="none">
              <a:solidFill>
                <a:srgbClr val="000000"/>
              </a:solidFill>
              <a:latin typeface="Gill Sans"/>
              <a:ea typeface="Gill Sans"/>
              <a:cs typeface="Gill Sans"/>
              <a:sym typeface="Gill Sans"/>
            </a:endParaRPr>
          </a:p>
        </p:txBody>
      </p:sp>
      <p:pic>
        <p:nvPicPr>
          <p:cNvPr id="1051" name="Google Shape;1051;p110"/>
          <p:cNvPicPr preferRelativeResize="0"/>
          <p:nvPr/>
        </p:nvPicPr>
        <p:blipFill rotWithShape="1">
          <a:blip r:embed="rId3">
            <a:alphaModFix/>
          </a:blip>
          <a:srcRect/>
          <a:stretch/>
        </p:blipFill>
        <p:spPr>
          <a:xfrm>
            <a:off x="10106025" y="5288960"/>
            <a:ext cx="1228235" cy="116443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11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1057" name="Google Shape;1057;p111"/>
          <p:cNvSpPr txBox="1">
            <a:spLocks noGrp="1"/>
          </p:cNvSpPr>
          <p:nvPr>
            <p:ph type="body" idx="1"/>
          </p:nvPr>
        </p:nvSpPr>
        <p:spPr>
          <a:xfrm>
            <a:off x="2231136" y="3109093"/>
            <a:ext cx="7729728" cy="310198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b="1" u="sng"/>
              <a:t>Affectation et format des partitions : </a:t>
            </a:r>
            <a:endParaRPr/>
          </a:p>
          <a:p>
            <a:pPr marL="228600" lvl="0" indent="-165100" algn="l" rtl="0">
              <a:lnSpc>
                <a:spcPct val="100000"/>
              </a:lnSpc>
              <a:spcBef>
                <a:spcPts val="1000"/>
              </a:spcBef>
              <a:spcAft>
                <a:spcPts val="0"/>
              </a:spcAft>
              <a:buSzPts val="1000"/>
              <a:buNone/>
            </a:pPr>
            <a:endParaRPr sz="1000"/>
          </a:p>
          <a:p>
            <a:pPr marL="685800" lvl="2" indent="-228600" algn="l" rtl="0">
              <a:lnSpc>
                <a:spcPct val="100000"/>
              </a:lnSpc>
              <a:spcBef>
                <a:spcPts val="1000"/>
              </a:spcBef>
              <a:spcAft>
                <a:spcPts val="0"/>
              </a:spcAft>
              <a:buSzPts val="1600"/>
              <a:buChar char="•"/>
            </a:pPr>
            <a:r>
              <a:rPr lang="fr-FR"/>
              <a:t> Sous Linux, chaque partition peut être affecté à n’importe quel usage.</a:t>
            </a:r>
            <a:endParaRPr/>
          </a:p>
          <a:p>
            <a:pPr marL="685800" lvl="2" indent="-228600" algn="l" rtl="0">
              <a:lnSpc>
                <a:spcPct val="100000"/>
              </a:lnSpc>
              <a:spcBef>
                <a:spcPts val="1000"/>
              </a:spcBef>
              <a:spcAft>
                <a:spcPts val="0"/>
              </a:spcAft>
              <a:buSzPts val="1600"/>
              <a:buChar char="•"/>
            </a:pPr>
            <a:r>
              <a:rPr lang="fr-FR"/>
              <a:t>Comme la partition Système, la partition des données personnelles, etc.</a:t>
            </a:r>
            <a:endParaRPr/>
          </a:p>
          <a:p>
            <a:pPr marL="685800" lvl="2" indent="-228600" algn="l" rtl="0">
              <a:lnSpc>
                <a:spcPct val="100000"/>
              </a:lnSpc>
              <a:spcBef>
                <a:spcPts val="1000"/>
              </a:spcBef>
              <a:spcAft>
                <a:spcPts val="0"/>
              </a:spcAft>
              <a:buSzPts val="1600"/>
              <a:buChar char="•"/>
            </a:pPr>
            <a:r>
              <a:rPr lang="fr-FR"/>
              <a:t>Le format ou le système de fichier de chaque partition est renseigné dans la table de répartition ( ou table EBR pour les partitions logiques).</a:t>
            </a:r>
            <a:endParaRPr/>
          </a:p>
          <a:p>
            <a:pPr marL="685800" lvl="2" indent="-228600" algn="l" rtl="0">
              <a:lnSpc>
                <a:spcPct val="100000"/>
              </a:lnSpc>
              <a:spcBef>
                <a:spcPts val="1000"/>
              </a:spcBef>
              <a:spcAft>
                <a:spcPts val="0"/>
              </a:spcAft>
              <a:buSzPts val="1600"/>
              <a:buChar char="•"/>
            </a:pPr>
            <a:r>
              <a:rPr lang="fr-FR"/>
              <a:t>Dans un souci de performance, il est recommande de placer les partitions par ordre d’importance (Système, etc.).</a:t>
            </a:r>
            <a:endParaRPr/>
          </a:p>
        </p:txBody>
      </p:sp>
      <p:sp>
        <p:nvSpPr>
          <p:cNvPr id="1058" name="Google Shape;1058;p111"/>
          <p:cNvSpPr txBox="1"/>
          <p:nvPr/>
        </p:nvSpPr>
        <p:spPr>
          <a:xfrm>
            <a:off x="2974109" y="2358890"/>
            <a:ext cx="62345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1" i="0" u="none" strike="noStrike" cap="none">
                <a:solidFill>
                  <a:srgbClr val="000000"/>
                </a:solidFill>
                <a:latin typeface="Gill Sans"/>
                <a:ea typeface="Gill Sans"/>
                <a:cs typeface="Gill Sans"/>
                <a:sym typeface="Gill Sans"/>
              </a:rPr>
              <a:t>Désignation des répartitions sous Linux (Ubuntu) : </a:t>
            </a:r>
            <a:endParaRPr sz="1800" b="1" i="0" u="none" strike="noStrike" cap="none">
              <a:solidFill>
                <a:srgbClr val="000000"/>
              </a:solidFill>
              <a:latin typeface="Gill Sans"/>
              <a:ea typeface="Gill Sans"/>
              <a:cs typeface="Gill Sans"/>
              <a:sym typeface="Gill Sans"/>
            </a:endParaRPr>
          </a:p>
        </p:txBody>
      </p:sp>
      <p:pic>
        <p:nvPicPr>
          <p:cNvPr id="1059" name="Google Shape;1059;p111"/>
          <p:cNvPicPr preferRelativeResize="0"/>
          <p:nvPr/>
        </p:nvPicPr>
        <p:blipFill rotWithShape="1">
          <a:blip r:embed="rId3">
            <a:alphaModFix/>
          </a:blip>
          <a:srcRect/>
          <a:stretch/>
        </p:blipFill>
        <p:spPr>
          <a:xfrm>
            <a:off x="857250" y="5355635"/>
            <a:ext cx="1228235" cy="1164431"/>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11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a:t>
            </a:r>
            <a:r>
              <a:rPr lang="fr-FR" sz="2600"/>
              <a:t>PARTITIONNER DES DISQUES</a:t>
            </a:r>
            <a:endParaRPr sz="2600"/>
          </a:p>
        </p:txBody>
      </p:sp>
      <p:sp>
        <p:nvSpPr>
          <p:cNvPr id="1065" name="Google Shape;1065;p112"/>
          <p:cNvSpPr txBox="1">
            <a:spLocks noGrp="1"/>
          </p:cNvSpPr>
          <p:nvPr>
            <p:ph type="body" idx="1"/>
          </p:nvPr>
        </p:nvSpPr>
        <p:spPr>
          <a:xfrm>
            <a:off x="2231135" y="3109093"/>
            <a:ext cx="9284589" cy="341097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b="1" u="sng">
                <a:solidFill>
                  <a:srgbClr val="002060"/>
                </a:solidFill>
              </a:rPr>
              <a:t>Il existe plusieurs outils pour manipuler les partitions : </a:t>
            </a:r>
            <a:endParaRPr/>
          </a:p>
          <a:p>
            <a:pPr marL="228600" lvl="0" indent="-165100" algn="l" rtl="0">
              <a:lnSpc>
                <a:spcPct val="100000"/>
              </a:lnSpc>
              <a:spcBef>
                <a:spcPts val="1000"/>
              </a:spcBef>
              <a:spcAft>
                <a:spcPts val="0"/>
              </a:spcAft>
              <a:buSzPts val="1000"/>
              <a:buNone/>
            </a:pPr>
            <a:endParaRPr sz="1000"/>
          </a:p>
          <a:p>
            <a:pPr marL="457200" lvl="1" indent="-228600" algn="l" rtl="0">
              <a:lnSpc>
                <a:spcPct val="100000"/>
              </a:lnSpc>
              <a:spcBef>
                <a:spcPts val="1000"/>
              </a:spcBef>
              <a:spcAft>
                <a:spcPts val="0"/>
              </a:spcAft>
              <a:buSzPts val="1600"/>
              <a:buChar char="•"/>
            </a:pPr>
            <a:r>
              <a:rPr lang="fr-FR"/>
              <a:t> </a:t>
            </a:r>
            <a:r>
              <a:rPr lang="fr-FR" b="1">
                <a:solidFill>
                  <a:srgbClr val="002060"/>
                </a:solidFill>
              </a:rPr>
              <a:t>fdisk</a:t>
            </a:r>
            <a:r>
              <a:rPr lang="fr-FR" b="1"/>
              <a:t> </a:t>
            </a:r>
            <a:r>
              <a:rPr lang="fr-FR"/>
              <a:t>est le plus ancien et le plus utilisé des outils de partitionnement.  Il est à base de menus et raccourcis textuels.</a:t>
            </a:r>
            <a:endParaRPr/>
          </a:p>
          <a:p>
            <a:pPr marL="457200" lvl="1" indent="-228600" algn="l" rtl="0">
              <a:lnSpc>
                <a:spcPct val="100000"/>
              </a:lnSpc>
              <a:spcBef>
                <a:spcPts val="1000"/>
              </a:spcBef>
              <a:spcAft>
                <a:spcPts val="0"/>
              </a:spcAft>
              <a:buSzPts val="1600"/>
              <a:buChar char="•"/>
            </a:pPr>
            <a:r>
              <a:rPr lang="fr-FR" b="1">
                <a:solidFill>
                  <a:srgbClr val="002060"/>
                </a:solidFill>
              </a:rPr>
              <a:t>cfdisk</a:t>
            </a:r>
            <a:r>
              <a:rPr lang="fr-FR" b="1"/>
              <a:t> </a:t>
            </a:r>
            <a:r>
              <a:rPr lang="fr-FR"/>
              <a:t>est un peu plus « visuel » et s’utilise avec les flèches directionnelles. Il permet les mêmes opérations que fdisk mais de manière plus conviviale.</a:t>
            </a:r>
            <a:endParaRPr/>
          </a:p>
          <a:p>
            <a:pPr marL="457200" lvl="1" indent="-228600" algn="l" rtl="0">
              <a:lnSpc>
                <a:spcPct val="100000"/>
              </a:lnSpc>
              <a:spcBef>
                <a:spcPts val="1000"/>
              </a:spcBef>
              <a:spcAft>
                <a:spcPts val="0"/>
              </a:spcAft>
              <a:buSzPts val="1600"/>
              <a:buChar char="•"/>
            </a:pPr>
            <a:r>
              <a:rPr lang="fr-FR" b="1">
                <a:solidFill>
                  <a:srgbClr val="002060"/>
                </a:solidFill>
              </a:rPr>
              <a:t>sfdisk</a:t>
            </a:r>
            <a:r>
              <a:rPr lang="fr-FR" b="1"/>
              <a:t> </a:t>
            </a:r>
            <a:r>
              <a:rPr lang="fr-FR"/>
              <a:t>fonctionne en interactif ou non, est assez compliqué mais plus précis.</a:t>
            </a:r>
            <a:endParaRPr/>
          </a:p>
          <a:p>
            <a:pPr marL="457200" lvl="1" indent="-228600" algn="l" rtl="0">
              <a:lnSpc>
                <a:spcPct val="100000"/>
              </a:lnSpc>
              <a:spcBef>
                <a:spcPts val="1000"/>
              </a:spcBef>
              <a:spcAft>
                <a:spcPts val="0"/>
              </a:spcAft>
              <a:buSzPts val="1600"/>
              <a:buChar char="•"/>
            </a:pPr>
            <a:r>
              <a:rPr lang="fr-FR" b="1">
                <a:solidFill>
                  <a:srgbClr val="002060"/>
                </a:solidFill>
              </a:rPr>
              <a:t>parted</a:t>
            </a:r>
            <a:r>
              <a:rPr lang="fr-FR" b="1"/>
              <a:t> </a:t>
            </a:r>
            <a:r>
              <a:rPr lang="fr-FR"/>
              <a:t>permet des opérations très avancées sur les partitions comme par exemple leur redimensionnement. Il est soit interactif (c’est un interpréteur de commandes) soit scriptable. Il existe des interfaces graphiques comme </a:t>
            </a:r>
            <a:r>
              <a:rPr lang="fr-FR" b="1">
                <a:solidFill>
                  <a:srgbClr val="002060"/>
                </a:solidFill>
              </a:rPr>
              <a:t>qtparted</a:t>
            </a:r>
            <a:r>
              <a:rPr lang="fr-FR" b="1"/>
              <a:t> </a:t>
            </a:r>
            <a:r>
              <a:rPr lang="fr-FR"/>
              <a:t>ou </a:t>
            </a:r>
            <a:r>
              <a:rPr lang="fr-FR" b="1">
                <a:solidFill>
                  <a:srgbClr val="002060"/>
                </a:solidFill>
              </a:rPr>
              <a:t>gparted</a:t>
            </a:r>
            <a:r>
              <a:rPr lang="fr-FR">
                <a:solidFill>
                  <a:srgbClr val="002060"/>
                </a:solidFill>
              </a:rPr>
              <a:t>.</a:t>
            </a:r>
            <a:endParaRPr>
              <a:solidFill>
                <a:srgbClr val="002060"/>
              </a:solidFill>
            </a:endParaRPr>
          </a:p>
        </p:txBody>
      </p:sp>
      <p:sp>
        <p:nvSpPr>
          <p:cNvPr id="1066" name="Google Shape;1066;p112"/>
          <p:cNvSpPr txBox="1"/>
          <p:nvPr/>
        </p:nvSpPr>
        <p:spPr>
          <a:xfrm>
            <a:off x="2974109" y="2358890"/>
            <a:ext cx="623454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1" i="0" u="none" strike="noStrike" cap="none">
                <a:solidFill>
                  <a:srgbClr val="000000"/>
                </a:solidFill>
                <a:latin typeface="Gill Sans"/>
                <a:ea typeface="Gill Sans"/>
                <a:cs typeface="Gill Sans"/>
                <a:sym typeface="Gill Sans"/>
              </a:rPr>
              <a:t>Manipulation </a:t>
            </a:r>
            <a:r>
              <a:rPr lang="fr-FR" sz="1800" b="1">
                <a:solidFill>
                  <a:srgbClr val="000000"/>
                </a:solidFill>
                <a:latin typeface="Gill Sans"/>
                <a:ea typeface="Gill Sans"/>
                <a:cs typeface="Gill Sans"/>
                <a:sym typeface="Gill Sans"/>
              </a:rPr>
              <a:t>d</a:t>
            </a:r>
            <a:r>
              <a:rPr lang="fr-FR" sz="1800" b="1" i="0" u="none" strike="noStrike" cap="none">
                <a:solidFill>
                  <a:srgbClr val="000000"/>
                </a:solidFill>
                <a:latin typeface="Gill Sans"/>
                <a:ea typeface="Gill Sans"/>
                <a:cs typeface="Gill Sans"/>
                <a:sym typeface="Gill Sans"/>
              </a:rPr>
              <a:t>es partitions: </a:t>
            </a:r>
            <a:endParaRPr sz="1800" b="1" i="0" u="none" strike="noStrike" cap="none">
              <a:solidFill>
                <a:srgbClr val="000000"/>
              </a:solidFill>
              <a:latin typeface="Gill Sans"/>
              <a:ea typeface="Gill Sans"/>
              <a:cs typeface="Gill Sans"/>
              <a:sym typeface="Gill Sans"/>
            </a:endParaRPr>
          </a:p>
        </p:txBody>
      </p:sp>
      <p:pic>
        <p:nvPicPr>
          <p:cNvPr id="1067" name="Google Shape;1067;p112"/>
          <p:cNvPicPr preferRelativeResize="0"/>
          <p:nvPr/>
        </p:nvPicPr>
        <p:blipFill rotWithShape="1">
          <a:blip r:embed="rId3">
            <a:alphaModFix/>
          </a:blip>
          <a:srcRect/>
          <a:stretch/>
        </p:blipFill>
        <p:spPr>
          <a:xfrm>
            <a:off x="857250" y="5355635"/>
            <a:ext cx="1228235" cy="116443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13"/>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OUTILS GESTION PARTITION (</a:t>
            </a:r>
            <a:r>
              <a:rPr lang="fr-FR" sz="1800" b="1" i="0" u="none" strike="noStrike" cap="none">
                <a:solidFill>
                  <a:srgbClr val="002060"/>
                </a:solidFill>
                <a:latin typeface="Gill Sans"/>
                <a:ea typeface="Gill Sans"/>
                <a:cs typeface="Gill Sans"/>
                <a:sym typeface="Gill Sans"/>
              </a:rPr>
              <a:t>gparted</a:t>
            </a:r>
            <a:r>
              <a:rPr lang="fr-FR" sz="1800" b="0" i="0" u="none" strike="noStrike" cap="none">
                <a:solidFill>
                  <a:srgbClr val="000000"/>
                </a:solidFill>
                <a:latin typeface="Gill Sans"/>
                <a:ea typeface="Gill Sans"/>
                <a:cs typeface="Gill Sans"/>
                <a:sym typeface="Gill Sans"/>
              </a:rPr>
              <a:t>)</a:t>
            </a:r>
            <a:endParaRPr sz="1800" b="0" i="0" u="none" strike="noStrike" cap="none">
              <a:solidFill>
                <a:srgbClr val="000000"/>
              </a:solidFill>
              <a:latin typeface="Gill Sans"/>
              <a:ea typeface="Gill Sans"/>
              <a:cs typeface="Gill Sans"/>
              <a:sym typeface="Gill Sans"/>
            </a:endParaRPr>
          </a:p>
        </p:txBody>
      </p:sp>
      <p:sp>
        <p:nvSpPr>
          <p:cNvPr id="1074" name="Google Shape;1074;p113"/>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4-2 PARTITIONNER DES DISQUES</a:t>
            </a:r>
            <a:endParaRPr sz="2400"/>
          </a:p>
        </p:txBody>
      </p:sp>
      <p:sp>
        <p:nvSpPr>
          <p:cNvPr id="1075" name="Google Shape;1075;p113"/>
          <p:cNvSpPr txBox="1"/>
          <p:nvPr/>
        </p:nvSpPr>
        <p:spPr>
          <a:xfrm>
            <a:off x="6310771" y="2660582"/>
            <a:ext cx="5765800" cy="27392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Gill Sans"/>
                <a:ea typeface="Gill Sans"/>
                <a:cs typeface="Gill Sans"/>
                <a:sym typeface="Gill Sans"/>
              </a:rPr>
              <a:t>Interface graphique de gestion des partitions très visuelle.</a:t>
            </a:r>
            <a:endParaRPr sz="1600" b="0" i="0" u="none" strike="noStrike" cap="none">
              <a:solidFill>
                <a:srgbClr val="000000"/>
              </a:solidFill>
              <a:latin typeface="Gill Sans"/>
              <a:ea typeface="Gill Sans"/>
              <a:cs typeface="Gill Sans"/>
              <a:sym typeface="Gill Sans"/>
            </a:endParaRPr>
          </a:p>
          <a:p>
            <a:pPr marL="285750" marR="0" lvl="0" indent="-184150" algn="l"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Gill Sans"/>
                <a:ea typeface="Gill Sans"/>
                <a:cs typeface="Gill Sans"/>
                <a:sym typeface="Gill Sans"/>
              </a:rPr>
              <a:t>Il n’est pas présent par défaut dans la plupart des distributions.</a:t>
            </a:r>
            <a:endParaRPr sz="1800" b="0" i="0" u="none" strike="noStrike" cap="none">
              <a:solidFill>
                <a:srgbClr val="000000"/>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b="0" i="0" u="none" strike="noStrike" cap="none">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800"/>
              <a:buFont typeface="Arial"/>
              <a:buChar char="•"/>
            </a:pPr>
            <a:r>
              <a:rPr lang="fr-FR" sz="1800" b="0" i="0" u="none" strike="noStrike" cap="none">
                <a:solidFill>
                  <a:srgbClr val="000000"/>
                </a:solidFill>
                <a:latin typeface="Gill Sans"/>
                <a:ea typeface="Gill Sans"/>
                <a:cs typeface="Gill Sans"/>
                <a:sym typeface="Gill Sans"/>
              </a:rPr>
              <a:t>Il faut donc l’installer : « </a:t>
            </a:r>
            <a:r>
              <a:rPr lang="fr-FR" sz="1800" b="1" i="0" u="none" strike="noStrike" cap="none">
                <a:solidFill>
                  <a:srgbClr val="002060"/>
                </a:solidFill>
                <a:latin typeface="Gill Sans"/>
                <a:ea typeface="Gill Sans"/>
                <a:cs typeface="Gill Sans"/>
                <a:sym typeface="Gill Sans"/>
              </a:rPr>
              <a:t>sudo apt-get install gparted</a:t>
            </a:r>
            <a:r>
              <a:rPr lang="fr-FR" sz="1800" b="0" i="0" u="none" strike="noStrike" cap="none">
                <a:solidFill>
                  <a:srgbClr val="000000"/>
                </a:solidFill>
                <a:latin typeface="Gill Sans"/>
                <a:ea typeface="Gill Sans"/>
                <a:cs typeface="Gill Sans"/>
                <a:sym typeface="Gill Sans"/>
              </a:rPr>
              <a:t> »</a:t>
            </a:r>
            <a:endParaRPr/>
          </a:p>
          <a:p>
            <a:pPr marL="285750" marR="0" lvl="0" indent="-171450" algn="l" rtl="0">
              <a:lnSpc>
                <a:spcPct val="100000"/>
              </a:lnSpc>
              <a:spcBef>
                <a:spcPts val="0"/>
              </a:spcBef>
              <a:spcAft>
                <a:spcPts val="0"/>
              </a:spcAft>
              <a:buClr>
                <a:schemeClr val="dk1"/>
              </a:buClr>
              <a:buSzPts val="1800"/>
              <a:buFont typeface="Arial"/>
              <a:buNone/>
            </a:pPr>
            <a:endParaRPr sz="1800">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800"/>
              <a:buFont typeface="Arial"/>
              <a:buChar char="•"/>
            </a:pPr>
            <a:r>
              <a:rPr lang="fr-FR" sz="1800">
                <a:solidFill>
                  <a:srgbClr val="000000"/>
                </a:solidFill>
                <a:latin typeface="Gill Sans"/>
                <a:ea typeface="Gill Sans"/>
                <a:cs typeface="Gill Sans"/>
                <a:sym typeface="Gill Sans"/>
              </a:rPr>
              <a:t>Une fois installer lancer : </a:t>
            </a:r>
            <a:r>
              <a:rPr lang="fr-FR" sz="1800" b="1">
                <a:solidFill>
                  <a:srgbClr val="002060"/>
                </a:solidFill>
                <a:latin typeface="Gill Sans"/>
                <a:ea typeface="Gill Sans"/>
                <a:cs typeface="Gill Sans"/>
                <a:sym typeface="Gill Sans"/>
              </a:rPr>
              <a:t>« gparted ».</a:t>
            </a:r>
            <a:endParaRPr sz="1800" b="1" i="0" u="none" strike="noStrike" cap="none">
              <a:solidFill>
                <a:srgbClr val="002060"/>
              </a:solidFill>
              <a:latin typeface="Gill Sans"/>
              <a:ea typeface="Gill Sans"/>
              <a:cs typeface="Gill Sans"/>
              <a:sym typeface="Gill Sans"/>
            </a:endParaRPr>
          </a:p>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457200" marR="0" lvl="1" indent="0" algn="l" rtl="0">
              <a:spcBef>
                <a:spcPts val="0"/>
              </a:spcBef>
              <a:spcAft>
                <a:spcPts val="0"/>
              </a:spcAft>
              <a:buNone/>
            </a:pPr>
            <a:endParaRPr sz="1600" b="0" i="0" u="none" strike="noStrike" cap="none">
              <a:solidFill>
                <a:srgbClr val="000000"/>
              </a:solidFill>
              <a:latin typeface="Gill Sans"/>
              <a:ea typeface="Gill Sans"/>
              <a:cs typeface="Gill Sans"/>
              <a:sym typeface="Gill Sans"/>
            </a:endParaRPr>
          </a:p>
        </p:txBody>
      </p:sp>
      <p:pic>
        <p:nvPicPr>
          <p:cNvPr id="1076" name="Google Shape;1076;p113"/>
          <p:cNvPicPr preferRelativeResize="0"/>
          <p:nvPr/>
        </p:nvPicPr>
        <p:blipFill rotWithShape="1">
          <a:blip r:embed="rId3">
            <a:alphaModFix/>
          </a:blip>
          <a:srcRect/>
          <a:stretch/>
        </p:blipFill>
        <p:spPr>
          <a:xfrm>
            <a:off x="166687" y="2247900"/>
            <a:ext cx="5749345" cy="38576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1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PARTITIONNER DES DISQUES</a:t>
            </a:r>
            <a:endParaRPr sz="2600"/>
          </a:p>
        </p:txBody>
      </p:sp>
      <p:pic>
        <p:nvPicPr>
          <p:cNvPr id="1082" name="Google Shape;1082;p114"/>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1083" name="Google Shape;1083;p114"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1084" name="Google Shape;1084;p114"/>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Un peu de pratique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115"/>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OUTILS GESTION PARTITION (</a:t>
            </a:r>
            <a:r>
              <a:rPr lang="fr-FR" sz="1800" b="1">
                <a:solidFill>
                  <a:srgbClr val="002060"/>
                </a:solidFill>
                <a:latin typeface="Gill Sans"/>
                <a:ea typeface="Gill Sans"/>
                <a:cs typeface="Gill Sans"/>
                <a:sym typeface="Gill Sans"/>
              </a:rPr>
              <a:t>fdisk</a:t>
            </a:r>
            <a:r>
              <a:rPr lang="fr-FR" sz="1800" b="0" i="0" u="none" strike="noStrike" cap="none">
                <a:solidFill>
                  <a:srgbClr val="000000"/>
                </a:solidFill>
                <a:latin typeface="Gill Sans"/>
                <a:ea typeface="Gill Sans"/>
                <a:cs typeface="Gill Sans"/>
                <a:sym typeface="Gill Sans"/>
              </a:rPr>
              <a:t>)</a:t>
            </a:r>
            <a:endParaRPr sz="1800" b="0" i="0" u="none" strike="noStrike" cap="none">
              <a:solidFill>
                <a:srgbClr val="000000"/>
              </a:solidFill>
              <a:latin typeface="Gill Sans"/>
              <a:ea typeface="Gill Sans"/>
              <a:cs typeface="Gill Sans"/>
              <a:sym typeface="Gill Sans"/>
            </a:endParaRPr>
          </a:p>
        </p:txBody>
      </p:sp>
      <p:sp>
        <p:nvSpPr>
          <p:cNvPr id="1091" name="Google Shape;1091;p115"/>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4-2 PARTITIONNER DES DISQUES</a:t>
            </a:r>
            <a:endParaRPr sz="2400"/>
          </a:p>
        </p:txBody>
      </p:sp>
      <p:sp>
        <p:nvSpPr>
          <p:cNvPr id="1092" name="Google Shape;1092;p115"/>
          <p:cNvSpPr txBox="1"/>
          <p:nvPr/>
        </p:nvSpPr>
        <p:spPr>
          <a:xfrm>
            <a:off x="6261098" y="1605142"/>
            <a:ext cx="5765800" cy="480131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Généralement utilisé par les administrateurs et les ingénieurs système.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Présent par défaut dans les distributions Linux.</a:t>
            </a:r>
            <a:endParaRPr/>
          </a:p>
          <a:p>
            <a:pPr marL="285750" marR="0" lvl="0" indent="-171450" algn="l" rtl="0">
              <a:spcBef>
                <a:spcPts val="0"/>
              </a:spcBef>
              <a:spcAft>
                <a:spcPts val="0"/>
              </a:spcAft>
              <a:buClr>
                <a:schemeClr val="dk1"/>
              </a:buClr>
              <a:buSzPts val="1800"/>
              <a:buFont typeface="Arial"/>
              <a:buNone/>
            </a:pPr>
            <a:endParaRPr sz="1800" b="0" i="0" u="none" strike="noStrike" cap="none">
              <a:solidFill>
                <a:srgbClr val="000000"/>
              </a:solidFill>
              <a:latin typeface="Gill Sans"/>
              <a:ea typeface="Gill Sans"/>
              <a:cs typeface="Gill Sans"/>
              <a:sym typeface="Gill Sans"/>
            </a:endParaRPr>
          </a:p>
          <a:p>
            <a:pPr marL="285750" marR="0" lvl="0" indent="-285750" algn="l" rtl="0">
              <a:spcBef>
                <a:spcPts val="0"/>
              </a:spcBef>
              <a:spcAft>
                <a:spcPts val="0"/>
              </a:spcAft>
              <a:buClr>
                <a:srgbClr val="000000"/>
              </a:buClr>
              <a:buSzPts val="1800"/>
              <a:buFont typeface="Arial"/>
              <a:buChar char="•"/>
            </a:pPr>
            <a:r>
              <a:rPr lang="fr-FR" sz="1800">
                <a:solidFill>
                  <a:srgbClr val="000000"/>
                </a:solidFill>
                <a:latin typeface="Gill Sans"/>
                <a:ea typeface="Gill Sans"/>
                <a:cs typeface="Gill Sans"/>
                <a:sym typeface="Gill Sans"/>
              </a:rPr>
              <a:t>Quelques commandes :</a:t>
            </a:r>
            <a:endParaRPr/>
          </a:p>
          <a:p>
            <a:pPr marL="285750" marR="0" lvl="0" indent="-171450" algn="l" rtl="0">
              <a:spcBef>
                <a:spcPts val="0"/>
              </a:spcBef>
              <a:spcAft>
                <a:spcPts val="0"/>
              </a:spcAft>
              <a:buClr>
                <a:schemeClr val="dk1"/>
              </a:buClr>
              <a:buSzPts val="1800"/>
              <a:buFont typeface="Arial"/>
              <a:buNone/>
            </a:pPr>
            <a:endParaRPr sz="1800" b="0" i="0" u="none" strike="noStrike" cap="none">
              <a:solidFill>
                <a:srgbClr val="000000"/>
              </a:solidFill>
              <a:latin typeface="Gill Sans"/>
              <a:ea typeface="Gill Sans"/>
              <a:cs typeface="Gill Sans"/>
              <a:sym typeface="Gill Sans"/>
            </a:endParaRPr>
          </a:p>
          <a:p>
            <a:pPr marL="0" marR="0" lvl="0" indent="0" algn="l" rtl="0">
              <a:spcBef>
                <a:spcPts val="0"/>
              </a:spcBef>
              <a:spcAft>
                <a:spcPts val="0"/>
              </a:spcAft>
              <a:buNone/>
            </a:pPr>
            <a:r>
              <a:rPr lang="fr-FR" sz="1800">
                <a:solidFill>
                  <a:schemeClr val="dk1"/>
                </a:solidFill>
                <a:latin typeface="Gill Sans"/>
                <a:ea typeface="Gill Sans"/>
                <a:cs typeface="Gill Sans"/>
                <a:sym typeface="Gill Sans"/>
              </a:rPr>
              <a:t>	.  </a:t>
            </a:r>
            <a:r>
              <a:rPr lang="fr-FR" sz="1800" b="1">
                <a:solidFill>
                  <a:srgbClr val="002060"/>
                </a:solidFill>
                <a:latin typeface="Gill Sans"/>
                <a:ea typeface="Gill Sans"/>
                <a:cs typeface="Gill Sans"/>
                <a:sym typeface="Gill Sans"/>
              </a:rPr>
              <a:t>« sudo fdisk /dev/sda » </a:t>
            </a:r>
            <a:r>
              <a:rPr lang="fr-FR" sz="1800">
                <a:solidFill>
                  <a:schemeClr val="dk1"/>
                </a:solidFill>
                <a:latin typeface="Gill Sans"/>
                <a:ea typeface="Gill Sans"/>
                <a:cs typeface="Gill Sans"/>
                <a:sym typeface="Gill Sans"/>
              </a:rPr>
              <a:t>: lance l’accès aux 		partitions du disque et au menu principal avec la 	commande </a:t>
            </a:r>
            <a:r>
              <a:rPr lang="fr-FR" sz="1800" b="1" i="1">
                <a:solidFill>
                  <a:srgbClr val="002060"/>
                </a:solidFill>
                <a:latin typeface="Gill Sans"/>
                <a:ea typeface="Gill Sans"/>
                <a:cs typeface="Gill Sans"/>
                <a:sym typeface="Gill Sans"/>
              </a:rPr>
              <a:t>« m »</a:t>
            </a:r>
            <a:r>
              <a:rPr lang="fr-FR" sz="1800">
                <a:solidFill>
                  <a:schemeClr val="dk1"/>
                </a:solidFill>
                <a:latin typeface="Gill Sans"/>
                <a:ea typeface="Gill Sans"/>
                <a:cs typeface="Gill Sans"/>
                <a:sym typeface="Gill Sans"/>
              </a:rPr>
              <a:t>. </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742950" marR="0" lvl="1" indent="-285750" algn="l" rtl="0">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p »</a:t>
            </a:r>
            <a:r>
              <a:rPr lang="fr-FR" sz="1800" b="0" i="0" u="none" strike="noStrike" cap="none">
                <a:solidFill>
                  <a:srgbClr val="000000"/>
                </a:solidFill>
                <a:latin typeface="Gill Sans"/>
                <a:ea typeface="Gill Sans"/>
                <a:cs typeface="Gill Sans"/>
                <a:sym typeface="Gill Sans"/>
              </a:rPr>
              <a:t> :  Affiche la table de partition.</a:t>
            </a:r>
            <a:endParaRPr/>
          </a:p>
          <a:p>
            <a:pPr marL="742950" marR="0" lvl="1" indent="-285750" algn="l" rtl="0">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n »</a:t>
            </a:r>
            <a:r>
              <a:rPr lang="fr-FR" sz="1800" b="0" i="0" u="none" strike="noStrike" cap="none">
                <a:solidFill>
                  <a:srgbClr val="000000"/>
                </a:solidFill>
                <a:latin typeface="Gill Sans"/>
                <a:ea typeface="Gill Sans"/>
                <a:cs typeface="Gill Sans"/>
                <a:sym typeface="Gill Sans"/>
              </a:rPr>
              <a:t> : Créer une nouvelle partition.</a:t>
            </a:r>
            <a:endParaRPr/>
          </a:p>
          <a:p>
            <a:pPr marL="742950" marR="0" lvl="1" indent="-285750" algn="l" rtl="0">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d »</a:t>
            </a:r>
            <a:r>
              <a:rPr lang="fr-FR" sz="1800" b="0" i="0" u="none" strike="noStrike" cap="none">
                <a:solidFill>
                  <a:srgbClr val="000000"/>
                </a:solidFill>
                <a:latin typeface="Gill Sans"/>
                <a:ea typeface="Gill Sans"/>
                <a:cs typeface="Gill Sans"/>
                <a:sym typeface="Gill Sans"/>
              </a:rPr>
              <a:t> : Supprime une partition.</a:t>
            </a:r>
            <a:endParaRPr/>
          </a:p>
          <a:p>
            <a:pPr marL="742950" marR="0" lvl="1" indent="-285750" algn="l" rtl="0">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i »</a:t>
            </a:r>
            <a:r>
              <a:rPr lang="fr-FR" sz="1800" b="0" i="0" u="none" strike="noStrike" cap="none">
                <a:solidFill>
                  <a:srgbClr val="000000"/>
                </a:solidFill>
                <a:latin typeface="Gill Sans"/>
                <a:ea typeface="Gill Sans"/>
                <a:cs typeface="Gill Sans"/>
                <a:sym typeface="Gill Sans"/>
              </a:rPr>
              <a:t> :  Affiche les informations sur une partition.</a:t>
            </a:r>
            <a:endParaRPr/>
          </a:p>
          <a:p>
            <a:pPr marL="742950" marR="0" lvl="1" indent="-285750" algn="l" rtl="0">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L »</a:t>
            </a:r>
            <a:r>
              <a:rPr lang="fr-FR" sz="1800" b="0" i="0" u="none" strike="noStrike" cap="none">
                <a:solidFill>
                  <a:srgbClr val="000000"/>
                </a:solidFill>
                <a:latin typeface="Gill Sans"/>
                <a:ea typeface="Gill Sans"/>
                <a:cs typeface="Gill Sans"/>
                <a:sym typeface="Gill Sans"/>
              </a:rPr>
              <a:t> :  Affiche la liste de tous les types de partition que la machine connait.</a:t>
            </a:r>
            <a:endParaRPr sz="1800" b="0" i="0" u="none" strike="noStrike" cap="none">
              <a:solidFill>
                <a:srgbClr val="000000"/>
              </a:solidFill>
              <a:latin typeface="Gill Sans"/>
              <a:ea typeface="Gill Sans"/>
              <a:cs typeface="Gill Sans"/>
              <a:sym typeface="Gill Sans"/>
            </a:endParaRPr>
          </a:p>
        </p:txBody>
      </p:sp>
      <p:pic>
        <p:nvPicPr>
          <p:cNvPr id="1093" name="Google Shape;1093;p115"/>
          <p:cNvPicPr preferRelativeResize="0"/>
          <p:nvPr/>
        </p:nvPicPr>
        <p:blipFill rotWithShape="1">
          <a:blip r:embed="rId3">
            <a:alphaModFix/>
          </a:blip>
          <a:srcRect/>
          <a:stretch/>
        </p:blipFill>
        <p:spPr>
          <a:xfrm>
            <a:off x="809625" y="1653124"/>
            <a:ext cx="4410075" cy="514363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11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4-2 PARTITIONNER DES DISQUES</a:t>
            </a:r>
            <a:endParaRPr sz="2600"/>
          </a:p>
        </p:txBody>
      </p:sp>
      <p:pic>
        <p:nvPicPr>
          <p:cNvPr id="1099" name="Google Shape;1099;p116"/>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1100" name="Google Shape;1100;p116"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1101" name="Google Shape;1101;p116"/>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Un peu de pratique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1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4-3 </a:t>
            </a:r>
            <a:r>
              <a:rPr lang="fr-FR" sz="2600"/>
              <a:t>GESTION DU LVM</a:t>
            </a:r>
            <a:endParaRPr sz="2600"/>
          </a:p>
        </p:txBody>
      </p:sp>
      <p:sp>
        <p:nvSpPr>
          <p:cNvPr id="1107" name="Google Shape;1107;p117"/>
          <p:cNvSpPr txBox="1">
            <a:spLocks noGrp="1"/>
          </p:cNvSpPr>
          <p:nvPr>
            <p:ph type="body" idx="1"/>
          </p:nvPr>
        </p:nvSpPr>
        <p:spPr>
          <a:xfrm>
            <a:off x="495300" y="2466975"/>
            <a:ext cx="11496675" cy="4215777"/>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b="1" i="1">
                <a:solidFill>
                  <a:srgbClr val="002060"/>
                </a:solidFill>
              </a:rPr>
              <a:t>LVM</a:t>
            </a:r>
            <a:r>
              <a:rPr lang="fr-FR"/>
              <a:t> (Logical Volume Manager) permet la création et la gestion de volumes logiques sous Linux.</a:t>
            </a:r>
            <a:endParaRPr/>
          </a:p>
          <a:p>
            <a:pPr marL="228600" lvl="0" indent="-228600" algn="l" rtl="0">
              <a:lnSpc>
                <a:spcPct val="100000"/>
              </a:lnSpc>
              <a:spcBef>
                <a:spcPts val="1000"/>
              </a:spcBef>
              <a:spcAft>
                <a:spcPts val="0"/>
              </a:spcAft>
              <a:buSzPts val="1800"/>
              <a:buChar char="•"/>
            </a:pPr>
            <a:r>
              <a:rPr lang="fr-FR"/>
              <a:t>L'utilisation de volumes logiques remplace en quelque sorte le partitionnement des disques.</a:t>
            </a:r>
            <a:endParaRPr/>
          </a:p>
          <a:p>
            <a:pPr marL="228600" lvl="0" indent="-228600" algn="l" rtl="0">
              <a:lnSpc>
                <a:spcPct val="100000"/>
              </a:lnSpc>
              <a:spcBef>
                <a:spcPts val="1000"/>
              </a:spcBef>
              <a:spcAft>
                <a:spcPts val="0"/>
              </a:spcAft>
              <a:buSzPts val="1800"/>
              <a:buChar char="•"/>
            </a:pPr>
            <a:r>
              <a:rPr lang="fr-FR" b="1">
                <a:solidFill>
                  <a:srgbClr val="FF0000"/>
                </a:solidFill>
              </a:rPr>
              <a:t>L’objectif dépasser la vision physique de découpage de données par disque et partitions pour aller vers une gestion globale et logique des supports de données.</a:t>
            </a:r>
            <a:endParaRPr/>
          </a:p>
          <a:p>
            <a:pPr marL="228600" lvl="0" indent="-228600" algn="l" rtl="0">
              <a:lnSpc>
                <a:spcPct val="100000"/>
              </a:lnSpc>
              <a:spcBef>
                <a:spcPts val="1000"/>
              </a:spcBef>
              <a:spcAft>
                <a:spcPts val="0"/>
              </a:spcAft>
              <a:buSzPts val="1800"/>
              <a:buChar char="•"/>
            </a:pPr>
            <a:r>
              <a:rPr lang="fr-FR">
                <a:solidFill>
                  <a:schemeClr val="dk1"/>
                </a:solidFill>
              </a:rPr>
              <a:t>Le concept est basé sur 3 niveaux d’abstractions : </a:t>
            </a:r>
            <a:endParaRPr/>
          </a:p>
          <a:p>
            <a:pPr marL="1427163" lvl="5" indent="-342900" algn="l" rtl="0">
              <a:lnSpc>
                <a:spcPct val="100000"/>
              </a:lnSpc>
              <a:spcBef>
                <a:spcPts val="1000"/>
              </a:spcBef>
              <a:spcAft>
                <a:spcPts val="0"/>
              </a:spcAft>
              <a:buSzPts val="1600"/>
              <a:buFont typeface="Gill Sans"/>
              <a:buAutoNum type="arabicPeriod"/>
            </a:pPr>
            <a:r>
              <a:rPr lang="fr-FR" b="1">
                <a:solidFill>
                  <a:srgbClr val="002060"/>
                </a:solidFill>
              </a:rPr>
              <a:t>Le volume physique </a:t>
            </a:r>
            <a:r>
              <a:rPr lang="fr-FR"/>
              <a:t>:  </a:t>
            </a:r>
            <a:r>
              <a:rPr lang="fr-FR" i="1"/>
              <a:t>Il s’agit de découpage basés sur les supports physiques (partitions, disques durs, etc.).</a:t>
            </a:r>
            <a:endParaRPr/>
          </a:p>
          <a:p>
            <a:pPr marL="1427163" lvl="5" indent="-342900" algn="l" rtl="0">
              <a:lnSpc>
                <a:spcPct val="100000"/>
              </a:lnSpc>
              <a:spcBef>
                <a:spcPts val="1000"/>
              </a:spcBef>
              <a:spcAft>
                <a:spcPts val="0"/>
              </a:spcAft>
              <a:buSzPts val="1600"/>
              <a:buFont typeface="Gill Sans"/>
              <a:buAutoNum type="arabicPeriod"/>
            </a:pPr>
            <a:r>
              <a:rPr lang="fr-FR" b="1">
                <a:solidFill>
                  <a:srgbClr val="002060"/>
                </a:solidFill>
              </a:rPr>
              <a:t>Les groupes de volume </a:t>
            </a:r>
            <a:r>
              <a:rPr lang="fr-FR" b="1" i="1">
                <a:solidFill>
                  <a:srgbClr val="002060"/>
                </a:solidFill>
              </a:rPr>
              <a:t>: </a:t>
            </a:r>
            <a:r>
              <a:rPr lang="fr-FR" i="1"/>
              <a:t>il</a:t>
            </a:r>
            <a:r>
              <a:rPr lang="fr-FR" b="1" i="1">
                <a:solidFill>
                  <a:srgbClr val="002060"/>
                </a:solidFill>
              </a:rPr>
              <a:t> </a:t>
            </a:r>
            <a:r>
              <a:rPr lang="fr-FR" i="1"/>
              <a:t>sont équivalents à des pseudo-disques-durs. On concatène ces volumes physiques (1 ou plusieurs) dans des « groupes de volumes » (volume groups ou VG).</a:t>
            </a:r>
            <a:endParaRPr b="1" i="1">
              <a:solidFill>
                <a:srgbClr val="002060"/>
              </a:solidFill>
            </a:endParaRPr>
          </a:p>
          <a:p>
            <a:pPr marL="1427163" lvl="5" indent="-342900" algn="l" rtl="0">
              <a:lnSpc>
                <a:spcPct val="100000"/>
              </a:lnSpc>
              <a:spcBef>
                <a:spcPts val="1000"/>
              </a:spcBef>
              <a:spcAft>
                <a:spcPts val="0"/>
              </a:spcAft>
              <a:buSzPts val="1600"/>
              <a:buFont typeface="Gill Sans"/>
              <a:buAutoNum type="arabicPeriod"/>
            </a:pPr>
            <a:r>
              <a:rPr lang="fr-FR" b="1">
                <a:solidFill>
                  <a:srgbClr val="002060"/>
                </a:solidFill>
              </a:rPr>
              <a:t>Le volume logique :  </a:t>
            </a:r>
            <a:r>
              <a:rPr lang="fr-FR" i="1"/>
              <a:t>On découpe ces VG en volumes logiques</a:t>
            </a:r>
            <a:r>
              <a:rPr lang="fr-FR" b="1" i="1">
                <a:solidFill>
                  <a:srgbClr val="002060"/>
                </a:solidFill>
              </a:rPr>
              <a:t>, </a:t>
            </a:r>
            <a:r>
              <a:rPr lang="fr-FR" i="1"/>
              <a:t>puis formatés et montés dans des systèmes de fichiers. Les LV sont équivalents à des pseudo-partitions.</a:t>
            </a:r>
            <a:endParaRPr b="1" i="1">
              <a:solidFill>
                <a:srgbClr val="002060"/>
              </a:solidFill>
            </a:endParaRPr>
          </a:p>
        </p:txBody>
      </p:sp>
      <p:pic>
        <p:nvPicPr>
          <p:cNvPr id="1108" name="Google Shape;1108;p117"/>
          <p:cNvPicPr preferRelativeResize="0"/>
          <p:nvPr/>
        </p:nvPicPr>
        <p:blipFill rotWithShape="1">
          <a:blip r:embed="rId3">
            <a:alphaModFix/>
          </a:blip>
          <a:srcRect/>
          <a:stretch/>
        </p:blipFill>
        <p:spPr>
          <a:xfrm>
            <a:off x="6683394" y="5772149"/>
            <a:ext cx="809794" cy="7677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1- 5 LES DISTRIBUTIONS LINUX</a:t>
            </a:r>
            <a:endParaRPr/>
          </a:p>
        </p:txBody>
      </p:sp>
      <p:pic>
        <p:nvPicPr>
          <p:cNvPr id="183" name="Google Shape;183;p12" descr="How to find the right Linux distribution for you - TechRepublic"/>
          <p:cNvPicPr preferRelativeResize="0">
            <a:picLocks noGrp="1"/>
          </p:cNvPicPr>
          <p:nvPr>
            <p:ph type="body" idx="1"/>
          </p:nvPr>
        </p:nvPicPr>
        <p:blipFill rotWithShape="1">
          <a:blip r:embed="rId3">
            <a:alphaModFix/>
          </a:blip>
          <a:srcRect/>
          <a:stretch/>
        </p:blipFill>
        <p:spPr>
          <a:xfrm>
            <a:off x="6095998" y="2322793"/>
            <a:ext cx="4760685" cy="3570515"/>
          </a:xfrm>
          <a:prstGeom prst="rect">
            <a:avLst/>
          </a:prstGeom>
          <a:noFill/>
          <a:ln>
            <a:noFill/>
          </a:ln>
        </p:spPr>
      </p:pic>
      <p:sp>
        <p:nvSpPr>
          <p:cNvPr id="184" name="Google Shape;184;p12"/>
          <p:cNvSpPr txBox="1"/>
          <p:nvPr/>
        </p:nvSpPr>
        <p:spPr>
          <a:xfrm>
            <a:off x="4884056" y="6062689"/>
            <a:ext cx="2423885" cy="37737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u="sng">
                <a:solidFill>
                  <a:schemeClr val="dk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Les distributions Linux</a:t>
            </a:r>
            <a:endParaRPr sz="1800">
              <a:solidFill>
                <a:schemeClr val="dk1"/>
              </a:solidFill>
              <a:latin typeface="Gill Sans"/>
              <a:ea typeface="Gill Sans"/>
              <a:cs typeface="Gill Sans"/>
              <a:sym typeface="Gill Sans"/>
            </a:endParaRPr>
          </a:p>
        </p:txBody>
      </p:sp>
      <p:pic>
        <p:nvPicPr>
          <p:cNvPr id="185" name="Google Shape;185;p12" descr="Comprendre l&amp;#39;ordinateur - C&amp;#39;est quoi Linux ?"/>
          <p:cNvPicPr preferRelativeResize="0"/>
          <p:nvPr/>
        </p:nvPicPr>
        <p:blipFill rotWithShape="1">
          <a:blip r:embed="rId5">
            <a:alphaModFix/>
          </a:blip>
          <a:srcRect/>
          <a:stretch/>
        </p:blipFill>
        <p:spPr>
          <a:xfrm>
            <a:off x="467178" y="2355450"/>
            <a:ext cx="5016500" cy="34671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11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4-3 GESTION DU LVM</a:t>
            </a:r>
            <a:endParaRPr/>
          </a:p>
        </p:txBody>
      </p:sp>
      <p:pic>
        <p:nvPicPr>
          <p:cNvPr id="1114" name="Google Shape;1114;p118" descr="lvm"/>
          <p:cNvPicPr preferRelativeResize="0">
            <a:picLocks noGrp="1"/>
          </p:cNvPicPr>
          <p:nvPr>
            <p:ph type="body" idx="1"/>
          </p:nvPr>
        </p:nvPicPr>
        <p:blipFill rotWithShape="1">
          <a:blip r:embed="rId3">
            <a:alphaModFix/>
          </a:blip>
          <a:srcRect/>
          <a:stretch/>
        </p:blipFill>
        <p:spPr>
          <a:xfrm>
            <a:off x="294747" y="3338432"/>
            <a:ext cx="6728662" cy="1906621"/>
          </a:xfrm>
          <a:prstGeom prst="rect">
            <a:avLst/>
          </a:prstGeom>
          <a:noFill/>
          <a:ln>
            <a:noFill/>
          </a:ln>
        </p:spPr>
      </p:pic>
      <p:sp>
        <p:nvSpPr>
          <p:cNvPr id="1115" name="Google Shape;1115;p118"/>
          <p:cNvSpPr txBox="1"/>
          <p:nvPr/>
        </p:nvSpPr>
        <p:spPr>
          <a:xfrm>
            <a:off x="2447925" y="2447925"/>
            <a:ext cx="751293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u="sng">
                <a:solidFill>
                  <a:srgbClr val="002060"/>
                </a:solidFill>
                <a:latin typeface="Gill Sans"/>
                <a:ea typeface="Gill Sans"/>
                <a:cs typeface="Gill Sans"/>
                <a:sym typeface="Gill Sans"/>
              </a:rPr>
              <a:t>Représentation du LVM</a:t>
            </a:r>
            <a:endParaRPr sz="1800" b="1" u="sng">
              <a:solidFill>
                <a:srgbClr val="002060"/>
              </a:solidFill>
              <a:latin typeface="Gill Sans"/>
              <a:ea typeface="Gill Sans"/>
              <a:cs typeface="Gill Sans"/>
              <a:sym typeface="Gill Sans"/>
            </a:endParaRPr>
          </a:p>
        </p:txBody>
      </p:sp>
      <p:pic>
        <p:nvPicPr>
          <p:cNvPr id="1116" name="Google Shape;1116;p118"/>
          <p:cNvPicPr preferRelativeResize="0"/>
          <p:nvPr/>
        </p:nvPicPr>
        <p:blipFill rotWithShape="1">
          <a:blip r:embed="rId4">
            <a:alphaModFix/>
          </a:blip>
          <a:srcRect/>
          <a:stretch/>
        </p:blipFill>
        <p:spPr>
          <a:xfrm>
            <a:off x="428096" y="5630698"/>
            <a:ext cx="1139373" cy="1079407"/>
          </a:xfrm>
          <a:prstGeom prst="rect">
            <a:avLst/>
          </a:prstGeom>
          <a:noFill/>
          <a:ln>
            <a:noFill/>
          </a:ln>
        </p:spPr>
      </p:pic>
      <p:pic>
        <p:nvPicPr>
          <p:cNvPr id="1117" name="Google Shape;1117;p118"/>
          <p:cNvPicPr preferRelativeResize="0"/>
          <p:nvPr/>
        </p:nvPicPr>
        <p:blipFill rotWithShape="1">
          <a:blip r:embed="rId5">
            <a:alphaModFix/>
          </a:blip>
          <a:srcRect/>
          <a:stretch/>
        </p:blipFill>
        <p:spPr>
          <a:xfrm>
            <a:off x="7190302" y="3386058"/>
            <a:ext cx="3812146" cy="1906621"/>
          </a:xfrm>
          <a:prstGeom prst="rect">
            <a:avLst/>
          </a:prstGeom>
          <a:noFill/>
          <a:ln>
            <a:noFill/>
          </a:ln>
        </p:spPr>
      </p:pic>
      <p:sp>
        <p:nvSpPr>
          <p:cNvPr id="1118" name="Google Shape;1118;p118"/>
          <p:cNvSpPr txBox="1"/>
          <p:nvPr/>
        </p:nvSpPr>
        <p:spPr>
          <a:xfrm>
            <a:off x="2447925" y="3026251"/>
            <a:ext cx="29718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rgbClr val="002060"/>
                </a:solidFill>
                <a:latin typeface="Gill Sans"/>
                <a:ea typeface="Gill Sans"/>
                <a:cs typeface="Gill Sans"/>
                <a:sym typeface="Gill Sans"/>
              </a:rPr>
              <a:t>Schéma 1</a:t>
            </a:r>
            <a:endParaRPr sz="1800" b="1">
              <a:solidFill>
                <a:srgbClr val="002060"/>
              </a:solidFill>
              <a:latin typeface="Gill Sans"/>
              <a:ea typeface="Gill Sans"/>
              <a:cs typeface="Gill Sans"/>
              <a:sym typeface="Gill Sans"/>
            </a:endParaRPr>
          </a:p>
        </p:txBody>
      </p:sp>
      <p:sp>
        <p:nvSpPr>
          <p:cNvPr id="1119" name="Google Shape;1119;p118"/>
          <p:cNvSpPr txBox="1"/>
          <p:nvPr/>
        </p:nvSpPr>
        <p:spPr>
          <a:xfrm>
            <a:off x="7690687" y="2969100"/>
            <a:ext cx="29718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rgbClr val="002060"/>
                </a:solidFill>
                <a:latin typeface="Gill Sans"/>
                <a:ea typeface="Gill Sans"/>
                <a:cs typeface="Gill Sans"/>
                <a:sym typeface="Gill Sans"/>
              </a:rPr>
              <a:t>Schéma 2</a:t>
            </a:r>
            <a:endParaRPr sz="1800" b="1">
              <a:solidFill>
                <a:srgbClr val="002060"/>
              </a:solidFill>
              <a:latin typeface="Gill Sans"/>
              <a:ea typeface="Gill Sans"/>
              <a:cs typeface="Gill Sans"/>
              <a:sym typeface="Gill Sans"/>
            </a:endParaRPr>
          </a:p>
        </p:txBody>
      </p:sp>
      <p:sp>
        <p:nvSpPr>
          <p:cNvPr id="1120" name="Google Shape;1120;p118"/>
          <p:cNvSpPr/>
          <p:nvPr/>
        </p:nvSpPr>
        <p:spPr>
          <a:xfrm>
            <a:off x="2686050" y="5500162"/>
            <a:ext cx="5181600" cy="116955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u="sng">
                <a:solidFill>
                  <a:schemeClr val="dk1"/>
                </a:solidFill>
                <a:latin typeface="Montserrat"/>
                <a:ea typeface="Montserrat"/>
                <a:cs typeface="Montserrat"/>
                <a:sym typeface="Montserrat"/>
              </a:rPr>
              <a:t>Pour information, toutes les commandes qui concernent :</a:t>
            </a:r>
            <a:endParaRPr/>
          </a:p>
          <a:p>
            <a:pPr marL="0" marR="0" lvl="0" indent="0" algn="l" rtl="0">
              <a:spcBef>
                <a:spcPts val="0"/>
              </a:spcBef>
              <a:spcAft>
                <a:spcPts val="0"/>
              </a:spcAft>
              <a:buNone/>
            </a:pPr>
            <a:endParaRPr sz="1400" b="1" u="sng">
              <a:solidFill>
                <a:schemeClr val="dk1"/>
              </a:solidFill>
              <a:latin typeface="Montserrat"/>
              <a:ea typeface="Montserrat"/>
              <a:cs typeface="Montserrat"/>
              <a:sym typeface="Montserrat"/>
            </a:endParaRPr>
          </a:p>
          <a:p>
            <a:pPr marL="457200" marR="0" lvl="1" indent="-88900" algn="l" rtl="0">
              <a:spcBef>
                <a:spcPts val="0"/>
              </a:spcBef>
              <a:spcAft>
                <a:spcPts val="0"/>
              </a:spcAft>
              <a:buClr>
                <a:srgbClr val="002060"/>
              </a:buClr>
              <a:buSzPts val="1400"/>
              <a:buFont typeface="Arial"/>
              <a:buChar char="•"/>
            </a:pPr>
            <a:r>
              <a:rPr lang="fr-FR" sz="1400" b="0" i="1" u="none" strike="noStrike" cap="none">
                <a:solidFill>
                  <a:srgbClr val="002060"/>
                </a:solidFill>
                <a:latin typeface="Montserrat"/>
                <a:ea typeface="Montserrat"/>
                <a:cs typeface="Montserrat"/>
                <a:sym typeface="Montserrat"/>
              </a:rPr>
              <a:t>Les volumes physiques commencent par pv*</a:t>
            </a:r>
            <a:endParaRPr/>
          </a:p>
          <a:p>
            <a:pPr marL="457200" marR="0" lvl="1" indent="-88900" algn="l" rtl="0">
              <a:spcBef>
                <a:spcPts val="0"/>
              </a:spcBef>
              <a:spcAft>
                <a:spcPts val="0"/>
              </a:spcAft>
              <a:buClr>
                <a:srgbClr val="002060"/>
              </a:buClr>
              <a:buSzPts val="1400"/>
              <a:buFont typeface="Arial"/>
              <a:buChar char="•"/>
            </a:pPr>
            <a:r>
              <a:rPr lang="fr-FR" sz="1400" b="0" i="1" u="none" strike="noStrike" cap="none">
                <a:solidFill>
                  <a:srgbClr val="002060"/>
                </a:solidFill>
                <a:latin typeface="Montserrat"/>
                <a:ea typeface="Montserrat"/>
                <a:cs typeface="Montserrat"/>
                <a:sym typeface="Montserrat"/>
              </a:rPr>
              <a:t>Les groupes de volumes commencent par vg*</a:t>
            </a:r>
            <a:endParaRPr/>
          </a:p>
          <a:p>
            <a:pPr marL="457200" marR="0" lvl="1" indent="-88900" algn="l" rtl="0">
              <a:spcBef>
                <a:spcPts val="0"/>
              </a:spcBef>
              <a:spcAft>
                <a:spcPts val="0"/>
              </a:spcAft>
              <a:buClr>
                <a:srgbClr val="002060"/>
              </a:buClr>
              <a:buSzPts val="1400"/>
              <a:buFont typeface="Arial"/>
              <a:buChar char="•"/>
            </a:pPr>
            <a:r>
              <a:rPr lang="fr-FR" sz="1400" b="0" i="1" u="none" strike="noStrike" cap="none">
                <a:solidFill>
                  <a:srgbClr val="002060"/>
                </a:solidFill>
                <a:latin typeface="Montserrat"/>
                <a:ea typeface="Montserrat"/>
                <a:cs typeface="Montserrat"/>
                <a:sym typeface="Montserrat"/>
              </a:rPr>
              <a:t>Les volumes logiques commencent par lv*</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19"/>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a:solidFill>
                  <a:srgbClr val="000000"/>
                </a:solidFill>
                <a:latin typeface="Gill Sans"/>
                <a:ea typeface="Gill Sans"/>
                <a:cs typeface="Gill Sans"/>
                <a:sym typeface="Gill Sans"/>
              </a:rPr>
              <a:t>COMMANDE D’UN PV ( PHYSICAL VOLUME)</a:t>
            </a:r>
            <a:endParaRPr sz="1800" b="0" i="0" u="none" strike="noStrike" cap="none">
              <a:solidFill>
                <a:srgbClr val="000000"/>
              </a:solidFill>
              <a:latin typeface="Gill Sans"/>
              <a:ea typeface="Gill Sans"/>
              <a:cs typeface="Gill Sans"/>
              <a:sym typeface="Gill Sans"/>
            </a:endParaRPr>
          </a:p>
        </p:txBody>
      </p:sp>
      <p:sp>
        <p:nvSpPr>
          <p:cNvPr id="1127" name="Google Shape;1127;p119"/>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4-2 GESTION DU LVM</a:t>
            </a:r>
            <a:endParaRPr sz="2400"/>
          </a:p>
        </p:txBody>
      </p:sp>
      <p:sp>
        <p:nvSpPr>
          <p:cNvPr id="1128" name="Google Shape;1128;p119"/>
          <p:cNvSpPr txBox="1"/>
          <p:nvPr/>
        </p:nvSpPr>
        <p:spPr>
          <a:xfrm>
            <a:off x="6417697" y="1954460"/>
            <a:ext cx="5502273" cy="369331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Nous allons utiliser 2 disques que l’on va appeler </a:t>
            </a:r>
            <a:r>
              <a:rPr lang="fr-FR" sz="1800" b="1" i="1">
                <a:solidFill>
                  <a:srgbClr val="002060"/>
                </a:solidFill>
                <a:latin typeface="Gill Sans"/>
                <a:ea typeface="Gill Sans"/>
                <a:cs typeface="Gill Sans"/>
                <a:sym typeface="Gill Sans"/>
              </a:rPr>
              <a:t>sdc</a:t>
            </a:r>
            <a:r>
              <a:rPr lang="fr-FR" sz="1800">
                <a:solidFill>
                  <a:schemeClr val="dk1"/>
                </a:solidFill>
                <a:latin typeface="Gill Sans"/>
                <a:ea typeface="Gill Sans"/>
                <a:cs typeface="Gill Sans"/>
                <a:sym typeface="Gill Sans"/>
              </a:rPr>
              <a:t> et </a:t>
            </a:r>
            <a:r>
              <a:rPr lang="fr-FR" sz="1800" b="1" i="1">
                <a:solidFill>
                  <a:srgbClr val="002060"/>
                </a:solidFill>
                <a:latin typeface="Gill Sans"/>
                <a:ea typeface="Gill Sans"/>
                <a:cs typeface="Gill Sans"/>
                <a:sym typeface="Gill Sans"/>
              </a:rPr>
              <a:t>sdd.</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b="1">
                <a:solidFill>
                  <a:schemeClr val="dk1"/>
                </a:solidFill>
                <a:latin typeface="Gill Sans"/>
                <a:ea typeface="Gill Sans"/>
                <a:cs typeface="Gill Sans"/>
                <a:sym typeface="Gill Sans"/>
              </a:rPr>
              <a:t>«  </a:t>
            </a:r>
            <a:r>
              <a:rPr lang="fr-FR" sz="1800" b="1" i="1">
                <a:solidFill>
                  <a:srgbClr val="002060"/>
                </a:solidFill>
                <a:latin typeface="Gill Sans"/>
                <a:ea typeface="Gill Sans"/>
                <a:cs typeface="Gill Sans"/>
                <a:sym typeface="Gill Sans"/>
              </a:rPr>
              <a:t>pvcreate   /dev/sdc  »  </a:t>
            </a:r>
            <a:r>
              <a:rPr lang="fr-FR" sz="1800">
                <a:solidFill>
                  <a:srgbClr val="002060"/>
                </a:solidFill>
                <a:latin typeface="Gill Sans"/>
                <a:ea typeface="Gill Sans"/>
                <a:cs typeface="Gill Sans"/>
                <a:sym typeface="Gill Sans"/>
              </a:rPr>
              <a:t>:  </a:t>
            </a:r>
            <a:r>
              <a:rPr lang="fr-FR" sz="1800">
                <a:solidFill>
                  <a:schemeClr val="dk1"/>
                </a:solidFill>
                <a:latin typeface="Gill Sans"/>
                <a:ea typeface="Gill Sans"/>
                <a:cs typeface="Gill Sans"/>
                <a:sym typeface="Gill Sans"/>
              </a:rPr>
              <a:t>permet de créer un volume phyisque.</a:t>
            </a:r>
            <a:endParaRPr/>
          </a:p>
          <a:p>
            <a:pPr marL="0" marR="0" lvl="0" indent="0" algn="l" rtl="0">
              <a:spcBef>
                <a:spcPts val="0"/>
              </a:spcBef>
              <a:spcAft>
                <a:spcPts val="0"/>
              </a:spcAft>
              <a:buNone/>
            </a:pPr>
            <a:endParaRPr sz="1800">
              <a:solidFill>
                <a:srgbClr val="002060"/>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 pvremove   /dev/sdc » : </a:t>
            </a:r>
            <a:r>
              <a:rPr lang="fr-FR" sz="1800">
                <a:solidFill>
                  <a:schemeClr val="dk1"/>
                </a:solidFill>
                <a:latin typeface="Gill Sans"/>
                <a:ea typeface="Gill Sans"/>
                <a:cs typeface="Gill Sans"/>
                <a:sym typeface="Gill Sans"/>
              </a:rPr>
              <a:t>permet de supprimer un volume physique.</a:t>
            </a:r>
            <a:endParaRPr/>
          </a:p>
          <a:p>
            <a:pPr marL="285750" marR="0" lvl="0" indent="-171450" algn="l" rtl="0">
              <a:spcBef>
                <a:spcPts val="0"/>
              </a:spcBef>
              <a:spcAft>
                <a:spcPts val="0"/>
              </a:spcAft>
              <a:buClr>
                <a:schemeClr val="dk1"/>
              </a:buClr>
              <a:buSzPts val="1800"/>
              <a:buFont typeface="Arial"/>
              <a:buNone/>
            </a:pPr>
            <a:endParaRPr sz="1800">
              <a:solidFill>
                <a:srgbClr val="002060"/>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 pvdisplay   /dev/sdc » </a:t>
            </a:r>
            <a:r>
              <a:rPr lang="fr-FR" sz="1800">
                <a:solidFill>
                  <a:schemeClr val="dk1"/>
                </a:solidFill>
                <a:latin typeface="Gill Sans"/>
                <a:ea typeface="Gill Sans"/>
                <a:cs typeface="Gill Sans"/>
                <a:sym typeface="Gill Sans"/>
              </a:rPr>
              <a:t>: affiche le détail d’un volume physique.</a:t>
            </a:r>
            <a:endParaRPr/>
          </a:p>
          <a:p>
            <a:pPr marL="285750" marR="0" lvl="0" indent="-171450" algn="l" rtl="0">
              <a:spcBef>
                <a:spcPts val="0"/>
              </a:spcBef>
              <a:spcAft>
                <a:spcPts val="0"/>
              </a:spcAft>
              <a:buClr>
                <a:schemeClr val="dk1"/>
              </a:buClr>
              <a:buSzPts val="1800"/>
              <a:buFont typeface="Arial"/>
              <a:buNone/>
            </a:pPr>
            <a:endParaRPr sz="1800">
              <a:solidFill>
                <a:srgbClr val="002060"/>
              </a:solidFill>
              <a:latin typeface="Gill Sans"/>
              <a:ea typeface="Gill Sans"/>
              <a:cs typeface="Gill Sans"/>
              <a:sym typeface="Gill Sans"/>
            </a:endParaRPr>
          </a:p>
        </p:txBody>
      </p:sp>
      <p:pic>
        <p:nvPicPr>
          <p:cNvPr id="1129" name="Google Shape;1129;p119"/>
          <p:cNvPicPr preferRelativeResize="0"/>
          <p:nvPr/>
        </p:nvPicPr>
        <p:blipFill rotWithShape="1">
          <a:blip r:embed="rId3">
            <a:alphaModFix/>
          </a:blip>
          <a:srcRect/>
          <a:stretch/>
        </p:blipFill>
        <p:spPr>
          <a:xfrm>
            <a:off x="690633" y="1628775"/>
            <a:ext cx="4688543" cy="50577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120"/>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COMMANDE D’UN VG ( VOLUME GROUP )</a:t>
            </a:r>
            <a:endParaRPr sz="1800" b="0" i="0" u="none" strike="noStrike" cap="none">
              <a:solidFill>
                <a:srgbClr val="000000"/>
              </a:solidFill>
              <a:latin typeface="Gill Sans"/>
              <a:ea typeface="Gill Sans"/>
              <a:cs typeface="Gill Sans"/>
              <a:sym typeface="Gill Sans"/>
            </a:endParaRPr>
          </a:p>
        </p:txBody>
      </p:sp>
      <p:sp>
        <p:nvSpPr>
          <p:cNvPr id="1136" name="Google Shape;1136;p120"/>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4-2 GESTION DU LVM</a:t>
            </a:r>
            <a:endParaRPr sz="2400"/>
          </a:p>
        </p:txBody>
      </p:sp>
      <p:sp>
        <p:nvSpPr>
          <p:cNvPr id="1137" name="Google Shape;1137;p120"/>
          <p:cNvSpPr txBox="1"/>
          <p:nvPr/>
        </p:nvSpPr>
        <p:spPr>
          <a:xfrm>
            <a:off x="6417697" y="1954460"/>
            <a:ext cx="5502273" cy="48013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Gill Sans"/>
              <a:ea typeface="Gill Sans"/>
              <a:cs typeface="Gill Sans"/>
              <a:sym typeface="Gill Sans"/>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800"/>
              <a:buFont typeface="Arial"/>
              <a:buChar char="•"/>
            </a:pPr>
            <a:r>
              <a:rPr lang="fr-FR" sz="1800" b="1" i="0" u="none" strike="noStrike" cap="none">
                <a:solidFill>
                  <a:srgbClr val="000000"/>
                </a:solidFill>
                <a:latin typeface="Gill Sans"/>
                <a:ea typeface="Gill Sans"/>
                <a:cs typeface="Gill Sans"/>
                <a:sym typeface="Gill Sans"/>
              </a:rPr>
              <a:t>«  </a:t>
            </a:r>
            <a:r>
              <a:rPr lang="fr-FR" sz="1800" b="1" i="1">
                <a:solidFill>
                  <a:srgbClr val="002060"/>
                </a:solidFill>
                <a:latin typeface="Gill Sans"/>
                <a:ea typeface="Gill Sans"/>
                <a:cs typeface="Gill Sans"/>
                <a:sym typeface="Gill Sans"/>
              </a:rPr>
              <a:t>vgcreate</a:t>
            </a:r>
            <a:r>
              <a:rPr lang="fr-FR" sz="1800" b="1" i="1" u="none" strike="noStrike" cap="none">
                <a:solidFill>
                  <a:srgbClr val="002060"/>
                </a:solidFill>
                <a:latin typeface="Gill Sans"/>
                <a:ea typeface="Gill Sans"/>
                <a:cs typeface="Gill Sans"/>
                <a:sym typeface="Gill Sans"/>
              </a:rPr>
              <a:t>  &lt;nom du vg groupe&gt; &lt;chemin vp1&gt; &lt;chemin vp2&gt; …  »  </a:t>
            </a:r>
            <a:r>
              <a:rPr lang="fr-FR" sz="1800" b="0" i="0" u="none" strike="noStrike" cap="none">
                <a:solidFill>
                  <a:srgbClr val="002060"/>
                </a:solidFill>
                <a:latin typeface="Gill Sans"/>
                <a:ea typeface="Gill Sans"/>
                <a:cs typeface="Gill Sans"/>
                <a:sym typeface="Gill Sans"/>
              </a:rPr>
              <a:t>: permet de créer un groupe de volume avec un ou plusieurs de volumes physiques.</a:t>
            </a:r>
            <a:endParaRPr sz="1800" b="0" i="0" u="none" strike="noStrike" cap="none">
              <a:solidFill>
                <a:srgbClr val="000000"/>
              </a:solidFill>
              <a:latin typeface="Gill Sans"/>
              <a:ea typeface="Gill Sans"/>
              <a:cs typeface="Gill Sans"/>
              <a:sym typeface="Gill Sans"/>
            </a:endParaRPr>
          </a:p>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rgbClr val="00206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vgremove   &lt;nom du vg groupe&gt; » : </a:t>
            </a:r>
            <a:r>
              <a:rPr lang="fr-FR" sz="1800" b="0" i="0" u="none" strike="noStrike" cap="none">
                <a:solidFill>
                  <a:srgbClr val="000000"/>
                </a:solidFill>
                <a:latin typeface="Gill Sans"/>
                <a:ea typeface="Gill Sans"/>
                <a:cs typeface="Gill Sans"/>
                <a:sym typeface="Gill Sans"/>
              </a:rPr>
              <a:t>permet de supprimer un </a:t>
            </a:r>
            <a:r>
              <a:rPr lang="fr-FR" sz="1800">
                <a:solidFill>
                  <a:srgbClr val="000000"/>
                </a:solidFill>
                <a:latin typeface="Gill Sans"/>
                <a:ea typeface="Gill Sans"/>
                <a:cs typeface="Gill Sans"/>
                <a:sym typeface="Gill Sans"/>
              </a:rPr>
              <a:t>groupe volume par son nom</a:t>
            </a:r>
            <a:r>
              <a:rPr lang="fr-FR" sz="1800" b="0" i="0" u="none" strike="noStrike" cap="none">
                <a:solidFill>
                  <a:srgbClr val="000000"/>
                </a:solidFill>
                <a:latin typeface="Gill Sans"/>
                <a:ea typeface="Gill Sans"/>
                <a:cs typeface="Gill Sans"/>
                <a:sym typeface="Gill Sans"/>
              </a:rPr>
              <a:t>.</a:t>
            </a:r>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206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a:t>
            </a:r>
            <a:r>
              <a:rPr lang="fr-FR" sz="1800" b="1" i="1">
                <a:solidFill>
                  <a:srgbClr val="002060"/>
                </a:solidFill>
                <a:latin typeface="Gill Sans"/>
                <a:ea typeface="Gill Sans"/>
                <a:cs typeface="Gill Sans"/>
                <a:sym typeface="Gill Sans"/>
              </a:rPr>
              <a:t>vg</a:t>
            </a:r>
            <a:r>
              <a:rPr lang="fr-FR" sz="1800" b="1" i="1" u="none" strike="noStrike" cap="none">
                <a:solidFill>
                  <a:srgbClr val="002060"/>
                </a:solidFill>
                <a:latin typeface="Gill Sans"/>
                <a:ea typeface="Gill Sans"/>
                <a:cs typeface="Gill Sans"/>
                <a:sym typeface="Gill Sans"/>
              </a:rPr>
              <a:t>display &lt;nom du vg groupe&gt; » </a:t>
            </a:r>
            <a:r>
              <a:rPr lang="fr-FR" sz="1800" b="0" i="0" u="none" strike="noStrike" cap="none">
                <a:solidFill>
                  <a:srgbClr val="000000"/>
                </a:solidFill>
                <a:latin typeface="Gill Sans"/>
                <a:ea typeface="Gill Sans"/>
                <a:cs typeface="Gill Sans"/>
                <a:sym typeface="Gill Sans"/>
              </a:rPr>
              <a:t>: affiche le détail d’un groupe volume.</a:t>
            </a:r>
            <a:endParaRPr/>
          </a:p>
          <a:p>
            <a:pPr marL="285750" marR="0" lvl="0" indent="-171450" algn="l" rtl="0">
              <a:lnSpc>
                <a:spcPct val="100000"/>
              </a:lnSpc>
              <a:spcBef>
                <a:spcPts val="0"/>
              </a:spcBef>
              <a:spcAft>
                <a:spcPts val="0"/>
              </a:spcAft>
              <a:buClr>
                <a:schemeClr val="dk1"/>
              </a:buClr>
              <a:buSzPts val="1800"/>
              <a:buFont typeface="Arial"/>
              <a:buNone/>
            </a:pPr>
            <a:endParaRPr sz="1800">
              <a:solidFill>
                <a:srgbClr val="000000"/>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 vgextend &lt;nom du groupe&gt; &lt;chemin vp&gt; »  : </a:t>
            </a:r>
            <a:r>
              <a:rPr lang="fr-FR" sz="1800">
                <a:solidFill>
                  <a:srgbClr val="000000"/>
                </a:solidFill>
                <a:latin typeface="Gill Sans"/>
                <a:ea typeface="Gill Sans"/>
                <a:cs typeface="Gill Sans"/>
                <a:sym typeface="Gill Sans"/>
              </a:rPr>
              <a:t>permet de rajouter un physical volume au groupe volume.</a:t>
            </a:r>
            <a:endParaRPr sz="1800">
              <a:solidFill>
                <a:srgbClr val="000000"/>
              </a:solidFill>
              <a:latin typeface="Gill Sans"/>
              <a:ea typeface="Gill Sans"/>
              <a:cs typeface="Gill Sans"/>
              <a:sym typeface="Gill Sans"/>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Gill Sans"/>
              <a:ea typeface="Gill Sans"/>
              <a:cs typeface="Gill Sans"/>
              <a:sym typeface="Gill Sans"/>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2060"/>
              </a:solidFill>
              <a:latin typeface="Gill Sans"/>
              <a:ea typeface="Gill Sans"/>
              <a:cs typeface="Gill Sans"/>
              <a:sym typeface="Gill Sans"/>
            </a:endParaRPr>
          </a:p>
        </p:txBody>
      </p:sp>
      <p:pic>
        <p:nvPicPr>
          <p:cNvPr id="1138" name="Google Shape;1138;p120"/>
          <p:cNvPicPr preferRelativeResize="0"/>
          <p:nvPr/>
        </p:nvPicPr>
        <p:blipFill rotWithShape="1">
          <a:blip r:embed="rId3">
            <a:alphaModFix/>
          </a:blip>
          <a:srcRect/>
          <a:stretch/>
        </p:blipFill>
        <p:spPr>
          <a:xfrm>
            <a:off x="275336" y="1743075"/>
            <a:ext cx="5475174" cy="4972050"/>
          </a:xfrm>
          <a:prstGeom prst="rect">
            <a:avLst/>
          </a:prstGeom>
          <a:noFill/>
          <a:ln>
            <a:noFill/>
          </a:ln>
        </p:spPr>
      </p:pic>
      <p:sp>
        <p:nvSpPr>
          <p:cNvPr id="1139" name="Google Shape;1139;p120"/>
          <p:cNvSpPr/>
          <p:nvPr/>
        </p:nvSpPr>
        <p:spPr>
          <a:xfrm>
            <a:off x="6095967" y="90100"/>
            <a:ext cx="65" cy="276999"/>
          </a:xfrm>
          <a:prstGeom prst="rect">
            <a:avLst/>
          </a:prstGeom>
          <a:solidFill>
            <a:srgbClr val="FAFAFA"/>
          </a:solidFill>
          <a:ln>
            <a:noFill/>
          </a:ln>
        </p:spPr>
        <p:txBody>
          <a:bodyPr spcFirstLastPara="1" wrap="square" lIns="0" tIns="0" rIns="0" bIns="0" anchor="ctr" anchorCtr="0">
            <a:spAutoFit/>
          </a:bodyPr>
          <a:lstStyle/>
          <a:p>
            <a:pPr marL="0" marR="0" lvl="0" indent="0" algn="just"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21"/>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COMMANDE D’UN LV ( LOGICAL VOLUME )</a:t>
            </a:r>
            <a:endParaRPr sz="1800" b="0" i="0" u="none" strike="noStrike" cap="none">
              <a:solidFill>
                <a:srgbClr val="000000"/>
              </a:solidFill>
              <a:latin typeface="Gill Sans"/>
              <a:ea typeface="Gill Sans"/>
              <a:cs typeface="Gill Sans"/>
              <a:sym typeface="Gill Sans"/>
            </a:endParaRPr>
          </a:p>
        </p:txBody>
      </p:sp>
      <p:sp>
        <p:nvSpPr>
          <p:cNvPr id="1146" name="Google Shape;1146;p121"/>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4-2 GESTION DU LVM</a:t>
            </a:r>
            <a:endParaRPr sz="2400"/>
          </a:p>
        </p:txBody>
      </p:sp>
      <p:sp>
        <p:nvSpPr>
          <p:cNvPr id="1147" name="Google Shape;1147;p121"/>
          <p:cNvSpPr txBox="1"/>
          <p:nvPr/>
        </p:nvSpPr>
        <p:spPr>
          <a:xfrm>
            <a:off x="6252595" y="2082025"/>
            <a:ext cx="5502273"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  lvcreate -n &lt;nom du lv&gt;  -L &lt;taille du lv&gt; &lt;nom du vg&gt; » </a:t>
            </a:r>
            <a:r>
              <a:rPr lang="fr-FR" sz="1800" b="1" i="1" u="none" strike="noStrike" cap="none">
                <a:solidFill>
                  <a:srgbClr val="002060"/>
                </a:solidFill>
                <a:latin typeface="Gill Sans"/>
                <a:ea typeface="Gill Sans"/>
                <a:cs typeface="Gill Sans"/>
                <a:sym typeface="Gill Sans"/>
              </a:rPr>
              <a:t> </a:t>
            </a:r>
            <a:r>
              <a:rPr lang="fr-FR" sz="1800" b="0" i="0" u="none" strike="noStrike" cap="none">
                <a:solidFill>
                  <a:srgbClr val="002060"/>
                </a:solidFill>
                <a:latin typeface="Gill Sans"/>
                <a:ea typeface="Gill Sans"/>
                <a:cs typeface="Gill Sans"/>
                <a:sym typeface="Gill Sans"/>
              </a:rPr>
              <a:t>:  permet de créer un LV avec une taille defini et le groupe volume .</a:t>
            </a:r>
            <a:endParaRPr sz="1800" b="0" i="0" u="none" strike="noStrike" cap="none">
              <a:solidFill>
                <a:srgbClr val="000000"/>
              </a:solidFill>
              <a:latin typeface="Gill Sans"/>
              <a:ea typeface="Gill Sans"/>
              <a:cs typeface="Gill Sans"/>
              <a:sym typeface="Gill Sans"/>
            </a:endParaRPr>
          </a:p>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rgbClr val="002060"/>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lvremove</a:t>
            </a:r>
            <a:r>
              <a:rPr lang="fr-FR" sz="1800" b="1" i="1">
                <a:solidFill>
                  <a:srgbClr val="002060"/>
                </a:solidFill>
                <a:latin typeface="Gill Sans"/>
                <a:ea typeface="Gill Sans"/>
                <a:cs typeface="Gill Sans"/>
                <a:sym typeface="Gill Sans"/>
              </a:rPr>
              <a:t> &lt;nom du vg /nom du lv&gt; </a:t>
            </a:r>
            <a:r>
              <a:rPr lang="fr-FR" sz="1800" b="1" i="1" u="none" strike="noStrike" cap="none">
                <a:solidFill>
                  <a:srgbClr val="002060"/>
                </a:solidFill>
                <a:latin typeface="Gill Sans"/>
                <a:ea typeface="Gill Sans"/>
                <a:cs typeface="Gill Sans"/>
                <a:sym typeface="Gill Sans"/>
              </a:rPr>
              <a:t> » : </a:t>
            </a:r>
            <a:r>
              <a:rPr lang="fr-FR" sz="1800" b="0" i="0" u="none" strike="noStrike" cap="none">
                <a:solidFill>
                  <a:srgbClr val="000000"/>
                </a:solidFill>
                <a:latin typeface="Gill Sans"/>
                <a:ea typeface="Gill Sans"/>
                <a:cs typeface="Gill Sans"/>
                <a:sym typeface="Gill Sans"/>
              </a:rPr>
              <a:t>permet de supprimer un groupe volume par son nom.</a:t>
            </a:r>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206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a:t>
            </a:r>
            <a:r>
              <a:rPr lang="fr-FR" sz="1800" b="1" i="1">
                <a:solidFill>
                  <a:srgbClr val="002060"/>
                </a:solidFill>
                <a:latin typeface="Gill Sans"/>
                <a:ea typeface="Gill Sans"/>
                <a:cs typeface="Gill Sans"/>
                <a:sym typeface="Gill Sans"/>
              </a:rPr>
              <a:t>lv</a:t>
            </a:r>
            <a:r>
              <a:rPr lang="fr-FR" sz="1800" b="1" i="1" u="none" strike="noStrike" cap="none">
                <a:solidFill>
                  <a:srgbClr val="002060"/>
                </a:solidFill>
                <a:latin typeface="Gill Sans"/>
                <a:ea typeface="Gill Sans"/>
                <a:cs typeface="Gill Sans"/>
                <a:sym typeface="Gill Sans"/>
              </a:rPr>
              <a:t>display  &lt;nom du vg</a:t>
            </a:r>
            <a:r>
              <a:rPr lang="fr-FR" sz="1800" b="1" i="1">
                <a:solidFill>
                  <a:srgbClr val="002060"/>
                </a:solidFill>
                <a:latin typeface="Gill Sans"/>
                <a:ea typeface="Gill Sans"/>
                <a:cs typeface="Gill Sans"/>
                <a:sym typeface="Gill Sans"/>
              </a:rPr>
              <a:t> </a:t>
            </a:r>
            <a:r>
              <a:rPr lang="fr-FR" sz="1800" b="1" i="1" u="none" strike="noStrike" cap="none">
                <a:solidFill>
                  <a:srgbClr val="002060"/>
                </a:solidFill>
                <a:latin typeface="Gill Sans"/>
                <a:ea typeface="Gill Sans"/>
                <a:cs typeface="Gill Sans"/>
                <a:sym typeface="Gill Sans"/>
              </a:rPr>
              <a:t>/nom du lv&gt; » </a:t>
            </a:r>
            <a:r>
              <a:rPr lang="fr-FR" sz="1800" b="0" i="0" u="none" strike="noStrike" cap="none">
                <a:solidFill>
                  <a:srgbClr val="000000"/>
                </a:solidFill>
                <a:latin typeface="Gill Sans"/>
                <a:ea typeface="Gill Sans"/>
                <a:cs typeface="Gill Sans"/>
                <a:sym typeface="Gill Sans"/>
              </a:rPr>
              <a:t>: affiche le détail d’un volume logique.</a:t>
            </a:r>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2060"/>
              </a:solidFill>
              <a:latin typeface="Gill Sans"/>
              <a:ea typeface="Gill Sans"/>
              <a:cs typeface="Gill Sans"/>
              <a:sym typeface="Gill Sans"/>
            </a:endParaRPr>
          </a:p>
        </p:txBody>
      </p:sp>
      <p:pic>
        <p:nvPicPr>
          <p:cNvPr id="1148" name="Google Shape;1148;p121"/>
          <p:cNvPicPr preferRelativeResize="0"/>
          <p:nvPr/>
        </p:nvPicPr>
        <p:blipFill rotWithShape="1">
          <a:blip r:embed="rId3">
            <a:alphaModFix/>
          </a:blip>
          <a:srcRect/>
          <a:stretch/>
        </p:blipFill>
        <p:spPr>
          <a:xfrm>
            <a:off x="571226" y="1611560"/>
            <a:ext cx="4858024" cy="51720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22"/>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AGRANDIR UN LV</a:t>
            </a:r>
            <a:endParaRPr sz="1800" b="0" i="0" u="none" strike="noStrike" cap="none">
              <a:solidFill>
                <a:srgbClr val="000000"/>
              </a:solidFill>
              <a:latin typeface="Gill Sans"/>
              <a:ea typeface="Gill Sans"/>
              <a:cs typeface="Gill Sans"/>
              <a:sym typeface="Gill Sans"/>
            </a:endParaRPr>
          </a:p>
        </p:txBody>
      </p:sp>
      <p:sp>
        <p:nvSpPr>
          <p:cNvPr id="1155" name="Google Shape;1155;p122"/>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4-2 GESTION DU LVM</a:t>
            </a:r>
            <a:endParaRPr sz="2400"/>
          </a:p>
        </p:txBody>
      </p:sp>
      <p:sp>
        <p:nvSpPr>
          <p:cNvPr id="1156" name="Google Shape;1156;p122"/>
          <p:cNvSpPr txBox="1"/>
          <p:nvPr/>
        </p:nvSpPr>
        <p:spPr>
          <a:xfrm>
            <a:off x="6191250" y="2202110"/>
            <a:ext cx="5905500" cy="3139321"/>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Gill Sans"/>
              <a:buAutoNum type="arabicPeriod"/>
            </a:pPr>
            <a:r>
              <a:rPr lang="fr-FR" sz="1800">
                <a:solidFill>
                  <a:schemeClr val="dk1"/>
                </a:solidFill>
                <a:latin typeface="Gill Sans"/>
                <a:ea typeface="Gill Sans"/>
                <a:cs typeface="Gill Sans"/>
                <a:sym typeface="Gill Sans"/>
              </a:rPr>
              <a:t>Vérifier la place disponible dans le VG avec la commande </a:t>
            </a:r>
            <a:r>
              <a:rPr lang="fr-FR" sz="1800" b="1" i="1">
                <a:solidFill>
                  <a:srgbClr val="002060"/>
                </a:solidFill>
                <a:latin typeface="Gill Sans"/>
                <a:ea typeface="Gill Sans"/>
                <a:cs typeface="Gill Sans"/>
                <a:sym typeface="Gill Sans"/>
              </a:rPr>
              <a:t>« vgdisplay ».</a:t>
            </a:r>
            <a:endParaRPr/>
          </a:p>
          <a:p>
            <a:pPr marL="342900" marR="0" lvl="0" indent="-228600" algn="l" rtl="0">
              <a:spcBef>
                <a:spcPts val="0"/>
              </a:spcBef>
              <a:spcAft>
                <a:spcPts val="0"/>
              </a:spcAft>
              <a:buClr>
                <a:schemeClr val="dk1"/>
              </a:buClr>
              <a:buSzPts val="1800"/>
              <a:buFont typeface="Gill Sans"/>
              <a:buNone/>
            </a:pPr>
            <a:endParaRPr sz="1800">
              <a:solidFill>
                <a:schemeClr val="dk1"/>
              </a:solidFill>
              <a:latin typeface="Gill Sans"/>
              <a:ea typeface="Gill Sans"/>
              <a:cs typeface="Gill Sans"/>
              <a:sym typeface="Gill Sans"/>
            </a:endParaRPr>
          </a:p>
          <a:p>
            <a:pPr marL="342900" marR="0" lvl="0" indent="-342900" algn="l" rtl="0">
              <a:spcBef>
                <a:spcPts val="0"/>
              </a:spcBef>
              <a:spcAft>
                <a:spcPts val="0"/>
              </a:spcAft>
              <a:buClr>
                <a:schemeClr val="dk1"/>
              </a:buClr>
              <a:buSzPts val="1800"/>
              <a:buFont typeface="Gill Sans"/>
              <a:buAutoNum type="arabicPeriod"/>
            </a:pPr>
            <a:r>
              <a:rPr lang="fr-FR" sz="1800">
                <a:solidFill>
                  <a:schemeClr val="dk1"/>
                </a:solidFill>
                <a:latin typeface="Gill Sans"/>
                <a:ea typeface="Gill Sans"/>
                <a:cs typeface="Gill Sans"/>
                <a:sym typeface="Gill Sans"/>
              </a:rPr>
              <a:t>Augmenter la taille du LV sélectionné  avec la commande suivante : </a:t>
            </a:r>
            <a:r>
              <a:rPr lang="fr-FR" sz="1800" b="1" i="1">
                <a:solidFill>
                  <a:srgbClr val="002060"/>
                </a:solidFill>
                <a:latin typeface="Gill Sans"/>
                <a:ea typeface="Gill Sans"/>
                <a:cs typeface="Gill Sans"/>
                <a:sym typeface="Gill Sans"/>
              </a:rPr>
              <a:t>« lvextend -l &lt;taille en PE&gt; &lt;chemin vers le LV&gt; » .  (« lvresize » </a:t>
            </a:r>
            <a:r>
              <a:rPr lang="fr-FR" sz="1800">
                <a:solidFill>
                  <a:schemeClr val="dk1"/>
                </a:solidFill>
                <a:latin typeface="Gill Sans"/>
                <a:ea typeface="Gill Sans"/>
                <a:cs typeface="Gill Sans"/>
                <a:sym typeface="Gill Sans"/>
              </a:rPr>
              <a:t>fonctionne aussi</a:t>
            </a:r>
            <a:r>
              <a:rPr lang="fr-FR" sz="1800" b="1" i="1">
                <a:solidFill>
                  <a:srgbClr val="002060"/>
                </a:solidFill>
                <a:latin typeface="Gill Sans"/>
                <a:ea typeface="Gill Sans"/>
                <a:cs typeface="Gill Sans"/>
                <a:sym typeface="Gill Sans"/>
              </a:rPr>
              <a:t>).</a:t>
            </a:r>
            <a:endParaRPr/>
          </a:p>
          <a:p>
            <a:pPr marL="342900" marR="0" lvl="0" indent="-228600" algn="l" rtl="0">
              <a:spcBef>
                <a:spcPts val="0"/>
              </a:spcBef>
              <a:spcAft>
                <a:spcPts val="0"/>
              </a:spcAft>
              <a:buClr>
                <a:schemeClr val="dk1"/>
              </a:buClr>
              <a:buSzPts val="1800"/>
              <a:buFont typeface="Gill Sans"/>
              <a:buNone/>
            </a:pPr>
            <a:endParaRPr sz="1800" b="1" i="1">
              <a:solidFill>
                <a:srgbClr val="002060"/>
              </a:solidFill>
              <a:latin typeface="Gill Sans"/>
              <a:ea typeface="Gill Sans"/>
              <a:cs typeface="Gill Sans"/>
              <a:sym typeface="Gill Sans"/>
            </a:endParaRPr>
          </a:p>
          <a:p>
            <a:pPr marL="342900" marR="0" lvl="0" indent="-342900" algn="l" rtl="0">
              <a:spcBef>
                <a:spcPts val="0"/>
              </a:spcBef>
              <a:spcAft>
                <a:spcPts val="0"/>
              </a:spcAft>
              <a:buClr>
                <a:schemeClr val="dk1"/>
              </a:buClr>
              <a:buSzPts val="1800"/>
              <a:buFont typeface="Gill Sans"/>
              <a:buAutoNum type="arabicPeriod"/>
            </a:pPr>
            <a:r>
              <a:rPr lang="fr-FR" sz="1800">
                <a:solidFill>
                  <a:schemeClr val="dk1"/>
                </a:solidFill>
                <a:latin typeface="Gill Sans"/>
                <a:ea typeface="Gill Sans"/>
                <a:cs typeface="Gill Sans"/>
                <a:sym typeface="Gill Sans"/>
              </a:rPr>
              <a:t>Il faut ensuite agrandir le systeme de fichier (File System = FS), pour l’adapter à la nouvelle taille du LV, avec la commande </a:t>
            </a:r>
            <a:r>
              <a:rPr lang="fr-FR" sz="1800" b="1" i="1">
                <a:solidFill>
                  <a:srgbClr val="002060"/>
                </a:solidFill>
                <a:latin typeface="Gill Sans"/>
                <a:ea typeface="Gill Sans"/>
                <a:cs typeface="Gill Sans"/>
                <a:sym typeface="Gill Sans"/>
              </a:rPr>
              <a:t>: « resize2fs &lt;chemin vers le LV&gt; ».</a:t>
            </a:r>
            <a:endParaRPr sz="1800" b="1" i="1">
              <a:solidFill>
                <a:srgbClr val="002060"/>
              </a:solidFill>
              <a:latin typeface="Gill Sans"/>
              <a:ea typeface="Gill Sans"/>
              <a:cs typeface="Gill Sans"/>
              <a:sym typeface="Gill Sans"/>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pic>
        <p:nvPicPr>
          <p:cNvPr id="1157" name="Google Shape;1157;p122"/>
          <p:cNvPicPr preferRelativeResize="0"/>
          <p:nvPr/>
        </p:nvPicPr>
        <p:blipFill rotWithShape="1">
          <a:blip r:embed="rId3">
            <a:alphaModFix/>
          </a:blip>
          <a:srcRect/>
          <a:stretch/>
        </p:blipFill>
        <p:spPr>
          <a:xfrm>
            <a:off x="174535" y="1695450"/>
            <a:ext cx="5769065" cy="49720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12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4-3 GESTION DU LVM</a:t>
            </a:r>
            <a:endParaRPr sz="2600"/>
          </a:p>
        </p:txBody>
      </p:sp>
      <p:pic>
        <p:nvPicPr>
          <p:cNvPr id="1172" name="Google Shape;1172;p124"/>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1173" name="Google Shape;1173;p124"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1174" name="Google Shape;1174;p124"/>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Un peu de pratique</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25"/>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fr-FR"/>
              <a:t>5 - GÉRER L'ARRÊT ET LE REDÉMARRAGE.</a:t>
            </a:r>
            <a:endParaRPr/>
          </a:p>
        </p:txBody>
      </p:sp>
      <p:sp>
        <p:nvSpPr>
          <p:cNvPr id="1180" name="Google Shape;1180;p125"/>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00"/>
              <a:buNone/>
            </a:pPr>
            <a:r>
              <a:rPr lang="fr-FR"/>
              <a:t>Les grandes étapes du démarrage – la gestion des services</a:t>
            </a:r>
            <a:endParaRPr/>
          </a:p>
        </p:txBody>
      </p:sp>
      <p:pic>
        <p:nvPicPr>
          <p:cNvPr id="1181" name="Google Shape;1181;p125" descr="Linux Logo : histoire, signification de l&amp;#39;emblème"/>
          <p:cNvPicPr preferRelativeResize="0"/>
          <p:nvPr/>
        </p:nvPicPr>
        <p:blipFill rotWithShape="1">
          <a:blip r:embed="rId3">
            <a:alphaModFix/>
          </a:blip>
          <a:srcRect/>
          <a:stretch/>
        </p:blipFill>
        <p:spPr>
          <a:xfrm>
            <a:off x="1" y="4237263"/>
            <a:ext cx="4659086" cy="262073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2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5 - GÉRER L'ARRÊT ET LE REDÉMARRAGE.</a:t>
            </a:r>
            <a:endParaRPr/>
          </a:p>
        </p:txBody>
      </p:sp>
      <p:sp>
        <p:nvSpPr>
          <p:cNvPr id="1187" name="Google Shape;1187;p126"/>
          <p:cNvSpPr txBox="1">
            <a:spLocks noGrp="1"/>
          </p:cNvSpPr>
          <p:nvPr>
            <p:ph type="body" idx="1"/>
          </p:nvPr>
        </p:nvSpPr>
        <p:spPr>
          <a:xfrm>
            <a:off x="2231136" y="2638045"/>
            <a:ext cx="7729728" cy="149411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fr-FR" sz="2000">
                <a:latin typeface="Lemon"/>
                <a:ea typeface="Lemon"/>
                <a:cs typeface="Lemon"/>
                <a:sym typeface="Lemon"/>
              </a:rPr>
              <a:t>5-1. Les grandes étapes du démarrage.</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5-2. Le démarrage des services.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2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5-1 </a:t>
            </a:r>
            <a:r>
              <a:rPr lang="fr-FR" sz="2600"/>
              <a:t>LES GRANDES ÉTAPES DU DÉMARRAGE</a:t>
            </a:r>
            <a:endParaRPr sz="2600"/>
          </a:p>
        </p:txBody>
      </p:sp>
      <p:sp>
        <p:nvSpPr>
          <p:cNvPr id="1193" name="Google Shape;1193;p127"/>
          <p:cNvSpPr txBox="1">
            <a:spLocks noGrp="1"/>
          </p:cNvSpPr>
          <p:nvPr>
            <p:ph type="body" idx="1"/>
          </p:nvPr>
        </p:nvSpPr>
        <p:spPr>
          <a:xfrm>
            <a:off x="542925" y="2305050"/>
            <a:ext cx="11229975" cy="4215777"/>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solidFill>
                  <a:schemeClr val="dk1"/>
                </a:solidFill>
              </a:rPr>
              <a:t>Lors de l’allumage de votre ordinateur sous Linux , il y a un certain nombres d’opération qui vont s’effectuer pour rendre votre système d’exploitation opérationnel.</a:t>
            </a:r>
            <a:endParaRPr b="1" i="1">
              <a:solidFill>
                <a:srgbClr val="002060"/>
              </a:solidFill>
            </a:endParaRPr>
          </a:p>
          <a:p>
            <a:pPr marL="914400" lvl="3" indent="-228600" algn="l" rtl="0">
              <a:lnSpc>
                <a:spcPct val="100000"/>
              </a:lnSpc>
              <a:spcBef>
                <a:spcPts val="1000"/>
              </a:spcBef>
              <a:spcAft>
                <a:spcPts val="0"/>
              </a:spcAft>
              <a:buSzPts val="2500"/>
              <a:buChar char="•"/>
            </a:pPr>
            <a:r>
              <a:rPr lang="fr-FR" sz="2500">
                <a:solidFill>
                  <a:srgbClr val="002060"/>
                </a:solidFill>
              </a:rPr>
              <a:t>Il y a 5 grandes étapes dans le processus de démarrage : </a:t>
            </a:r>
            <a:endParaRPr sz="2500">
              <a:solidFill>
                <a:srgbClr val="002060"/>
              </a:solidFill>
            </a:endParaRPr>
          </a:p>
        </p:txBody>
      </p:sp>
      <p:pic>
        <p:nvPicPr>
          <p:cNvPr id="1194" name="Google Shape;1194;p127"/>
          <p:cNvPicPr preferRelativeResize="0"/>
          <p:nvPr/>
        </p:nvPicPr>
        <p:blipFill rotWithShape="1">
          <a:blip r:embed="rId3">
            <a:alphaModFix/>
          </a:blip>
          <a:srcRect/>
          <a:stretch/>
        </p:blipFill>
        <p:spPr>
          <a:xfrm>
            <a:off x="4564762" y="3577805"/>
            <a:ext cx="4525616" cy="3094659"/>
          </a:xfrm>
          <a:prstGeom prst="rect">
            <a:avLst/>
          </a:prstGeom>
          <a:noFill/>
          <a:ln>
            <a:noFill/>
          </a:ln>
        </p:spPr>
      </p:pic>
      <p:pic>
        <p:nvPicPr>
          <p:cNvPr id="1195" name="Google Shape;1195;p127"/>
          <p:cNvPicPr preferRelativeResize="0"/>
          <p:nvPr/>
        </p:nvPicPr>
        <p:blipFill rotWithShape="1">
          <a:blip r:embed="rId4">
            <a:alphaModFix/>
          </a:blip>
          <a:srcRect/>
          <a:stretch/>
        </p:blipFill>
        <p:spPr>
          <a:xfrm>
            <a:off x="1585305" y="4565338"/>
            <a:ext cx="1082827" cy="1025837"/>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2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5-1 </a:t>
            </a:r>
            <a:r>
              <a:rPr lang="fr-FR" sz="2600"/>
              <a:t>LES GRANDES ÉTAPES DU DÉMARRAGE</a:t>
            </a:r>
            <a:endParaRPr sz="2600"/>
          </a:p>
        </p:txBody>
      </p:sp>
      <p:sp>
        <p:nvSpPr>
          <p:cNvPr id="1201" name="Google Shape;1201;p128"/>
          <p:cNvSpPr txBox="1">
            <a:spLocks noGrp="1"/>
          </p:cNvSpPr>
          <p:nvPr>
            <p:ph type="body" idx="1"/>
          </p:nvPr>
        </p:nvSpPr>
        <p:spPr>
          <a:xfrm>
            <a:off x="895350" y="3000375"/>
            <a:ext cx="10639425" cy="367665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Le </a:t>
            </a:r>
            <a:r>
              <a:rPr lang="fr-FR" b="1" i="1">
                <a:solidFill>
                  <a:srgbClr val="002060"/>
                </a:solidFill>
              </a:rPr>
              <a:t>BIOS (Basic Input Output System) </a:t>
            </a:r>
            <a:r>
              <a:rPr lang="fr-FR"/>
              <a:t>est l’interface logicielle entre le matériel et le logiciel à un niveau très basique.</a:t>
            </a:r>
            <a:endParaRPr/>
          </a:p>
          <a:p>
            <a:pPr marL="228600" lvl="0" indent="-228600" algn="l" rtl="0">
              <a:lnSpc>
                <a:spcPct val="100000"/>
              </a:lnSpc>
              <a:spcBef>
                <a:spcPts val="1000"/>
              </a:spcBef>
              <a:spcAft>
                <a:spcPts val="0"/>
              </a:spcAft>
              <a:buSzPts val="1800"/>
              <a:buChar char="•"/>
            </a:pPr>
            <a:r>
              <a:rPr lang="fr-FR" b="1" i="1">
                <a:solidFill>
                  <a:srgbClr val="002060"/>
                </a:solidFill>
              </a:rPr>
              <a:t>Le BIOS </a:t>
            </a:r>
            <a:r>
              <a:rPr lang="fr-FR"/>
              <a:t>fournit l’ensemble des instructions de base utilisées par le système d’exploitation.</a:t>
            </a:r>
            <a:endParaRPr/>
          </a:p>
          <a:p>
            <a:pPr marL="228600" lvl="0" indent="-228600" algn="l" rtl="0">
              <a:lnSpc>
                <a:spcPct val="100000"/>
              </a:lnSpc>
              <a:spcBef>
                <a:spcPts val="1000"/>
              </a:spcBef>
              <a:spcAft>
                <a:spcPts val="0"/>
              </a:spcAft>
              <a:buSzPts val="1800"/>
              <a:buChar char="•"/>
            </a:pPr>
            <a:r>
              <a:rPr lang="fr-FR"/>
              <a:t>Le </a:t>
            </a:r>
            <a:r>
              <a:rPr lang="fr-FR" b="1" i="1">
                <a:solidFill>
                  <a:srgbClr val="002060"/>
                </a:solidFill>
              </a:rPr>
              <a:t>BIOS</a:t>
            </a:r>
            <a:r>
              <a:rPr lang="fr-FR"/>
              <a:t> est présent sur une mémoire morte </a:t>
            </a:r>
            <a:r>
              <a:rPr lang="fr-FR" b="1" i="1">
                <a:solidFill>
                  <a:srgbClr val="002060"/>
                </a:solidFill>
              </a:rPr>
              <a:t>ROM</a:t>
            </a:r>
            <a:r>
              <a:rPr lang="fr-FR" b="1"/>
              <a:t> </a:t>
            </a:r>
            <a:r>
              <a:rPr lang="fr-FR"/>
              <a:t>(</a:t>
            </a:r>
            <a:r>
              <a:rPr lang="fr-FR" i="1"/>
              <a:t>ReadOnly Memory</a:t>
            </a:r>
            <a:r>
              <a:rPr lang="fr-FR"/>
              <a:t>) de l’ordinateur.</a:t>
            </a:r>
            <a:endParaRPr/>
          </a:p>
          <a:p>
            <a:pPr marL="228600" lvl="0" indent="-228600" algn="l" rtl="0">
              <a:lnSpc>
                <a:spcPct val="100000"/>
              </a:lnSpc>
              <a:spcBef>
                <a:spcPts val="1000"/>
              </a:spcBef>
              <a:spcAft>
                <a:spcPts val="0"/>
              </a:spcAft>
              <a:buSzPts val="1800"/>
              <a:buChar char="•"/>
            </a:pPr>
            <a:r>
              <a:rPr lang="fr-FR"/>
              <a:t>Le </a:t>
            </a:r>
            <a:r>
              <a:rPr lang="fr-FR" b="1" i="1">
                <a:solidFill>
                  <a:srgbClr val="002060"/>
                </a:solidFill>
              </a:rPr>
              <a:t>BIOS</a:t>
            </a:r>
            <a:r>
              <a:rPr lang="fr-FR"/>
              <a:t> effectue un autotest de l’allumage (POST : power on self-test ) puis recherche les périphériques, notamment ceux utilisés pour démarrer.</a:t>
            </a:r>
            <a:endParaRPr/>
          </a:p>
          <a:p>
            <a:pPr marL="228600" lvl="0" indent="-228600" algn="l" rtl="0">
              <a:lnSpc>
                <a:spcPct val="100000"/>
              </a:lnSpc>
              <a:spcBef>
                <a:spcPts val="1000"/>
              </a:spcBef>
              <a:spcAft>
                <a:spcPts val="0"/>
              </a:spcAft>
              <a:buSzPts val="1800"/>
              <a:buChar char="•"/>
            </a:pPr>
            <a:r>
              <a:rPr lang="fr-FR"/>
              <a:t>Le </a:t>
            </a:r>
            <a:r>
              <a:rPr lang="fr-FR" b="1" i="1">
                <a:solidFill>
                  <a:srgbClr val="002060"/>
                </a:solidFill>
              </a:rPr>
              <a:t>BIOS</a:t>
            </a:r>
            <a:r>
              <a:rPr lang="fr-FR"/>
              <a:t> lit et exécute le premier secteur (512 octets)  physique du média de démarrage qui sont contenus dans le </a:t>
            </a:r>
            <a:r>
              <a:rPr lang="fr-FR" b="1" i="1">
                <a:solidFill>
                  <a:srgbClr val="002060"/>
                </a:solidFill>
              </a:rPr>
              <a:t>MBR</a:t>
            </a:r>
            <a:r>
              <a:rPr lang="fr-FR"/>
              <a:t> (Master Boot Record, vu précédemment).</a:t>
            </a:r>
            <a:endParaRPr b="1" i="1">
              <a:solidFill>
                <a:srgbClr val="002060"/>
              </a:solidFill>
            </a:endParaRPr>
          </a:p>
        </p:txBody>
      </p:sp>
      <p:sp>
        <p:nvSpPr>
          <p:cNvPr id="1202" name="Google Shape;1202;p128"/>
          <p:cNvSpPr txBox="1"/>
          <p:nvPr/>
        </p:nvSpPr>
        <p:spPr>
          <a:xfrm>
            <a:off x="3248025" y="2400300"/>
            <a:ext cx="538162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rgbClr val="002060"/>
                </a:solidFill>
                <a:latin typeface="Gill Sans"/>
                <a:ea typeface="Gill Sans"/>
                <a:cs typeface="Gill Sans"/>
                <a:sym typeface="Gill Sans"/>
              </a:rPr>
              <a:t>1- Le BIOS</a:t>
            </a:r>
            <a:endParaRPr sz="1800" b="1">
              <a:solidFill>
                <a:srgbClr val="002060"/>
              </a:solidFill>
              <a:latin typeface="Gill Sans"/>
              <a:ea typeface="Gill Sans"/>
              <a:cs typeface="Gill Sans"/>
              <a:sym typeface="Gill Sans"/>
            </a:endParaRPr>
          </a:p>
        </p:txBody>
      </p:sp>
      <p:pic>
        <p:nvPicPr>
          <p:cNvPr id="1203" name="Google Shape;1203;p128"/>
          <p:cNvPicPr preferRelativeResize="0"/>
          <p:nvPr/>
        </p:nvPicPr>
        <p:blipFill rotWithShape="1">
          <a:blip r:embed="rId3">
            <a:alphaModFix/>
          </a:blip>
          <a:srcRect/>
          <a:stretch/>
        </p:blipFill>
        <p:spPr>
          <a:xfrm>
            <a:off x="7629859" y="5726766"/>
            <a:ext cx="1085182" cy="102421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1- 5 LES DISTRIBUTIONS LINUX</a:t>
            </a:r>
            <a:endParaRPr/>
          </a:p>
        </p:txBody>
      </p:sp>
      <p:pic>
        <p:nvPicPr>
          <p:cNvPr id="191" name="Google Shape;191;p13" descr="Les distributions de Linux"/>
          <p:cNvPicPr preferRelativeResize="0">
            <a:picLocks noGrp="1"/>
          </p:cNvPicPr>
          <p:nvPr>
            <p:ph type="body" idx="1"/>
          </p:nvPr>
        </p:nvPicPr>
        <p:blipFill rotWithShape="1">
          <a:blip r:embed="rId3">
            <a:alphaModFix/>
          </a:blip>
          <a:srcRect/>
          <a:stretch/>
        </p:blipFill>
        <p:spPr>
          <a:xfrm>
            <a:off x="6096000" y="2565853"/>
            <a:ext cx="5685410" cy="3101975"/>
          </a:xfrm>
          <a:prstGeom prst="rect">
            <a:avLst/>
          </a:prstGeom>
          <a:noFill/>
          <a:ln>
            <a:noFill/>
          </a:ln>
        </p:spPr>
      </p:pic>
      <p:pic>
        <p:nvPicPr>
          <p:cNvPr id="192" name="Google Shape;192;p13"/>
          <p:cNvPicPr preferRelativeResize="0"/>
          <p:nvPr/>
        </p:nvPicPr>
        <p:blipFill rotWithShape="1">
          <a:blip r:embed="rId4">
            <a:alphaModFix/>
          </a:blip>
          <a:srcRect/>
          <a:stretch/>
        </p:blipFill>
        <p:spPr>
          <a:xfrm>
            <a:off x="179386" y="2153412"/>
            <a:ext cx="5916614" cy="416936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2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5-1 </a:t>
            </a:r>
            <a:r>
              <a:rPr lang="fr-FR" sz="2600"/>
              <a:t>LES GRANDES ÉTAPES DU DÉMARRAGE</a:t>
            </a:r>
            <a:endParaRPr sz="2600"/>
          </a:p>
        </p:txBody>
      </p:sp>
      <p:sp>
        <p:nvSpPr>
          <p:cNvPr id="1209" name="Google Shape;1209;p129"/>
          <p:cNvSpPr txBox="1">
            <a:spLocks noGrp="1"/>
          </p:cNvSpPr>
          <p:nvPr>
            <p:ph type="body" idx="1"/>
          </p:nvPr>
        </p:nvSpPr>
        <p:spPr>
          <a:xfrm>
            <a:off x="495301" y="2886075"/>
            <a:ext cx="8267700" cy="3676650"/>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00000"/>
              </a:lnSpc>
              <a:spcBef>
                <a:spcPts val="0"/>
              </a:spcBef>
              <a:spcAft>
                <a:spcPts val="0"/>
              </a:spcAft>
              <a:buSzPts val="1800"/>
              <a:buChar char="•"/>
            </a:pPr>
            <a:r>
              <a:rPr lang="fr-FR"/>
              <a:t>Le </a:t>
            </a:r>
            <a:r>
              <a:rPr lang="fr-FR" b="1" i="1">
                <a:solidFill>
                  <a:srgbClr val="002060"/>
                </a:solidFill>
              </a:rPr>
              <a:t>MBR (Master Boot Record ) </a:t>
            </a:r>
            <a:r>
              <a:rPr lang="fr-FR"/>
              <a:t>est le premier secteur adressable d'un disque dur.</a:t>
            </a:r>
            <a:endParaRPr/>
          </a:p>
          <a:p>
            <a:pPr marL="228600" lvl="0" indent="-228600" algn="l" rtl="0">
              <a:lnSpc>
                <a:spcPct val="100000"/>
              </a:lnSpc>
              <a:spcBef>
                <a:spcPts val="1000"/>
              </a:spcBef>
              <a:spcAft>
                <a:spcPts val="0"/>
              </a:spcAft>
              <a:buSzPts val="1800"/>
              <a:buChar char="•"/>
            </a:pPr>
            <a:r>
              <a:rPr lang="fr-FR">
                <a:solidFill>
                  <a:schemeClr val="dk1"/>
                </a:solidFill>
              </a:rPr>
              <a:t>Le </a:t>
            </a:r>
            <a:r>
              <a:rPr lang="fr-FR" b="1" i="1">
                <a:solidFill>
                  <a:srgbClr val="002060"/>
                </a:solidFill>
              </a:rPr>
              <a:t>MBR</a:t>
            </a:r>
            <a:r>
              <a:rPr lang="fr-FR">
                <a:solidFill>
                  <a:schemeClr val="dk1"/>
                </a:solidFill>
              </a:rPr>
              <a:t> est présent dans la première partie du disque dur qui s’appelle </a:t>
            </a:r>
            <a:r>
              <a:rPr lang="fr-FR" b="1" i="1">
                <a:solidFill>
                  <a:srgbClr val="002060"/>
                </a:solidFill>
              </a:rPr>
              <a:t>hda </a:t>
            </a:r>
            <a:r>
              <a:rPr lang="fr-FR">
                <a:solidFill>
                  <a:schemeClr val="dk1"/>
                </a:solidFill>
              </a:rPr>
              <a:t>ou </a:t>
            </a:r>
            <a:r>
              <a:rPr lang="fr-FR" b="1" i="1">
                <a:solidFill>
                  <a:srgbClr val="002060"/>
                </a:solidFill>
              </a:rPr>
              <a:t>sda.</a:t>
            </a:r>
            <a:endParaRPr/>
          </a:p>
          <a:p>
            <a:pPr marL="228600" lvl="0" indent="-228600" algn="l" rtl="0">
              <a:lnSpc>
                <a:spcPct val="100000"/>
              </a:lnSpc>
              <a:spcBef>
                <a:spcPts val="1000"/>
              </a:spcBef>
              <a:spcAft>
                <a:spcPts val="0"/>
              </a:spcAft>
              <a:buSzPts val="1800"/>
              <a:buChar char="•"/>
            </a:pPr>
            <a:r>
              <a:rPr lang="fr-FR" b="1" i="1">
                <a:solidFill>
                  <a:srgbClr val="002060"/>
                </a:solidFill>
              </a:rPr>
              <a:t>Le MBR </a:t>
            </a:r>
            <a:r>
              <a:rPr lang="fr-FR">
                <a:solidFill>
                  <a:schemeClr val="dk1"/>
                </a:solidFill>
              </a:rPr>
              <a:t>est de 512 octets et il contient les éléments suivants </a:t>
            </a:r>
            <a:r>
              <a:rPr lang="fr-FR" b="1" i="1">
                <a:solidFill>
                  <a:srgbClr val="002060"/>
                </a:solidFill>
              </a:rPr>
              <a:t>: </a:t>
            </a:r>
            <a:endParaRPr/>
          </a:p>
          <a:p>
            <a:pPr marL="1484313" lvl="6" indent="-228600" algn="l" rtl="0">
              <a:lnSpc>
                <a:spcPct val="100000"/>
              </a:lnSpc>
              <a:spcBef>
                <a:spcPts val="1000"/>
              </a:spcBef>
              <a:spcAft>
                <a:spcPts val="0"/>
              </a:spcAft>
              <a:buSzPts val="1600"/>
              <a:buChar char="•"/>
            </a:pPr>
            <a:r>
              <a:rPr lang="fr-FR"/>
              <a:t>Le programme d'amorçage se trouve dans les 446 premier bits.</a:t>
            </a:r>
            <a:endParaRPr/>
          </a:p>
          <a:p>
            <a:pPr marL="1484313" lvl="6" indent="-228600" algn="l" rtl="0">
              <a:lnSpc>
                <a:spcPct val="100000"/>
              </a:lnSpc>
              <a:spcBef>
                <a:spcPts val="1000"/>
              </a:spcBef>
              <a:spcAft>
                <a:spcPts val="0"/>
              </a:spcAft>
              <a:buSzPts val="1600"/>
              <a:buChar char="•"/>
            </a:pPr>
            <a:r>
              <a:rPr lang="fr-FR"/>
              <a:t>La table des partitions (les 4 partitions primaires) du disque dur sur les 64 bits suivants.</a:t>
            </a:r>
            <a:endParaRPr/>
          </a:p>
          <a:p>
            <a:pPr marL="1484313" lvl="6" indent="-228600" algn="l" rtl="0">
              <a:lnSpc>
                <a:spcPct val="100000"/>
              </a:lnSpc>
              <a:spcBef>
                <a:spcPts val="1000"/>
              </a:spcBef>
              <a:spcAft>
                <a:spcPts val="0"/>
              </a:spcAft>
              <a:buSzPts val="1600"/>
              <a:buChar char="•"/>
            </a:pPr>
            <a:r>
              <a:rPr lang="fr-FR"/>
              <a:t>Vérification de la validité du MBR dans les 2 derniers bits.</a:t>
            </a:r>
            <a:endParaRPr/>
          </a:p>
          <a:p>
            <a:pPr marL="1484313" lvl="6" indent="-127000" algn="l" rtl="0">
              <a:lnSpc>
                <a:spcPct val="100000"/>
              </a:lnSpc>
              <a:spcBef>
                <a:spcPts val="1000"/>
              </a:spcBef>
              <a:spcAft>
                <a:spcPts val="0"/>
              </a:spcAft>
              <a:buSzPts val="1600"/>
              <a:buNone/>
            </a:pPr>
            <a:endParaRPr b="1" i="1">
              <a:solidFill>
                <a:srgbClr val="002060"/>
              </a:solidFill>
            </a:endParaRPr>
          </a:p>
          <a:p>
            <a:pPr marL="228600" lvl="0" indent="-228600" algn="l" rtl="0">
              <a:lnSpc>
                <a:spcPct val="100000"/>
              </a:lnSpc>
              <a:spcBef>
                <a:spcPts val="1000"/>
              </a:spcBef>
              <a:spcAft>
                <a:spcPts val="0"/>
              </a:spcAft>
              <a:buSzPts val="1800"/>
              <a:buChar char="•"/>
            </a:pPr>
            <a:r>
              <a:rPr lang="fr-FR" b="1" i="1">
                <a:solidFill>
                  <a:srgbClr val="002060"/>
                </a:solidFill>
              </a:rPr>
              <a:t>Le MBR </a:t>
            </a:r>
            <a:r>
              <a:rPr lang="fr-FR">
                <a:solidFill>
                  <a:schemeClr val="dk1"/>
                </a:solidFill>
              </a:rPr>
              <a:t>va lancer une routine d’amorçage (</a:t>
            </a:r>
            <a:r>
              <a:rPr lang="fr-FR" b="1">
                <a:solidFill>
                  <a:srgbClr val="002060"/>
                </a:solidFill>
              </a:rPr>
              <a:t>GRUB</a:t>
            </a:r>
            <a:r>
              <a:rPr lang="fr-FR">
                <a:solidFill>
                  <a:schemeClr val="dk1"/>
                </a:solidFill>
              </a:rPr>
              <a:t>) qui lui va se charger de lancer le système d’exploitation en passant par le noyau.</a:t>
            </a:r>
            <a:endParaRPr/>
          </a:p>
          <a:p>
            <a:pPr marL="228600" lvl="0" indent="-114300" algn="l" rtl="0">
              <a:lnSpc>
                <a:spcPct val="100000"/>
              </a:lnSpc>
              <a:spcBef>
                <a:spcPts val="1000"/>
              </a:spcBef>
              <a:spcAft>
                <a:spcPts val="0"/>
              </a:spcAft>
              <a:buSzPts val="1800"/>
              <a:buNone/>
            </a:pPr>
            <a:endParaRPr b="1" i="1">
              <a:solidFill>
                <a:srgbClr val="002060"/>
              </a:solidFill>
            </a:endParaRPr>
          </a:p>
          <a:p>
            <a:pPr marL="228600" lvl="0" indent="-114300" algn="l" rtl="0">
              <a:lnSpc>
                <a:spcPct val="100000"/>
              </a:lnSpc>
              <a:spcBef>
                <a:spcPts val="1000"/>
              </a:spcBef>
              <a:spcAft>
                <a:spcPts val="0"/>
              </a:spcAft>
              <a:buSzPts val="1800"/>
              <a:buNone/>
            </a:pPr>
            <a:endParaRPr b="1" i="1">
              <a:solidFill>
                <a:srgbClr val="002060"/>
              </a:solidFill>
            </a:endParaRPr>
          </a:p>
        </p:txBody>
      </p:sp>
      <p:sp>
        <p:nvSpPr>
          <p:cNvPr id="1210" name="Google Shape;1210;p129"/>
          <p:cNvSpPr txBox="1"/>
          <p:nvPr/>
        </p:nvSpPr>
        <p:spPr>
          <a:xfrm>
            <a:off x="3248025" y="2400300"/>
            <a:ext cx="53816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a:solidFill>
                  <a:srgbClr val="002060"/>
                </a:solidFill>
                <a:latin typeface="Gill Sans"/>
                <a:ea typeface="Gill Sans"/>
                <a:cs typeface="Gill Sans"/>
                <a:sym typeface="Gill Sans"/>
              </a:rPr>
              <a:t>2 </a:t>
            </a:r>
            <a:r>
              <a:rPr lang="fr-FR" sz="1800" b="1" i="0" u="none" strike="noStrike" cap="none">
                <a:solidFill>
                  <a:srgbClr val="002060"/>
                </a:solidFill>
                <a:latin typeface="Gill Sans"/>
                <a:ea typeface="Gill Sans"/>
                <a:cs typeface="Gill Sans"/>
                <a:sym typeface="Gill Sans"/>
              </a:rPr>
              <a:t>- Le MBR</a:t>
            </a:r>
            <a:endParaRPr sz="1800" b="1" i="0" u="none" strike="noStrike" cap="none">
              <a:solidFill>
                <a:srgbClr val="002060"/>
              </a:solidFill>
              <a:latin typeface="Gill Sans"/>
              <a:ea typeface="Gill Sans"/>
              <a:cs typeface="Gill Sans"/>
              <a:sym typeface="Gill Sans"/>
            </a:endParaRPr>
          </a:p>
        </p:txBody>
      </p:sp>
      <p:pic>
        <p:nvPicPr>
          <p:cNvPr id="1211" name="Google Shape;1211;p129"/>
          <p:cNvPicPr preferRelativeResize="0"/>
          <p:nvPr/>
        </p:nvPicPr>
        <p:blipFill rotWithShape="1">
          <a:blip r:embed="rId3">
            <a:alphaModFix/>
          </a:blip>
          <a:srcRect/>
          <a:stretch/>
        </p:blipFill>
        <p:spPr>
          <a:xfrm>
            <a:off x="495301" y="4935816"/>
            <a:ext cx="1085182" cy="1024217"/>
          </a:xfrm>
          <a:prstGeom prst="rect">
            <a:avLst/>
          </a:prstGeom>
          <a:noFill/>
          <a:ln>
            <a:noFill/>
          </a:ln>
        </p:spPr>
      </p:pic>
      <p:pic>
        <p:nvPicPr>
          <p:cNvPr id="1212" name="Google Shape;1212;p129"/>
          <p:cNvPicPr preferRelativeResize="0"/>
          <p:nvPr/>
        </p:nvPicPr>
        <p:blipFill rotWithShape="1">
          <a:blip r:embed="rId4">
            <a:alphaModFix/>
          </a:blip>
          <a:srcRect/>
          <a:stretch/>
        </p:blipFill>
        <p:spPr>
          <a:xfrm rot="5400000">
            <a:off x="8474117" y="3454444"/>
            <a:ext cx="4111015" cy="2105548"/>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3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5-1 </a:t>
            </a:r>
            <a:r>
              <a:rPr lang="fr-FR" sz="2600"/>
              <a:t>LES GRANDES ÉTAPES DU DÉMARRAGE</a:t>
            </a:r>
            <a:endParaRPr sz="2600"/>
          </a:p>
        </p:txBody>
      </p:sp>
      <p:sp>
        <p:nvSpPr>
          <p:cNvPr id="1218" name="Google Shape;1218;p130"/>
          <p:cNvSpPr txBox="1">
            <a:spLocks noGrp="1"/>
          </p:cNvSpPr>
          <p:nvPr>
            <p:ph type="body" idx="1"/>
          </p:nvPr>
        </p:nvSpPr>
        <p:spPr>
          <a:xfrm>
            <a:off x="514351" y="2933700"/>
            <a:ext cx="6991350" cy="367665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b="1" i="1">
                <a:solidFill>
                  <a:srgbClr val="002060"/>
                </a:solidFill>
              </a:rPr>
              <a:t>Le GRUB (</a:t>
            </a:r>
            <a:r>
              <a:rPr lang="fr-FR"/>
              <a:t>Grand Unified Bootloader</a:t>
            </a:r>
            <a:r>
              <a:rPr lang="fr-FR" b="1" i="1">
                <a:solidFill>
                  <a:srgbClr val="002060"/>
                </a:solidFill>
              </a:rPr>
              <a:t>) est un programme d’amorçage.</a:t>
            </a:r>
            <a:endParaRPr/>
          </a:p>
          <a:p>
            <a:pPr marL="0" lvl="0" indent="0" algn="l" rtl="0">
              <a:lnSpc>
                <a:spcPct val="100000"/>
              </a:lnSpc>
              <a:spcBef>
                <a:spcPts val="1000"/>
              </a:spcBef>
              <a:spcAft>
                <a:spcPts val="0"/>
              </a:spcAft>
              <a:buSzPts val="1000"/>
              <a:buNone/>
            </a:pPr>
            <a:endParaRPr sz="1000" b="1" i="1">
              <a:solidFill>
                <a:srgbClr val="002060"/>
              </a:solidFill>
            </a:endParaRPr>
          </a:p>
          <a:p>
            <a:pPr marL="228600" lvl="0" indent="-228600" algn="l" rtl="0">
              <a:lnSpc>
                <a:spcPct val="100000"/>
              </a:lnSpc>
              <a:spcBef>
                <a:spcPts val="1000"/>
              </a:spcBef>
              <a:spcAft>
                <a:spcPts val="0"/>
              </a:spcAft>
              <a:buSzPts val="1800"/>
              <a:buChar char="•"/>
            </a:pPr>
            <a:r>
              <a:rPr lang="fr-FR">
                <a:solidFill>
                  <a:schemeClr val="dk1"/>
                </a:solidFill>
              </a:rPr>
              <a:t>Si votre machine dispose de plusieurs système d’exploitation</a:t>
            </a:r>
            <a:r>
              <a:rPr lang="fr-FR" b="1" i="1">
                <a:solidFill>
                  <a:srgbClr val="002060"/>
                </a:solidFill>
              </a:rPr>
              <a:t>, Le GRUB </a:t>
            </a:r>
            <a:r>
              <a:rPr lang="fr-FR" i="1">
                <a:solidFill>
                  <a:schemeClr val="dk1"/>
                </a:solidFill>
              </a:rPr>
              <a:t>vous demandera d’en sélectionner un.</a:t>
            </a:r>
            <a:endParaRPr/>
          </a:p>
          <a:p>
            <a:pPr marL="228600" lvl="0" indent="-165100" algn="l" rtl="0">
              <a:lnSpc>
                <a:spcPct val="100000"/>
              </a:lnSpc>
              <a:spcBef>
                <a:spcPts val="1000"/>
              </a:spcBef>
              <a:spcAft>
                <a:spcPts val="0"/>
              </a:spcAft>
              <a:buSzPts val="1000"/>
              <a:buNone/>
            </a:pPr>
            <a:endParaRPr sz="1000" i="1">
              <a:solidFill>
                <a:schemeClr val="dk1"/>
              </a:solidFill>
            </a:endParaRPr>
          </a:p>
          <a:p>
            <a:pPr marL="228600" lvl="0" indent="-228600" algn="l" rtl="0">
              <a:lnSpc>
                <a:spcPct val="100000"/>
              </a:lnSpc>
              <a:spcBef>
                <a:spcPts val="1000"/>
              </a:spcBef>
              <a:spcAft>
                <a:spcPts val="0"/>
              </a:spcAft>
              <a:buSzPts val="1800"/>
              <a:buChar char="•"/>
            </a:pPr>
            <a:r>
              <a:rPr lang="fr-FR" b="1" i="1">
                <a:solidFill>
                  <a:srgbClr val="002060"/>
                </a:solidFill>
              </a:rPr>
              <a:t>Le GRUB </a:t>
            </a:r>
            <a:r>
              <a:rPr lang="fr-FR" i="1">
                <a:solidFill>
                  <a:schemeClr val="dk1"/>
                </a:solidFill>
              </a:rPr>
              <a:t>apparait sous forme d’une interface pour l’utilisateur pou effectuer votre choix.</a:t>
            </a:r>
            <a:endParaRPr/>
          </a:p>
          <a:p>
            <a:pPr marL="228600" lvl="0" indent="-165100" algn="l" rtl="0">
              <a:lnSpc>
                <a:spcPct val="100000"/>
              </a:lnSpc>
              <a:spcBef>
                <a:spcPts val="1000"/>
              </a:spcBef>
              <a:spcAft>
                <a:spcPts val="0"/>
              </a:spcAft>
              <a:buSzPts val="1000"/>
              <a:buNone/>
            </a:pPr>
            <a:endParaRPr sz="1000" i="1">
              <a:solidFill>
                <a:schemeClr val="dk1"/>
              </a:solidFill>
            </a:endParaRPr>
          </a:p>
          <a:p>
            <a:pPr marL="228600" lvl="0" indent="-228600" algn="l" rtl="0">
              <a:lnSpc>
                <a:spcPct val="100000"/>
              </a:lnSpc>
              <a:spcBef>
                <a:spcPts val="1000"/>
              </a:spcBef>
              <a:spcAft>
                <a:spcPts val="0"/>
              </a:spcAft>
              <a:buSzPts val="1800"/>
              <a:buChar char="•"/>
            </a:pPr>
            <a:r>
              <a:rPr lang="fr-FR" b="1" i="1">
                <a:solidFill>
                  <a:srgbClr val="002060"/>
                </a:solidFill>
              </a:rPr>
              <a:t>Le GRUB </a:t>
            </a:r>
            <a:r>
              <a:rPr lang="fr-FR" i="1">
                <a:solidFill>
                  <a:schemeClr val="dk1"/>
                </a:solidFill>
              </a:rPr>
              <a:t>va s’occuper de charge et d’exécuter le noyau (Kernel) du SE sélectionné.</a:t>
            </a:r>
            <a:endParaRPr i="1">
              <a:solidFill>
                <a:schemeClr val="dk1"/>
              </a:solidFill>
            </a:endParaRPr>
          </a:p>
        </p:txBody>
      </p:sp>
      <p:sp>
        <p:nvSpPr>
          <p:cNvPr id="1219" name="Google Shape;1219;p130"/>
          <p:cNvSpPr txBox="1"/>
          <p:nvPr/>
        </p:nvSpPr>
        <p:spPr>
          <a:xfrm>
            <a:off x="3248025" y="2400300"/>
            <a:ext cx="53816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a:solidFill>
                  <a:srgbClr val="002060"/>
                </a:solidFill>
                <a:latin typeface="Gill Sans"/>
                <a:ea typeface="Gill Sans"/>
                <a:cs typeface="Gill Sans"/>
                <a:sym typeface="Gill Sans"/>
              </a:rPr>
              <a:t>3</a:t>
            </a:r>
            <a:r>
              <a:rPr lang="fr-FR" sz="1800" b="1" i="0" u="none" strike="noStrike" cap="none">
                <a:solidFill>
                  <a:srgbClr val="002060"/>
                </a:solidFill>
                <a:latin typeface="Gill Sans"/>
                <a:ea typeface="Gill Sans"/>
                <a:cs typeface="Gill Sans"/>
                <a:sym typeface="Gill Sans"/>
              </a:rPr>
              <a:t> – Le GRUB</a:t>
            </a:r>
            <a:endParaRPr sz="1800" b="1" i="0" u="none" strike="noStrike" cap="none">
              <a:solidFill>
                <a:srgbClr val="002060"/>
              </a:solidFill>
              <a:latin typeface="Gill Sans"/>
              <a:ea typeface="Gill Sans"/>
              <a:cs typeface="Gill Sans"/>
              <a:sym typeface="Gill Sans"/>
            </a:endParaRPr>
          </a:p>
        </p:txBody>
      </p:sp>
      <p:pic>
        <p:nvPicPr>
          <p:cNvPr id="1220" name="Google Shape;1220;p130"/>
          <p:cNvPicPr preferRelativeResize="0"/>
          <p:nvPr/>
        </p:nvPicPr>
        <p:blipFill rotWithShape="1">
          <a:blip r:embed="rId3">
            <a:alphaModFix/>
          </a:blip>
          <a:srcRect/>
          <a:stretch/>
        </p:blipFill>
        <p:spPr>
          <a:xfrm>
            <a:off x="10544509" y="1211916"/>
            <a:ext cx="1085182" cy="1024217"/>
          </a:xfrm>
          <a:prstGeom prst="rect">
            <a:avLst/>
          </a:prstGeom>
          <a:noFill/>
          <a:ln>
            <a:noFill/>
          </a:ln>
        </p:spPr>
      </p:pic>
      <p:pic>
        <p:nvPicPr>
          <p:cNvPr id="1221" name="Google Shape;1221;p130"/>
          <p:cNvPicPr preferRelativeResize="0"/>
          <p:nvPr/>
        </p:nvPicPr>
        <p:blipFill rotWithShape="1">
          <a:blip r:embed="rId4">
            <a:alphaModFix/>
          </a:blip>
          <a:srcRect/>
          <a:stretch/>
        </p:blipFill>
        <p:spPr>
          <a:xfrm>
            <a:off x="7296150" y="3265857"/>
            <a:ext cx="4581525" cy="257710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13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5-1 </a:t>
            </a:r>
            <a:r>
              <a:rPr lang="fr-FR" sz="2600"/>
              <a:t>LES GRANDES ÉTAPES DU DÉMARRAGE</a:t>
            </a:r>
            <a:endParaRPr sz="2600"/>
          </a:p>
        </p:txBody>
      </p:sp>
      <p:sp>
        <p:nvSpPr>
          <p:cNvPr id="1227" name="Google Shape;1227;p131"/>
          <p:cNvSpPr txBox="1">
            <a:spLocks noGrp="1"/>
          </p:cNvSpPr>
          <p:nvPr>
            <p:ph type="body" idx="1"/>
          </p:nvPr>
        </p:nvSpPr>
        <p:spPr>
          <a:xfrm>
            <a:off x="895351" y="3000375"/>
            <a:ext cx="6629400" cy="355282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Le </a:t>
            </a:r>
            <a:r>
              <a:rPr lang="fr-FR" b="1" i="1">
                <a:solidFill>
                  <a:srgbClr val="002060"/>
                </a:solidFill>
              </a:rPr>
              <a:t>kernel (noyau en français) </a:t>
            </a:r>
            <a:r>
              <a:rPr lang="fr-FR"/>
              <a:t>va monter le système de fichier en partant de la racine (/) avec les différentes partitions de nos périphériques ou partitions.</a:t>
            </a:r>
            <a:endParaRPr/>
          </a:p>
          <a:p>
            <a:pPr marL="228600" lvl="0" indent="-228600" algn="l" rtl="0">
              <a:lnSpc>
                <a:spcPct val="100000"/>
              </a:lnSpc>
              <a:spcBef>
                <a:spcPts val="1000"/>
              </a:spcBef>
              <a:spcAft>
                <a:spcPts val="0"/>
              </a:spcAft>
              <a:buSzPts val="1800"/>
              <a:buChar char="•"/>
            </a:pPr>
            <a:r>
              <a:rPr lang="fr-FR" b="1" i="1">
                <a:solidFill>
                  <a:srgbClr val="002060"/>
                </a:solidFill>
              </a:rPr>
              <a:t>Le kernel </a:t>
            </a:r>
            <a:r>
              <a:rPr lang="fr-FR"/>
              <a:t>charge et exécute le programme </a:t>
            </a:r>
            <a:r>
              <a:rPr lang="fr-FR" b="1" i="1">
                <a:solidFill>
                  <a:srgbClr val="002060"/>
                </a:solidFill>
              </a:rPr>
              <a:t>/sbin/init</a:t>
            </a:r>
            <a:r>
              <a:rPr lang="fr-FR"/>
              <a:t>.</a:t>
            </a:r>
            <a:endParaRPr/>
          </a:p>
          <a:p>
            <a:pPr marL="228600" lvl="0" indent="-228600" algn="l" rtl="0">
              <a:lnSpc>
                <a:spcPct val="100000"/>
              </a:lnSpc>
              <a:spcBef>
                <a:spcPts val="1000"/>
              </a:spcBef>
              <a:spcAft>
                <a:spcPts val="0"/>
              </a:spcAft>
              <a:buSzPts val="1800"/>
              <a:buChar char="•"/>
            </a:pPr>
            <a:r>
              <a:rPr lang="fr-FR"/>
              <a:t>Initrd est utilisé afin d’avoir une version minimal temporaire du système de fichier au démarrage. </a:t>
            </a:r>
            <a:endParaRPr/>
          </a:p>
          <a:p>
            <a:pPr marL="228600" lvl="0" indent="-228600" algn="l" rtl="0">
              <a:lnSpc>
                <a:spcPct val="100000"/>
              </a:lnSpc>
              <a:spcBef>
                <a:spcPts val="1000"/>
              </a:spcBef>
              <a:spcAft>
                <a:spcPts val="0"/>
              </a:spcAft>
              <a:buSzPts val="1800"/>
              <a:buChar char="•"/>
            </a:pPr>
            <a:r>
              <a:rPr lang="fr-FR"/>
              <a:t>A cette étape, la première console est crée.</a:t>
            </a:r>
            <a:endParaRPr/>
          </a:p>
          <a:p>
            <a:pPr marL="228600" lvl="0" indent="-228600" algn="l" rtl="0">
              <a:lnSpc>
                <a:spcPct val="100000"/>
              </a:lnSpc>
              <a:spcBef>
                <a:spcPts val="1000"/>
              </a:spcBef>
              <a:spcAft>
                <a:spcPts val="0"/>
              </a:spcAft>
              <a:buSzPts val="1800"/>
              <a:buChar char="•"/>
            </a:pPr>
            <a:r>
              <a:rPr lang="fr-FR"/>
              <a:t>Comme le programme </a:t>
            </a:r>
            <a:r>
              <a:rPr lang="fr-FR" b="1" i="1">
                <a:solidFill>
                  <a:srgbClr val="002060"/>
                </a:solidFill>
              </a:rPr>
              <a:t>init</a:t>
            </a:r>
            <a:r>
              <a:rPr lang="fr-FR"/>
              <a:t> est le premier programme a être exécuté par le noyau Linux, il porte le PID (ID du processus) numéro 1.</a:t>
            </a:r>
            <a:endParaRPr/>
          </a:p>
        </p:txBody>
      </p:sp>
      <p:sp>
        <p:nvSpPr>
          <p:cNvPr id="1228" name="Google Shape;1228;p131"/>
          <p:cNvSpPr txBox="1"/>
          <p:nvPr/>
        </p:nvSpPr>
        <p:spPr>
          <a:xfrm>
            <a:off x="3248025" y="2400300"/>
            <a:ext cx="53816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a:solidFill>
                  <a:srgbClr val="002060"/>
                </a:solidFill>
                <a:latin typeface="Gill Sans"/>
                <a:ea typeface="Gill Sans"/>
                <a:cs typeface="Gill Sans"/>
                <a:sym typeface="Gill Sans"/>
              </a:rPr>
              <a:t>4</a:t>
            </a:r>
            <a:r>
              <a:rPr lang="fr-FR" sz="1800" b="1" i="0" u="none" strike="noStrike" cap="none">
                <a:solidFill>
                  <a:srgbClr val="002060"/>
                </a:solidFill>
                <a:latin typeface="Gill Sans"/>
                <a:ea typeface="Gill Sans"/>
                <a:cs typeface="Gill Sans"/>
                <a:sym typeface="Gill Sans"/>
              </a:rPr>
              <a:t>- Le kernel (noyau)</a:t>
            </a:r>
            <a:endParaRPr sz="1800" b="1" i="0" u="none" strike="noStrike" cap="none">
              <a:solidFill>
                <a:srgbClr val="002060"/>
              </a:solidFill>
              <a:latin typeface="Gill Sans"/>
              <a:ea typeface="Gill Sans"/>
              <a:cs typeface="Gill Sans"/>
              <a:sym typeface="Gill Sans"/>
            </a:endParaRPr>
          </a:p>
        </p:txBody>
      </p:sp>
      <p:pic>
        <p:nvPicPr>
          <p:cNvPr id="1229" name="Google Shape;1229;p131"/>
          <p:cNvPicPr preferRelativeResize="0"/>
          <p:nvPr/>
        </p:nvPicPr>
        <p:blipFill rotWithShape="1">
          <a:blip r:embed="rId3">
            <a:alphaModFix/>
          </a:blip>
          <a:srcRect/>
          <a:stretch/>
        </p:blipFill>
        <p:spPr>
          <a:xfrm>
            <a:off x="476584" y="1860786"/>
            <a:ext cx="1085182" cy="1024217"/>
          </a:xfrm>
          <a:prstGeom prst="rect">
            <a:avLst/>
          </a:prstGeom>
          <a:noFill/>
          <a:ln>
            <a:noFill/>
          </a:ln>
        </p:spPr>
      </p:pic>
      <p:pic>
        <p:nvPicPr>
          <p:cNvPr id="1230" name="Google Shape;1230;p131"/>
          <p:cNvPicPr preferRelativeResize="0"/>
          <p:nvPr/>
        </p:nvPicPr>
        <p:blipFill rotWithShape="1">
          <a:blip r:embed="rId4">
            <a:alphaModFix/>
          </a:blip>
          <a:srcRect/>
          <a:stretch/>
        </p:blipFill>
        <p:spPr>
          <a:xfrm>
            <a:off x="7802585" y="2669229"/>
            <a:ext cx="3425780" cy="344359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13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5-1 </a:t>
            </a:r>
            <a:r>
              <a:rPr lang="fr-FR" sz="2600"/>
              <a:t>LES GRANDES ÉTAPES DU DÉMARRAGE</a:t>
            </a:r>
            <a:endParaRPr sz="2600"/>
          </a:p>
        </p:txBody>
      </p:sp>
      <p:sp>
        <p:nvSpPr>
          <p:cNvPr id="1236" name="Google Shape;1236;p132"/>
          <p:cNvSpPr txBox="1">
            <a:spLocks noGrp="1"/>
          </p:cNvSpPr>
          <p:nvPr>
            <p:ph type="body" idx="1"/>
          </p:nvPr>
        </p:nvSpPr>
        <p:spPr>
          <a:xfrm>
            <a:off x="1152526" y="3240873"/>
            <a:ext cx="10477499" cy="2683677"/>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Le programme </a:t>
            </a:r>
            <a:r>
              <a:rPr lang="fr-FR" b="1" i="1">
                <a:solidFill>
                  <a:srgbClr val="002060"/>
                </a:solidFill>
              </a:rPr>
              <a:t>init</a:t>
            </a:r>
            <a:r>
              <a:rPr lang="fr-FR"/>
              <a:t> est le premier lancer et le dernier arrêté de notre système.</a:t>
            </a:r>
            <a:endParaRPr/>
          </a:p>
          <a:p>
            <a:pPr marL="228600" lvl="0" indent="-228600" algn="l" rtl="0">
              <a:lnSpc>
                <a:spcPct val="100000"/>
              </a:lnSpc>
              <a:spcBef>
                <a:spcPts val="1000"/>
              </a:spcBef>
              <a:spcAft>
                <a:spcPts val="0"/>
              </a:spcAft>
              <a:buSzPts val="1800"/>
              <a:buChar char="•"/>
            </a:pPr>
            <a:r>
              <a:rPr lang="fr-FR" b="1" i="1">
                <a:solidFill>
                  <a:srgbClr val="002060"/>
                </a:solidFill>
              </a:rPr>
              <a:t>Init </a:t>
            </a:r>
            <a:r>
              <a:rPr lang="fr-FR"/>
              <a:t>est un peu le père de tous les processus (1).</a:t>
            </a:r>
            <a:endParaRPr/>
          </a:p>
          <a:p>
            <a:pPr marL="228600" lvl="0" indent="-228600" algn="l" rtl="0">
              <a:lnSpc>
                <a:spcPct val="100000"/>
              </a:lnSpc>
              <a:spcBef>
                <a:spcPts val="1000"/>
              </a:spcBef>
              <a:spcAft>
                <a:spcPts val="0"/>
              </a:spcAft>
              <a:buSzPts val="1800"/>
              <a:buChar char="•"/>
            </a:pPr>
            <a:r>
              <a:rPr lang="fr-FR"/>
              <a:t>Le rôle d’</a:t>
            </a:r>
            <a:r>
              <a:rPr lang="fr-FR" b="1" i="1">
                <a:solidFill>
                  <a:srgbClr val="002060"/>
                </a:solidFill>
              </a:rPr>
              <a:t>init </a:t>
            </a:r>
            <a:r>
              <a:rPr lang="fr-FR"/>
              <a:t>est de démarrer et d’arrêter tous les services.</a:t>
            </a:r>
            <a:endParaRPr/>
          </a:p>
          <a:p>
            <a:pPr marL="228600" lvl="0" indent="-228600" algn="l" rtl="0">
              <a:lnSpc>
                <a:spcPct val="100000"/>
              </a:lnSpc>
              <a:spcBef>
                <a:spcPts val="1000"/>
              </a:spcBef>
              <a:spcAft>
                <a:spcPts val="0"/>
              </a:spcAft>
              <a:buSzPts val="1800"/>
              <a:buChar char="•"/>
            </a:pPr>
            <a:r>
              <a:rPr lang="fr-FR" b="1" i="1">
                <a:solidFill>
                  <a:srgbClr val="002060"/>
                </a:solidFill>
              </a:rPr>
              <a:t>Init</a:t>
            </a:r>
            <a:r>
              <a:rPr lang="fr-FR"/>
              <a:t> va exécuter les diverses tâches initiales nécessaires au bon fonctionnement de Linux.</a:t>
            </a:r>
            <a:endParaRPr/>
          </a:p>
          <a:p>
            <a:pPr marL="228600" lvl="0" indent="-228600" algn="l" rtl="0">
              <a:lnSpc>
                <a:spcPct val="100000"/>
              </a:lnSpc>
              <a:spcBef>
                <a:spcPts val="1000"/>
              </a:spcBef>
              <a:spcAft>
                <a:spcPts val="0"/>
              </a:spcAft>
              <a:buSzPts val="1800"/>
              <a:buChar char="•"/>
            </a:pPr>
            <a:r>
              <a:rPr lang="fr-FR"/>
              <a:t>La configuration d</a:t>
            </a:r>
            <a:r>
              <a:rPr lang="fr-FR" b="1" i="1">
                <a:solidFill>
                  <a:srgbClr val="002060"/>
                </a:solidFill>
              </a:rPr>
              <a:t>’init</a:t>
            </a:r>
            <a:r>
              <a:rPr lang="fr-FR"/>
              <a:t> est présente sous forme de fichier </a:t>
            </a:r>
            <a:r>
              <a:rPr lang="fr-FR" b="1" i="1">
                <a:solidFill>
                  <a:srgbClr val="002060"/>
                </a:solidFill>
              </a:rPr>
              <a:t>/etc/inittab.</a:t>
            </a:r>
            <a:endParaRPr/>
          </a:p>
          <a:p>
            <a:pPr marL="228600" lvl="0" indent="-228600" algn="l" rtl="0">
              <a:lnSpc>
                <a:spcPct val="100000"/>
              </a:lnSpc>
              <a:spcBef>
                <a:spcPts val="1000"/>
              </a:spcBef>
              <a:spcAft>
                <a:spcPts val="0"/>
              </a:spcAft>
              <a:buSzPts val="1800"/>
              <a:buChar char="•"/>
            </a:pPr>
            <a:r>
              <a:rPr lang="fr-FR" b="1" i="1">
                <a:solidFill>
                  <a:srgbClr val="002060"/>
                </a:solidFill>
              </a:rPr>
              <a:t>Init</a:t>
            </a:r>
            <a:r>
              <a:rPr lang="fr-FR"/>
              <a:t> se charge aussi de contrôler le niveau d’exécution d’un système Linux (</a:t>
            </a:r>
            <a:r>
              <a:rPr lang="fr-FR" b="1" i="1">
                <a:solidFill>
                  <a:srgbClr val="002060"/>
                </a:solidFill>
              </a:rPr>
              <a:t>Runlevel</a:t>
            </a:r>
            <a:r>
              <a:rPr lang="fr-FR"/>
              <a:t>).</a:t>
            </a:r>
            <a:endParaRPr/>
          </a:p>
        </p:txBody>
      </p:sp>
      <p:sp>
        <p:nvSpPr>
          <p:cNvPr id="1237" name="Google Shape;1237;p132"/>
          <p:cNvSpPr txBox="1"/>
          <p:nvPr/>
        </p:nvSpPr>
        <p:spPr>
          <a:xfrm>
            <a:off x="3248025" y="2400300"/>
            <a:ext cx="53816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a:solidFill>
                  <a:srgbClr val="002060"/>
                </a:solidFill>
                <a:latin typeface="Gill Sans"/>
                <a:ea typeface="Gill Sans"/>
                <a:cs typeface="Gill Sans"/>
                <a:sym typeface="Gill Sans"/>
              </a:rPr>
              <a:t>5 </a:t>
            </a:r>
            <a:r>
              <a:rPr lang="fr-FR" sz="1800" b="1" i="0" u="none" strike="noStrike" cap="none">
                <a:solidFill>
                  <a:srgbClr val="002060"/>
                </a:solidFill>
                <a:latin typeface="Gill Sans"/>
                <a:ea typeface="Gill Sans"/>
                <a:cs typeface="Gill Sans"/>
                <a:sym typeface="Gill Sans"/>
              </a:rPr>
              <a:t>- Init</a:t>
            </a:r>
            <a:endParaRPr sz="1800" b="1" i="0" u="none" strike="noStrike" cap="none">
              <a:solidFill>
                <a:srgbClr val="002060"/>
              </a:solidFill>
              <a:latin typeface="Gill Sans"/>
              <a:ea typeface="Gill Sans"/>
              <a:cs typeface="Gill Sans"/>
              <a:sym typeface="Gill Sans"/>
            </a:endParaRPr>
          </a:p>
        </p:txBody>
      </p:sp>
      <p:pic>
        <p:nvPicPr>
          <p:cNvPr id="1238" name="Google Shape;1238;p132"/>
          <p:cNvPicPr preferRelativeResize="0"/>
          <p:nvPr/>
        </p:nvPicPr>
        <p:blipFill rotWithShape="1">
          <a:blip r:embed="rId3">
            <a:alphaModFix/>
          </a:blip>
          <a:srcRect/>
          <a:stretch/>
        </p:blipFill>
        <p:spPr>
          <a:xfrm>
            <a:off x="10687384" y="4462183"/>
            <a:ext cx="1085182" cy="102421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3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5-1 </a:t>
            </a:r>
            <a:r>
              <a:rPr lang="fr-FR" sz="2600"/>
              <a:t>LES GRANDES ÉTAPES DU DÉMARRAGE</a:t>
            </a:r>
            <a:endParaRPr sz="2600"/>
          </a:p>
        </p:txBody>
      </p:sp>
      <p:sp>
        <p:nvSpPr>
          <p:cNvPr id="1244" name="Google Shape;1244;p133"/>
          <p:cNvSpPr txBox="1">
            <a:spLocks noGrp="1"/>
          </p:cNvSpPr>
          <p:nvPr>
            <p:ph type="body" idx="1"/>
          </p:nvPr>
        </p:nvSpPr>
        <p:spPr>
          <a:xfrm>
            <a:off x="305134" y="2882097"/>
            <a:ext cx="5790866" cy="3909227"/>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l" rtl="0">
              <a:lnSpc>
                <a:spcPct val="100000"/>
              </a:lnSpc>
              <a:spcBef>
                <a:spcPts val="0"/>
              </a:spcBef>
              <a:spcAft>
                <a:spcPts val="0"/>
              </a:spcAft>
              <a:buSzPct val="100000"/>
              <a:buChar char="•"/>
            </a:pPr>
            <a:r>
              <a:rPr lang="fr-FR"/>
              <a:t>Un </a:t>
            </a:r>
            <a:r>
              <a:rPr lang="fr-FR" b="1" i="1">
                <a:solidFill>
                  <a:srgbClr val="002060"/>
                </a:solidFill>
              </a:rPr>
              <a:t>niveau d’exécution </a:t>
            </a:r>
            <a:r>
              <a:rPr lang="fr-FR"/>
              <a:t>(</a:t>
            </a:r>
            <a:r>
              <a:rPr lang="fr-FR" b="1" i="1">
                <a:solidFill>
                  <a:srgbClr val="002060"/>
                </a:solidFill>
              </a:rPr>
              <a:t>RunLevel</a:t>
            </a:r>
            <a:r>
              <a:rPr lang="fr-FR"/>
              <a:t>) est un état dans lequel se trouve Unix/Linux.</a:t>
            </a:r>
            <a:endParaRPr/>
          </a:p>
          <a:p>
            <a:pPr marL="228600" lvl="0" indent="-228600" algn="l" rtl="0">
              <a:lnSpc>
                <a:spcPct val="100000"/>
              </a:lnSpc>
              <a:spcBef>
                <a:spcPts val="1000"/>
              </a:spcBef>
              <a:spcAft>
                <a:spcPts val="0"/>
              </a:spcAft>
              <a:buSzPct val="100000"/>
              <a:buChar char="•"/>
            </a:pPr>
            <a:r>
              <a:rPr lang="fr-FR"/>
              <a:t>Chaque </a:t>
            </a:r>
            <a:r>
              <a:rPr lang="fr-FR" b="1" i="1">
                <a:solidFill>
                  <a:srgbClr val="002060"/>
                </a:solidFill>
              </a:rPr>
              <a:t>niveau d’exécution </a:t>
            </a:r>
            <a:r>
              <a:rPr lang="fr-FR"/>
              <a:t>dispose d’un répertoire avec l’ensemble des programmes et configurations qui correspondent à son niveau.</a:t>
            </a:r>
            <a:endParaRPr/>
          </a:p>
          <a:p>
            <a:pPr marL="228600" lvl="0" indent="-228600" algn="l" rtl="0">
              <a:lnSpc>
                <a:spcPct val="100000"/>
              </a:lnSpc>
              <a:spcBef>
                <a:spcPts val="1000"/>
              </a:spcBef>
              <a:spcAft>
                <a:spcPts val="0"/>
              </a:spcAft>
              <a:buSzPct val="100000"/>
              <a:buChar char="•"/>
            </a:pPr>
            <a:r>
              <a:rPr lang="fr-FR"/>
              <a:t>Dans ces répertoires, on retrouve des noms de programme qui commencent par la lettre S et K.</a:t>
            </a:r>
            <a:endParaRPr/>
          </a:p>
          <a:p>
            <a:pPr marL="228600" lvl="0" indent="-228600" algn="l" rtl="0">
              <a:lnSpc>
                <a:spcPct val="100000"/>
              </a:lnSpc>
              <a:spcBef>
                <a:spcPts val="1000"/>
              </a:spcBef>
              <a:spcAft>
                <a:spcPts val="0"/>
              </a:spcAft>
              <a:buSzPct val="100000"/>
              <a:buChar char="•"/>
            </a:pPr>
            <a:r>
              <a:rPr lang="fr-FR"/>
              <a:t>Ceux qui commencent par la lettre S sont exécutés au démarrage du système (la lettre S pour « startup » = démarrage).</a:t>
            </a:r>
            <a:endParaRPr/>
          </a:p>
          <a:p>
            <a:pPr marL="228600" lvl="0" indent="-228600" algn="l" rtl="0">
              <a:lnSpc>
                <a:spcPct val="100000"/>
              </a:lnSpc>
              <a:spcBef>
                <a:spcPts val="1000"/>
              </a:spcBef>
              <a:spcAft>
                <a:spcPts val="0"/>
              </a:spcAft>
              <a:buSzPct val="100000"/>
              <a:buChar char="•"/>
            </a:pPr>
            <a:r>
              <a:rPr lang="fr-FR"/>
              <a:t>Ceux qui commencent par la lettre K sont exécutés à l'arrêt du système (la lettre K pour « kill » = arrêt).</a:t>
            </a:r>
            <a:endParaRPr/>
          </a:p>
          <a:p>
            <a:pPr marL="228600" lvl="0" indent="-228600" algn="l" rtl="0">
              <a:lnSpc>
                <a:spcPct val="100000"/>
              </a:lnSpc>
              <a:spcBef>
                <a:spcPts val="1000"/>
              </a:spcBef>
              <a:spcAft>
                <a:spcPts val="0"/>
              </a:spcAft>
              <a:buSzPct val="100000"/>
              <a:buChar char="•"/>
            </a:pPr>
            <a:r>
              <a:rPr lang="fr-FR"/>
              <a:t>De plus, dans le nom de ces programmes, il y a un chiffre après la lettre S ou K. Ce chiffre indique l'ordre d'exécution de chaque programme lors du démarrage.</a:t>
            </a:r>
            <a:endParaRPr/>
          </a:p>
          <a:p>
            <a:pPr marL="228600" lvl="0" indent="-228600" algn="l" rtl="0">
              <a:lnSpc>
                <a:spcPct val="100000"/>
              </a:lnSpc>
              <a:spcBef>
                <a:spcPts val="1000"/>
              </a:spcBef>
              <a:spcAft>
                <a:spcPts val="0"/>
              </a:spcAft>
              <a:buSzPct val="100000"/>
              <a:buChar char="•"/>
            </a:pPr>
            <a:r>
              <a:rPr lang="fr-FR"/>
              <a:t>On peut changer de </a:t>
            </a:r>
            <a:r>
              <a:rPr lang="fr-FR" b="1" i="1">
                <a:solidFill>
                  <a:srgbClr val="002060"/>
                </a:solidFill>
              </a:rPr>
              <a:t>niveau d’exécution </a:t>
            </a:r>
            <a:r>
              <a:rPr lang="fr-FR"/>
              <a:t>après le démarrage.</a:t>
            </a:r>
            <a:endParaRPr/>
          </a:p>
          <a:p>
            <a:pPr marL="685800" lvl="2" indent="-228600" algn="l" rtl="0">
              <a:lnSpc>
                <a:spcPct val="100000"/>
              </a:lnSpc>
              <a:spcBef>
                <a:spcPts val="1000"/>
              </a:spcBef>
              <a:spcAft>
                <a:spcPts val="0"/>
              </a:spcAft>
              <a:buSzPct val="100000"/>
              <a:buChar char="•"/>
            </a:pPr>
            <a:r>
              <a:rPr lang="fr-FR" b="1" i="1">
                <a:solidFill>
                  <a:srgbClr val="002060"/>
                </a:solidFill>
              </a:rPr>
              <a:t>«runlevel »</a:t>
            </a:r>
            <a:r>
              <a:rPr lang="fr-FR"/>
              <a:t> : donne le niveau d’exécution actuel.</a:t>
            </a:r>
            <a:endParaRPr/>
          </a:p>
          <a:p>
            <a:pPr marL="685800" lvl="2" indent="-228600" algn="l" rtl="0">
              <a:lnSpc>
                <a:spcPct val="100000"/>
              </a:lnSpc>
              <a:spcBef>
                <a:spcPts val="1000"/>
              </a:spcBef>
              <a:spcAft>
                <a:spcPts val="0"/>
              </a:spcAft>
              <a:buSzPct val="100000"/>
              <a:buChar char="•"/>
            </a:pPr>
            <a:r>
              <a:rPr lang="fr-FR" b="1" i="1">
                <a:solidFill>
                  <a:srgbClr val="002060"/>
                </a:solidFill>
              </a:rPr>
              <a:t>«telinit &lt;numero niveau execution&gt; » </a:t>
            </a:r>
            <a:r>
              <a:rPr lang="fr-FR"/>
              <a:t>: change le niveau d’exécution</a:t>
            </a:r>
            <a:endParaRPr/>
          </a:p>
          <a:p>
            <a:pPr marL="228600" lvl="0" indent="-140017" algn="l" rtl="0">
              <a:lnSpc>
                <a:spcPct val="100000"/>
              </a:lnSpc>
              <a:spcBef>
                <a:spcPts val="1000"/>
              </a:spcBef>
              <a:spcAft>
                <a:spcPts val="0"/>
              </a:spcAft>
              <a:buSzPct val="100000"/>
              <a:buNone/>
            </a:pPr>
            <a:endParaRPr/>
          </a:p>
        </p:txBody>
      </p:sp>
      <p:sp>
        <p:nvSpPr>
          <p:cNvPr id="1245" name="Google Shape;1245;p133"/>
          <p:cNvSpPr txBox="1"/>
          <p:nvPr/>
        </p:nvSpPr>
        <p:spPr>
          <a:xfrm>
            <a:off x="3248025" y="2400300"/>
            <a:ext cx="53816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a:solidFill>
                  <a:srgbClr val="002060"/>
                </a:solidFill>
                <a:latin typeface="Gill Sans"/>
                <a:ea typeface="Gill Sans"/>
                <a:cs typeface="Gill Sans"/>
                <a:sym typeface="Gill Sans"/>
              </a:rPr>
              <a:t>6</a:t>
            </a:r>
            <a:r>
              <a:rPr lang="fr-FR" sz="1800" b="1" i="0" u="none" strike="noStrike" cap="none">
                <a:solidFill>
                  <a:srgbClr val="002060"/>
                </a:solidFill>
                <a:latin typeface="Gill Sans"/>
                <a:ea typeface="Gill Sans"/>
                <a:cs typeface="Gill Sans"/>
                <a:sym typeface="Gill Sans"/>
              </a:rPr>
              <a:t> - Runlevel</a:t>
            </a:r>
            <a:endParaRPr sz="1800" b="1" i="0" u="none" strike="noStrike" cap="none">
              <a:solidFill>
                <a:srgbClr val="002060"/>
              </a:solidFill>
              <a:latin typeface="Gill Sans"/>
              <a:ea typeface="Gill Sans"/>
              <a:cs typeface="Gill Sans"/>
              <a:sym typeface="Gill Sans"/>
            </a:endParaRPr>
          </a:p>
        </p:txBody>
      </p:sp>
      <p:pic>
        <p:nvPicPr>
          <p:cNvPr id="1246" name="Google Shape;1246;p133"/>
          <p:cNvPicPr preferRelativeResize="0"/>
          <p:nvPr/>
        </p:nvPicPr>
        <p:blipFill rotWithShape="1">
          <a:blip r:embed="rId3">
            <a:alphaModFix/>
          </a:blip>
          <a:srcRect/>
          <a:stretch/>
        </p:blipFill>
        <p:spPr>
          <a:xfrm>
            <a:off x="476584" y="964692"/>
            <a:ext cx="1085182" cy="1024217"/>
          </a:xfrm>
          <a:prstGeom prst="rect">
            <a:avLst/>
          </a:prstGeom>
          <a:noFill/>
          <a:ln>
            <a:noFill/>
          </a:ln>
        </p:spPr>
      </p:pic>
      <p:pic>
        <p:nvPicPr>
          <p:cNvPr id="1247" name="Google Shape;1247;p133"/>
          <p:cNvPicPr preferRelativeResize="0"/>
          <p:nvPr/>
        </p:nvPicPr>
        <p:blipFill rotWithShape="1">
          <a:blip r:embed="rId4">
            <a:alphaModFix/>
          </a:blip>
          <a:srcRect/>
          <a:stretch/>
        </p:blipFill>
        <p:spPr>
          <a:xfrm>
            <a:off x="6324600" y="2885003"/>
            <a:ext cx="5650824" cy="3724979"/>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1252" name="Google Shape;1252;p13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5-3 </a:t>
            </a:r>
            <a:r>
              <a:rPr lang="fr-FR" sz="2600"/>
              <a:t>LE DÉMARRAGE DES SERVICES</a:t>
            </a:r>
            <a:endParaRPr sz="2600"/>
          </a:p>
        </p:txBody>
      </p:sp>
      <p:sp>
        <p:nvSpPr>
          <p:cNvPr id="1253" name="Google Shape;1253;p134"/>
          <p:cNvSpPr txBox="1">
            <a:spLocks noGrp="1"/>
          </p:cNvSpPr>
          <p:nvPr>
            <p:ph type="body" idx="1"/>
          </p:nvPr>
        </p:nvSpPr>
        <p:spPr>
          <a:xfrm>
            <a:off x="762333" y="2291547"/>
            <a:ext cx="10829591" cy="3947327"/>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SzPts val="1800"/>
              <a:buChar char="•"/>
            </a:pPr>
            <a:r>
              <a:rPr lang="fr-FR"/>
              <a:t>Chaque niveau d’exécution dispose d’un certain nombre de services qui vont être chargé aux démarrage du système.</a:t>
            </a:r>
            <a:endParaRPr/>
          </a:p>
          <a:p>
            <a:pPr marL="228600" lvl="0" indent="-228600" algn="l" rtl="0">
              <a:lnSpc>
                <a:spcPct val="100000"/>
              </a:lnSpc>
              <a:spcBef>
                <a:spcPts val="1000"/>
              </a:spcBef>
              <a:spcAft>
                <a:spcPts val="0"/>
              </a:spcAft>
              <a:buSzPts val="1800"/>
              <a:buChar char="•"/>
            </a:pPr>
            <a:r>
              <a:rPr lang="fr-FR"/>
              <a:t>Le script </a:t>
            </a:r>
            <a:r>
              <a:rPr lang="fr-FR" b="1" i="1">
                <a:solidFill>
                  <a:srgbClr val="002060"/>
                </a:solidFill>
              </a:rPr>
              <a:t>/etc/init.d/rc </a:t>
            </a:r>
            <a:r>
              <a:rPr lang="fr-FR"/>
              <a:t>initialise le niveau d’exécution et est responsable de l’arrêt ou du démarrage des services en fonction du niveau d’exécution notamment si celui-ci change.</a:t>
            </a:r>
            <a:endParaRPr/>
          </a:p>
          <a:p>
            <a:pPr marL="228600" lvl="0" indent="-228600" algn="l" rtl="0">
              <a:lnSpc>
                <a:spcPct val="100000"/>
              </a:lnSpc>
              <a:spcBef>
                <a:spcPts val="1000"/>
              </a:spcBef>
              <a:spcAft>
                <a:spcPts val="0"/>
              </a:spcAft>
              <a:buSzPts val="1800"/>
              <a:buChar char="•"/>
            </a:pPr>
            <a:r>
              <a:rPr lang="fr-FR"/>
              <a:t>Chaque niveau d’exécution </a:t>
            </a:r>
            <a:r>
              <a:rPr lang="fr-FR" b="1" i="1">
                <a:solidFill>
                  <a:srgbClr val="002060"/>
                </a:solidFill>
              </a:rPr>
              <a:t>n</a:t>
            </a:r>
            <a:r>
              <a:rPr lang="fr-FR"/>
              <a:t> dispose aussi d’un répertoire </a:t>
            </a:r>
            <a:r>
              <a:rPr lang="fr-FR" b="1" i="1">
                <a:solidFill>
                  <a:srgbClr val="002060"/>
                </a:solidFill>
              </a:rPr>
              <a:t>rcn.d (localisation : /etc/rcn.d)</a:t>
            </a:r>
            <a:r>
              <a:rPr lang="fr-FR"/>
              <a:t> qui contient des liens symboliques (raccourcis) vers les services présents dans </a:t>
            </a:r>
            <a:r>
              <a:rPr lang="fr-FR" b="1" i="1">
                <a:solidFill>
                  <a:srgbClr val="002060"/>
                </a:solidFill>
              </a:rPr>
              <a:t>/etc/init.d </a:t>
            </a:r>
            <a:r>
              <a:rPr lang="fr-FR"/>
              <a:t>à lancer ou arrêter.</a:t>
            </a:r>
            <a:endParaRPr/>
          </a:p>
          <a:p>
            <a:pPr marL="228600" lvl="0" indent="-228600" algn="l" rtl="0">
              <a:lnSpc>
                <a:spcPct val="100000"/>
              </a:lnSpc>
              <a:spcBef>
                <a:spcPts val="1000"/>
              </a:spcBef>
              <a:spcAft>
                <a:spcPts val="0"/>
              </a:spcAft>
              <a:buSzPts val="1800"/>
              <a:buChar char="•"/>
            </a:pPr>
            <a:r>
              <a:rPr lang="fr-FR"/>
              <a:t>Le préfixe du nom de chaque lien définit son ordre de lancement ou son ordre d’arrêt. Le nom est sous la forme suivante :  [SK]nnservice</a:t>
            </a:r>
            <a:endParaRPr/>
          </a:p>
          <a:p>
            <a:pPr marL="914400" lvl="3" indent="-228600" algn="l" rtl="0">
              <a:lnSpc>
                <a:spcPct val="100000"/>
              </a:lnSpc>
              <a:spcBef>
                <a:spcPts val="1000"/>
              </a:spcBef>
              <a:spcAft>
                <a:spcPts val="0"/>
              </a:spcAft>
              <a:buSzPts val="1600"/>
              <a:buChar char="•"/>
            </a:pPr>
            <a:r>
              <a:rPr lang="fr-FR" b="1"/>
              <a:t>S </a:t>
            </a:r>
            <a:r>
              <a:rPr lang="fr-FR"/>
              <a:t>: start.</a:t>
            </a:r>
            <a:endParaRPr/>
          </a:p>
          <a:p>
            <a:pPr marL="914400" lvl="3" indent="-228600" algn="l" rtl="0">
              <a:lnSpc>
                <a:spcPct val="100000"/>
              </a:lnSpc>
              <a:spcBef>
                <a:spcPts val="1000"/>
              </a:spcBef>
              <a:spcAft>
                <a:spcPts val="0"/>
              </a:spcAft>
              <a:buSzPts val="1600"/>
              <a:buChar char="•"/>
            </a:pPr>
            <a:r>
              <a:rPr lang="fr-FR" b="1"/>
              <a:t>K </a:t>
            </a:r>
            <a:r>
              <a:rPr lang="fr-FR"/>
              <a:t>: kill (stop).</a:t>
            </a:r>
            <a:endParaRPr/>
          </a:p>
          <a:p>
            <a:pPr marL="914400" lvl="3" indent="-228600" algn="l" rtl="0">
              <a:lnSpc>
                <a:spcPct val="100000"/>
              </a:lnSpc>
              <a:spcBef>
                <a:spcPts val="1000"/>
              </a:spcBef>
              <a:spcAft>
                <a:spcPts val="0"/>
              </a:spcAft>
              <a:buSzPts val="1600"/>
              <a:buChar char="•"/>
            </a:pPr>
            <a:r>
              <a:rPr lang="fr-FR" b="1"/>
              <a:t>nn </a:t>
            </a:r>
            <a:r>
              <a:rPr lang="fr-FR"/>
              <a:t>: ordre numérique de démarrage ou d’arrêt. (00=premier, 99=dernier).</a:t>
            </a:r>
            <a:endParaRPr/>
          </a:p>
          <a:p>
            <a:pPr marL="914400" lvl="3" indent="-228600" algn="l" rtl="0">
              <a:lnSpc>
                <a:spcPct val="100000"/>
              </a:lnSpc>
              <a:spcBef>
                <a:spcPts val="1000"/>
              </a:spcBef>
              <a:spcAft>
                <a:spcPts val="0"/>
              </a:spcAft>
              <a:buSzPts val="1600"/>
              <a:buChar char="•"/>
            </a:pPr>
            <a:r>
              <a:rPr lang="fr-FR" b="1"/>
              <a:t>service </a:t>
            </a:r>
            <a:r>
              <a:rPr lang="fr-FR"/>
              <a:t>: nom du service.</a:t>
            </a:r>
            <a:endParaRPr/>
          </a:p>
        </p:txBody>
      </p:sp>
      <p:pic>
        <p:nvPicPr>
          <p:cNvPr id="1254" name="Google Shape;1254;p134"/>
          <p:cNvPicPr preferRelativeResize="0"/>
          <p:nvPr/>
        </p:nvPicPr>
        <p:blipFill rotWithShape="1">
          <a:blip r:embed="rId3">
            <a:alphaModFix/>
          </a:blip>
          <a:srcRect/>
          <a:stretch/>
        </p:blipFill>
        <p:spPr>
          <a:xfrm>
            <a:off x="476584" y="964692"/>
            <a:ext cx="1085182" cy="1024217"/>
          </a:xfrm>
          <a:prstGeom prst="rect">
            <a:avLst/>
          </a:prstGeom>
          <a:noFill/>
          <a:ln>
            <a:noFill/>
          </a:ln>
        </p:spPr>
      </p:pic>
      <p:sp>
        <p:nvSpPr>
          <p:cNvPr id="1255" name="Google Shape;1255;p134"/>
          <p:cNvSpPr txBox="1"/>
          <p:nvPr/>
        </p:nvSpPr>
        <p:spPr>
          <a:xfrm>
            <a:off x="161926" y="6211669"/>
            <a:ext cx="1203007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Exemple : </a:t>
            </a:r>
            <a:r>
              <a:rPr lang="fr-FR" sz="1700" b="1" i="1">
                <a:solidFill>
                  <a:srgbClr val="002060"/>
                </a:solidFill>
                <a:latin typeface="Gill Sans"/>
                <a:ea typeface="Gill Sans"/>
                <a:cs typeface="Gill Sans"/>
                <a:sym typeface="Gill Sans"/>
              </a:rPr>
              <a:t>Le lien S10network indique que le service network, responsable de la mise en place du réseau, sera démarré en ordre 10, après les S01, S05, etc. mais avant les S11, S15, S20.</a:t>
            </a:r>
            <a:endParaRPr sz="1700" b="1" i="1">
              <a:solidFill>
                <a:srgbClr val="002060"/>
              </a:solidFill>
              <a:latin typeface="Gill Sans"/>
              <a:ea typeface="Gill Sans"/>
              <a:cs typeface="Gill Sans"/>
              <a:sym typeface="Gill Sans"/>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35"/>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CONTRÔLE MANUEL DES SERVICES</a:t>
            </a:r>
            <a:endParaRPr sz="1800" b="0" i="0" u="none" strike="noStrike" cap="none">
              <a:solidFill>
                <a:srgbClr val="000000"/>
              </a:solidFill>
              <a:latin typeface="Gill Sans"/>
              <a:ea typeface="Gill Sans"/>
              <a:cs typeface="Gill Sans"/>
              <a:sym typeface="Gill Sans"/>
            </a:endParaRPr>
          </a:p>
        </p:txBody>
      </p:sp>
      <p:sp>
        <p:nvSpPr>
          <p:cNvPr id="1262" name="Google Shape;1262;p135"/>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5-3 LE DÉMARRAGE DES SERVICES</a:t>
            </a:r>
            <a:endParaRPr sz="2400"/>
          </a:p>
        </p:txBody>
      </p:sp>
      <p:sp>
        <p:nvSpPr>
          <p:cNvPr id="1263" name="Google Shape;1263;p135"/>
          <p:cNvSpPr txBox="1"/>
          <p:nvPr/>
        </p:nvSpPr>
        <p:spPr>
          <a:xfrm>
            <a:off x="6238311" y="1325810"/>
            <a:ext cx="5953689" cy="31393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i="1">
                <a:solidFill>
                  <a:srgbClr val="002060"/>
                </a:solidFill>
                <a:latin typeface="Gill Sans"/>
                <a:ea typeface="Gill Sans"/>
                <a:cs typeface="Gill Sans"/>
                <a:sym typeface="Gill Sans"/>
              </a:rPr>
              <a:t>START (3 manières)</a:t>
            </a:r>
            <a:endParaRPr sz="1800" b="1" i="1" u="none" strike="noStrike" cap="none">
              <a:solidFill>
                <a:srgbClr val="002060"/>
              </a:solidFill>
              <a:latin typeface="Gill Sans"/>
              <a:ea typeface="Gill Sans"/>
              <a:cs typeface="Gill Sans"/>
              <a:sym typeface="Gill Sans"/>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228600" algn="l" rtl="0">
              <a:lnSpc>
                <a:spcPct val="100000"/>
              </a:lnSpc>
              <a:spcBef>
                <a:spcPts val="0"/>
              </a:spcBef>
              <a:spcAft>
                <a:spcPts val="0"/>
              </a:spcAft>
              <a:buClr>
                <a:schemeClr val="dk1"/>
              </a:buClr>
              <a:buSzPts val="1800"/>
              <a:buFont typeface="Gill Sans"/>
              <a:buNone/>
            </a:pPr>
            <a:endParaRPr sz="1800">
              <a:solidFill>
                <a:srgbClr val="000000"/>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002060"/>
              </a:buClr>
              <a:buSzPts val="1800"/>
              <a:buFont typeface="Gill Sans"/>
              <a:buAutoNum type="arabicPeriod"/>
            </a:pPr>
            <a:r>
              <a:rPr lang="fr-FR" sz="1800" b="1" i="1" u="none" strike="noStrike" cap="none">
                <a:solidFill>
                  <a:srgbClr val="002060"/>
                </a:solidFill>
                <a:latin typeface="Gill Sans"/>
                <a:ea typeface="Gill Sans"/>
                <a:cs typeface="Gill Sans"/>
                <a:sym typeface="Gill Sans"/>
              </a:rPr>
              <a:t>« /etc/init.d/&lt;nom du service&gt; start »</a:t>
            </a:r>
            <a:r>
              <a:rPr lang="fr-FR" sz="1800" b="0" i="0" u="none" strike="noStrike" cap="none">
                <a:solidFill>
                  <a:srgbClr val="000000"/>
                </a:solidFill>
                <a:latin typeface="Gill Sans"/>
                <a:ea typeface="Gill Sans"/>
                <a:cs typeface="Gill Sans"/>
                <a:sym typeface="Gill Sans"/>
              </a:rPr>
              <a:t> : Démarre un service.</a:t>
            </a:r>
            <a:endParaRPr/>
          </a:p>
          <a:p>
            <a:pPr marL="342900" marR="0" lvl="0" indent="-228600" algn="l" rtl="0">
              <a:lnSpc>
                <a:spcPct val="100000"/>
              </a:lnSpc>
              <a:spcBef>
                <a:spcPts val="0"/>
              </a:spcBef>
              <a:spcAft>
                <a:spcPts val="0"/>
              </a:spcAft>
              <a:buClr>
                <a:schemeClr val="dk1"/>
              </a:buClr>
              <a:buSzPts val="1800"/>
              <a:buFont typeface="Gill Sans"/>
              <a:buNone/>
            </a:pPr>
            <a:endParaRPr sz="1800">
              <a:solidFill>
                <a:srgbClr val="000000"/>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002060"/>
              </a:buClr>
              <a:buSzPts val="1800"/>
              <a:buFont typeface="Gill Sans"/>
              <a:buAutoNum type="arabicPeriod"/>
            </a:pPr>
            <a:r>
              <a:rPr lang="fr-FR" sz="1800" b="1" i="1" u="none" strike="noStrike" cap="none">
                <a:solidFill>
                  <a:srgbClr val="002060"/>
                </a:solidFill>
                <a:latin typeface="Gill Sans"/>
                <a:ea typeface="Gill Sans"/>
                <a:cs typeface="Gill Sans"/>
                <a:sym typeface="Gill Sans"/>
              </a:rPr>
              <a:t>« service &lt;nom du service&gt; status »</a:t>
            </a:r>
            <a:r>
              <a:rPr lang="fr-FR" sz="1800" b="0" i="0" u="none" strike="noStrike" cap="none">
                <a:solidFill>
                  <a:srgbClr val="000000"/>
                </a:solidFill>
                <a:latin typeface="Gill Sans"/>
                <a:ea typeface="Gill Sans"/>
                <a:cs typeface="Gill Sans"/>
                <a:sym typeface="Gill Sans"/>
              </a:rPr>
              <a:t> : Démarre un service.</a:t>
            </a:r>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002060"/>
              </a:buClr>
              <a:buSzPts val="1800"/>
              <a:buFont typeface="Gill Sans"/>
              <a:buAutoNum type="arabicPeriod"/>
            </a:pPr>
            <a:r>
              <a:rPr lang="fr-FR" sz="1800" b="1" i="1">
                <a:solidFill>
                  <a:srgbClr val="002060"/>
                </a:solidFill>
                <a:latin typeface="Gill Sans"/>
                <a:ea typeface="Gill Sans"/>
                <a:cs typeface="Gill Sans"/>
                <a:sym typeface="Gill Sans"/>
              </a:rPr>
              <a:t>« systemctl start &lt;nom du service&gt; » </a:t>
            </a:r>
            <a:r>
              <a:rPr lang="fr-FR" sz="1800">
                <a:solidFill>
                  <a:srgbClr val="000000"/>
                </a:solidFill>
                <a:latin typeface="Gill Sans"/>
                <a:ea typeface="Gill Sans"/>
                <a:cs typeface="Gill Sans"/>
                <a:sym typeface="Gill Sans"/>
              </a:rPr>
              <a:t>: Démarre aussi un service.</a:t>
            </a:r>
            <a:r>
              <a:rPr lang="fr-FR" sz="1800" b="0" i="0" u="none" strike="noStrike" cap="none">
                <a:solidFill>
                  <a:srgbClr val="000000"/>
                </a:solidFill>
                <a:latin typeface="Gill Sans"/>
                <a:ea typeface="Gill Sans"/>
                <a:cs typeface="Gill Sans"/>
                <a:sym typeface="Gill Sans"/>
              </a:rPr>
              <a:t> </a:t>
            </a:r>
            <a:endParaRPr sz="1800" b="0" i="0" u="none" strike="noStrike" cap="none">
              <a:solidFill>
                <a:srgbClr val="000000"/>
              </a:solidFill>
              <a:latin typeface="Gill Sans"/>
              <a:ea typeface="Gill Sans"/>
              <a:cs typeface="Gill Sans"/>
              <a:sym typeface="Gill Sans"/>
            </a:endParaRPr>
          </a:p>
        </p:txBody>
      </p:sp>
      <p:pic>
        <p:nvPicPr>
          <p:cNvPr id="1264" name="Google Shape;1264;p135"/>
          <p:cNvPicPr preferRelativeResize="0"/>
          <p:nvPr/>
        </p:nvPicPr>
        <p:blipFill rotWithShape="1">
          <a:blip r:embed="rId3">
            <a:alphaModFix/>
          </a:blip>
          <a:srcRect/>
          <a:stretch/>
        </p:blipFill>
        <p:spPr>
          <a:xfrm>
            <a:off x="247650" y="2572990"/>
            <a:ext cx="5695950" cy="289435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36"/>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CONTRÔLE MANUEL DES SERVICES</a:t>
            </a:r>
            <a:endParaRPr sz="1800" b="0" i="0" u="none" strike="noStrike" cap="none">
              <a:solidFill>
                <a:srgbClr val="000000"/>
              </a:solidFill>
              <a:latin typeface="Gill Sans"/>
              <a:ea typeface="Gill Sans"/>
              <a:cs typeface="Gill Sans"/>
              <a:sym typeface="Gill Sans"/>
            </a:endParaRPr>
          </a:p>
        </p:txBody>
      </p:sp>
      <p:sp>
        <p:nvSpPr>
          <p:cNvPr id="1271" name="Google Shape;1271;p136"/>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5-3 LE DÉMARRAGE DES SERVICES</a:t>
            </a:r>
            <a:endParaRPr sz="2400"/>
          </a:p>
        </p:txBody>
      </p:sp>
      <p:sp>
        <p:nvSpPr>
          <p:cNvPr id="1272" name="Google Shape;1272;p136"/>
          <p:cNvSpPr txBox="1"/>
          <p:nvPr/>
        </p:nvSpPr>
        <p:spPr>
          <a:xfrm>
            <a:off x="6238311" y="1325810"/>
            <a:ext cx="5953689" cy="31393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i="1" u="none" strike="noStrike" cap="none">
                <a:solidFill>
                  <a:srgbClr val="002060"/>
                </a:solidFill>
                <a:latin typeface="Gill Sans"/>
                <a:ea typeface="Gill Sans"/>
                <a:cs typeface="Gill Sans"/>
                <a:sym typeface="Gill Sans"/>
              </a:rPr>
              <a:t>STATUS (3 manières)</a:t>
            </a:r>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002060"/>
              </a:buClr>
              <a:buSzPts val="1800"/>
              <a:buFont typeface="Gill Sans"/>
              <a:buAutoNum type="arabicPeriod"/>
            </a:pPr>
            <a:r>
              <a:rPr lang="fr-FR" sz="1800" b="1" i="1" u="none" strike="noStrike" cap="none">
                <a:solidFill>
                  <a:srgbClr val="002060"/>
                </a:solidFill>
                <a:latin typeface="Gill Sans"/>
                <a:ea typeface="Gill Sans"/>
                <a:cs typeface="Gill Sans"/>
                <a:sym typeface="Gill Sans"/>
              </a:rPr>
              <a:t>« /etc/init.d/&lt;nom du service&gt; status »</a:t>
            </a:r>
            <a:r>
              <a:rPr lang="fr-FR" sz="1800" b="0" i="0" u="none" strike="noStrike" cap="none">
                <a:solidFill>
                  <a:srgbClr val="000000"/>
                </a:solidFill>
                <a:latin typeface="Gill Sans"/>
                <a:ea typeface="Gill Sans"/>
                <a:cs typeface="Gill Sans"/>
                <a:sym typeface="Gill Sans"/>
              </a:rPr>
              <a:t> :Affiche le </a:t>
            </a:r>
            <a:r>
              <a:rPr lang="fr-FR" sz="1800">
                <a:solidFill>
                  <a:srgbClr val="000000"/>
                </a:solidFill>
                <a:latin typeface="Gill Sans"/>
                <a:ea typeface="Gill Sans"/>
                <a:cs typeface="Gill Sans"/>
                <a:sym typeface="Gill Sans"/>
              </a:rPr>
              <a:t>d’un</a:t>
            </a:r>
            <a:r>
              <a:rPr lang="fr-FR" sz="1800" b="0" i="0" u="none" strike="noStrike" cap="none">
                <a:solidFill>
                  <a:srgbClr val="000000"/>
                </a:solidFill>
                <a:latin typeface="Gill Sans"/>
                <a:ea typeface="Gill Sans"/>
                <a:cs typeface="Gill Sans"/>
                <a:sym typeface="Gill Sans"/>
              </a:rPr>
              <a:t> service.</a:t>
            </a:r>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002060"/>
              </a:buClr>
              <a:buSzPts val="1800"/>
              <a:buFont typeface="Gill Sans"/>
              <a:buAutoNum type="arabicPeriod"/>
            </a:pPr>
            <a:r>
              <a:rPr lang="fr-FR" sz="1800" b="1" i="1" u="none" strike="noStrike" cap="none">
                <a:solidFill>
                  <a:srgbClr val="002060"/>
                </a:solidFill>
                <a:latin typeface="Gill Sans"/>
                <a:ea typeface="Gill Sans"/>
                <a:cs typeface="Gill Sans"/>
                <a:sym typeface="Gill Sans"/>
              </a:rPr>
              <a:t>« service &lt;nom du service&gt; status »</a:t>
            </a:r>
            <a:r>
              <a:rPr lang="fr-FR" sz="1800" b="0" i="0" u="none" strike="noStrike" cap="none">
                <a:solidFill>
                  <a:srgbClr val="000000"/>
                </a:solidFill>
                <a:latin typeface="Gill Sans"/>
                <a:ea typeface="Gill Sans"/>
                <a:cs typeface="Gill Sans"/>
                <a:sym typeface="Gill Sans"/>
              </a:rPr>
              <a:t> : Affiche le statut d’un service.</a:t>
            </a:r>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002060"/>
              </a:buClr>
              <a:buSzPts val="1800"/>
              <a:buFont typeface="Gill Sans"/>
              <a:buAutoNum type="arabicPeriod"/>
            </a:pPr>
            <a:r>
              <a:rPr lang="fr-FR" sz="1800" b="1" i="1" u="none" strike="noStrike" cap="none">
                <a:solidFill>
                  <a:srgbClr val="002060"/>
                </a:solidFill>
                <a:latin typeface="Gill Sans"/>
                <a:ea typeface="Gill Sans"/>
                <a:cs typeface="Gill Sans"/>
                <a:sym typeface="Gill Sans"/>
              </a:rPr>
              <a:t>« systemctl status &lt;nom du service&gt; » </a:t>
            </a:r>
            <a:r>
              <a:rPr lang="fr-FR" sz="1800" b="0" i="0" u="none" strike="noStrike" cap="none">
                <a:solidFill>
                  <a:srgbClr val="000000"/>
                </a:solidFill>
                <a:latin typeface="Gill Sans"/>
                <a:ea typeface="Gill Sans"/>
                <a:cs typeface="Gill Sans"/>
                <a:sym typeface="Gill Sans"/>
              </a:rPr>
              <a:t>: Affiche le statut d’un service. </a:t>
            </a:r>
            <a:endParaRPr sz="1800" b="0" i="0" u="none" strike="noStrike" cap="none">
              <a:solidFill>
                <a:srgbClr val="000000"/>
              </a:solidFill>
              <a:latin typeface="Gill Sans"/>
              <a:ea typeface="Gill Sans"/>
              <a:cs typeface="Gill Sans"/>
              <a:sym typeface="Gill Sans"/>
            </a:endParaRPr>
          </a:p>
        </p:txBody>
      </p:sp>
      <p:pic>
        <p:nvPicPr>
          <p:cNvPr id="1273" name="Google Shape;1273;p136"/>
          <p:cNvPicPr preferRelativeResize="0"/>
          <p:nvPr/>
        </p:nvPicPr>
        <p:blipFill rotWithShape="1">
          <a:blip r:embed="rId3">
            <a:alphaModFix/>
          </a:blip>
          <a:srcRect/>
          <a:stretch/>
        </p:blipFill>
        <p:spPr>
          <a:xfrm>
            <a:off x="179490" y="1878698"/>
            <a:ext cx="5687910" cy="4655452"/>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37"/>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CONTRÔLE MANUEL DES SERVICES</a:t>
            </a:r>
            <a:endParaRPr sz="1800" b="0" i="0" u="none" strike="noStrike" cap="none">
              <a:solidFill>
                <a:srgbClr val="000000"/>
              </a:solidFill>
              <a:latin typeface="Gill Sans"/>
              <a:ea typeface="Gill Sans"/>
              <a:cs typeface="Gill Sans"/>
              <a:sym typeface="Gill Sans"/>
            </a:endParaRPr>
          </a:p>
        </p:txBody>
      </p:sp>
      <p:sp>
        <p:nvSpPr>
          <p:cNvPr id="1280" name="Google Shape;1280;p137"/>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5-3 LE DÉMARRAGE DES SERVICES</a:t>
            </a:r>
            <a:endParaRPr sz="2400"/>
          </a:p>
        </p:txBody>
      </p:sp>
      <p:sp>
        <p:nvSpPr>
          <p:cNvPr id="1281" name="Google Shape;1281;p137"/>
          <p:cNvSpPr txBox="1"/>
          <p:nvPr/>
        </p:nvSpPr>
        <p:spPr>
          <a:xfrm>
            <a:off x="6310771" y="1849685"/>
            <a:ext cx="5953689" cy="286232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i="1" u="none" strike="noStrike" cap="none">
                <a:solidFill>
                  <a:srgbClr val="002060"/>
                </a:solidFill>
                <a:latin typeface="Gill Sans"/>
                <a:ea typeface="Gill Sans"/>
                <a:cs typeface="Gill Sans"/>
                <a:sym typeface="Gill Sans"/>
              </a:rPr>
              <a:t>STOP (3 manières)</a:t>
            </a:r>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002060"/>
              </a:buClr>
              <a:buSzPts val="1800"/>
              <a:buFont typeface="Gill Sans"/>
              <a:buAutoNum type="arabicPeriod"/>
            </a:pPr>
            <a:r>
              <a:rPr lang="fr-FR" sz="1800" b="1" i="1" u="none" strike="noStrike" cap="none">
                <a:solidFill>
                  <a:srgbClr val="002060"/>
                </a:solidFill>
                <a:latin typeface="Gill Sans"/>
                <a:ea typeface="Gill Sans"/>
                <a:cs typeface="Gill Sans"/>
                <a:sym typeface="Gill Sans"/>
              </a:rPr>
              <a:t>« /etc/init.d/&lt;nom du service&gt; stop »</a:t>
            </a:r>
            <a:r>
              <a:rPr lang="fr-FR" sz="1800" b="0" i="0" u="none" strike="noStrike" cap="none">
                <a:solidFill>
                  <a:srgbClr val="000000"/>
                </a:solidFill>
                <a:latin typeface="Gill Sans"/>
                <a:ea typeface="Gill Sans"/>
                <a:cs typeface="Gill Sans"/>
                <a:sym typeface="Gill Sans"/>
              </a:rPr>
              <a:t> : Arrête un service.</a:t>
            </a:r>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002060"/>
              </a:buClr>
              <a:buSzPts val="1800"/>
              <a:buFont typeface="Gill Sans"/>
              <a:buAutoNum type="arabicPeriod"/>
            </a:pPr>
            <a:r>
              <a:rPr lang="fr-FR" sz="1800" b="1" i="1" u="none" strike="noStrike" cap="none">
                <a:solidFill>
                  <a:srgbClr val="002060"/>
                </a:solidFill>
                <a:latin typeface="Gill Sans"/>
                <a:ea typeface="Gill Sans"/>
                <a:cs typeface="Gill Sans"/>
                <a:sym typeface="Gill Sans"/>
              </a:rPr>
              <a:t>« service &lt;nom du service&gt; stop »</a:t>
            </a:r>
            <a:r>
              <a:rPr lang="fr-FR" sz="1800" b="0" i="0" u="none" strike="noStrike" cap="none">
                <a:solidFill>
                  <a:srgbClr val="000000"/>
                </a:solidFill>
                <a:latin typeface="Gill Sans"/>
                <a:ea typeface="Gill Sans"/>
                <a:cs typeface="Gill Sans"/>
                <a:sym typeface="Gill Sans"/>
              </a:rPr>
              <a:t> :  Arrête un service.</a:t>
            </a:r>
            <a:endParaRPr/>
          </a:p>
          <a:p>
            <a:pPr marL="342900" marR="0" lvl="0" indent="-228600" algn="l"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a:p>
            <a:pPr marL="342900" marR="0" lvl="0" indent="-342900" algn="l" rtl="0">
              <a:lnSpc>
                <a:spcPct val="100000"/>
              </a:lnSpc>
              <a:spcBef>
                <a:spcPts val="0"/>
              </a:spcBef>
              <a:spcAft>
                <a:spcPts val="0"/>
              </a:spcAft>
              <a:buClr>
                <a:srgbClr val="002060"/>
              </a:buClr>
              <a:buSzPts val="1800"/>
              <a:buFont typeface="Gill Sans"/>
              <a:buAutoNum type="arabicPeriod"/>
            </a:pPr>
            <a:r>
              <a:rPr lang="fr-FR" sz="1800" b="1" i="1" u="none" strike="noStrike" cap="none">
                <a:solidFill>
                  <a:srgbClr val="002060"/>
                </a:solidFill>
                <a:latin typeface="Gill Sans"/>
                <a:ea typeface="Gill Sans"/>
                <a:cs typeface="Gill Sans"/>
                <a:sym typeface="Gill Sans"/>
              </a:rPr>
              <a:t>« systemctl stop &lt;nom du service&gt; » </a:t>
            </a:r>
            <a:r>
              <a:rPr lang="fr-FR" sz="1800" b="0" i="0" u="none" strike="noStrike" cap="none">
                <a:solidFill>
                  <a:srgbClr val="000000"/>
                </a:solidFill>
                <a:latin typeface="Gill Sans"/>
                <a:ea typeface="Gill Sans"/>
                <a:cs typeface="Gill Sans"/>
                <a:sym typeface="Gill Sans"/>
              </a:rPr>
              <a:t>: Arrête aussi un service. </a:t>
            </a:r>
            <a:endParaRPr sz="1800" b="0" i="0" u="none" strike="noStrike" cap="none">
              <a:solidFill>
                <a:srgbClr val="000000"/>
              </a:solidFill>
              <a:latin typeface="Gill Sans"/>
              <a:ea typeface="Gill Sans"/>
              <a:cs typeface="Gill Sans"/>
              <a:sym typeface="Gill Sans"/>
            </a:endParaRPr>
          </a:p>
        </p:txBody>
      </p:sp>
      <p:pic>
        <p:nvPicPr>
          <p:cNvPr id="1282" name="Google Shape;1282;p137"/>
          <p:cNvPicPr preferRelativeResize="0"/>
          <p:nvPr/>
        </p:nvPicPr>
        <p:blipFill rotWithShape="1">
          <a:blip r:embed="rId3">
            <a:alphaModFix/>
          </a:blip>
          <a:srcRect/>
          <a:stretch/>
        </p:blipFill>
        <p:spPr>
          <a:xfrm>
            <a:off x="174721" y="2095500"/>
            <a:ext cx="5893637" cy="3905250"/>
          </a:xfrm>
          <a:prstGeom prst="rect">
            <a:avLst/>
          </a:prstGeom>
          <a:noFill/>
          <a:ln>
            <a:noFill/>
          </a:ln>
        </p:spPr>
      </p:pic>
      <p:sp>
        <p:nvSpPr>
          <p:cNvPr id="1283" name="Google Shape;1283;p137"/>
          <p:cNvSpPr txBox="1"/>
          <p:nvPr/>
        </p:nvSpPr>
        <p:spPr>
          <a:xfrm>
            <a:off x="6310771" y="5103335"/>
            <a:ext cx="595368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Gill Sans"/>
              <a:ea typeface="Gill Sans"/>
              <a:cs typeface="Gill Sans"/>
              <a:sym typeface="Gill Sans"/>
            </a:endParaRPr>
          </a:p>
          <a:p>
            <a:pPr marL="0" marR="0" lvl="0" indent="0" algn="l" rtl="0">
              <a:lnSpc>
                <a:spcPct val="100000"/>
              </a:lnSpc>
              <a:spcBef>
                <a:spcPts val="0"/>
              </a:spcBef>
              <a:spcAft>
                <a:spcPts val="0"/>
              </a:spcAft>
              <a:buNone/>
            </a:pPr>
            <a:r>
              <a:rPr lang="fr-FR" sz="1800" i="1" u="none" strike="noStrike" cap="none">
                <a:solidFill>
                  <a:schemeClr val="dk1"/>
                </a:solidFill>
                <a:latin typeface="Gill Sans"/>
                <a:ea typeface="Gill Sans"/>
                <a:cs typeface="Gill Sans"/>
                <a:sym typeface="Gill Sans"/>
              </a:rPr>
              <a:t>Il existe aussi d’autres commandes comme « restart », « reload »..</a:t>
            </a:r>
            <a:endParaRPr sz="1800" i="0" u="none" strike="noStrike" cap="none">
              <a:solidFill>
                <a:schemeClr val="dk1"/>
              </a:solidFill>
              <a:latin typeface="Gill Sans"/>
              <a:ea typeface="Gill Sans"/>
              <a:cs typeface="Gill Sans"/>
              <a:sym typeface="Gill Sans"/>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89" name="Google Shape;1289;p138"/>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INIT =&gt; SYSTEMD</a:t>
            </a:r>
            <a:endParaRPr sz="1800" b="0" i="0" u="none" strike="noStrike" cap="none">
              <a:solidFill>
                <a:srgbClr val="000000"/>
              </a:solidFill>
              <a:latin typeface="Gill Sans"/>
              <a:ea typeface="Gill Sans"/>
              <a:cs typeface="Gill Sans"/>
              <a:sym typeface="Gill Sans"/>
            </a:endParaRPr>
          </a:p>
        </p:txBody>
      </p:sp>
      <p:sp>
        <p:nvSpPr>
          <p:cNvPr id="1290" name="Google Shape;1290;p138"/>
          <p:cNvSpPr txBox="1">
            <a:spLocks noGrp="1"/>
          </p:cNvSpPr>
          <p:nvPr>
            <p:ph type="title"/>
          </p:nvPr>
        </p:nvSpPr>
        <p:spPr>
          <a:xfrm>
            <a:off x="275336" y="356165"/>
            <a:ext cx="5376164" cy="863035"/>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ct val="100000"/>
              <a:buFont typeface="Gill Sans"/>
              <a:buNone/>
            </a:pPr>
            <a:r>
              <a:rPr lang="fr-FR" sz="2500"/>
              <a:t>5-3 LE DÉMARRAGE DES SERVICES</a:t>
            </a:r>
            <a:endParaRPr sz="2500"/>
          </a:p>
        </p:txBody>
      </p:sp>
      <p:sp>
        <p:nvSpPr>
          <p:cNvPr id="1291" name="Google Shape;1291;p138"/>
          <p:cNvSpPr txBox="1"/>
          <p:nvPr/>
        </p:nvSpPr>
        <p:spPr>
          <a:xfrm>
            <a:off x="6854259" y="1360219"/>
            <a:ext cx="462915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i="1">
                <a:solidFill>
                  <a:srgbClr val="002060"/>
                </a:solidFill>
                <a:latin typeface="Gill Sans"/>
                <a:ea typeface="Gill Sans"/>
                <a:cs typeface="Gill Sans"/>
                <a:sym typeface="Gill Sans"/>
              </a:rPr>
              <a:t>Avec la commande systemctl</a:t>
            </a:r>
            <a:endParaRPr sz="1800" b="1" i="1">
              <a:solidFill>
                <a:srgbClr val="002060"/>
              </a:solidFill>
              <a:latin typeface="Gill Sans"/>
              <a:ea typeface="Gill Sans"/>
              <a:cs typeface="Gill Sans"/>
              <a:sym typeface="Gill Sans"/>
            </a:endParaRPr>
          </a:p>
        </p:txBody>
      </p:sp>
      <p:sp>
        <p:nvSpPr>
          <p:cNvPr id="1292" name="Google Shape;1292;p138"/>
          <p:cNvSpPr txBox="1"/>
          <p:nvPr/>
        </p:nvSpPr>
        <p:spPr>
          <a:xfrm>
            <a:off x="6310771" y="2305050"/>
            <a:ext cx="571612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 </a:t>
            </a:r>
            <a:r>
              <a:rPr lang="fr-FR" sz="1800" b="1" i="1">
                <a:solidFill>
                  <a:srgbClr val="002060"/>
                </a:solidFill>
                <a:latin typeface="Gill Sans"/>
                <a:ea typeface="Gill Sans"/>
                <a:cs typeface="Gill Sans"/>
                <a:sym typeface="Gill Sans"/>
              </a:rPr>
              <a:t>« systemctl enable &lt;nom du service&gt; »</a:t>
            </a:r>
            <a:r>
              <a:rPr lang="fr-FR" sz="1800">
                <a:solidFill>
                  <a:schemeClr val="dk1"/>
                </a:solidFill>
                <a:latin typeface="Gill Sans"/>
                <a:ea typeface="Gill Sans"/>
                <a:cs typeface="Gill Sans"/>
                <a:sym typeface="Gill Sans"/>
              </a:rPr>
              <a:t> : permettre au service d’être lancé au démarrage.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 </a:t>
            </a:r>
            <a:r>
              <a:rPr lang="fr-FR" sz="1800" b="1" i="1">
                <a:solidFill>
                  <a:srgbClr val="002060"/>
                </a:solidFill>
                <a:latin typeface="Gill Sans"/>
                <a:ea typeface="Gill Sans"/>
                <a:cs typeface="Gill Sans"/>
                <a:sym typeface="Gill Sans"/>
              </a:rPr>
              <a:t>« systemctl disable &lt;nom du service&gt; »</a:t>
            </a:r>
            <a:r>
              <a:rPr lang="fr-FR" sz="1800">
                <a:solidFill>
                  <a:schemeClr val="dk1"/>
                </a:solidFill>
                <a:latin typeface="Gill Sans"/>
                <a:ea typeface="Gill Sans"/>
                <a:cs typeface="Gill Sans"/>
                <a:sym typeface="Gill Sans"/>
              </a:rPr>
              <a:t> : ne pas lancer le service au démarrage.</a:t>
            </a:r>
            <a:endParaRPr sz="1800">
              <a:solidFill>
                <a:schemeClr val="dk1"/>
              </a:solidFill>
              <a:latin typeface="Gill Sans"/>
              <a:ea typeface="Gill Sans"/>
              <a:cs typeface="Gill Sans"/>
              <a:sym typeface="Gill Sans"/>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 « systemctl list-units » </a:t>
            </a:r>
            <a:r>
              <a:rPr lang="fr-FR" sz="1800">
                <a:solidFill>
                  <a:schemeClr val="dk1"/>
                </a:solidFill>
                <a:latin typeface="Gill Sans"/>
                <a:ea typeface="Gill Sans"/>
                <a:cs typeface="Gill Sans"/>
                <a:sym typeface="Gill Sans"/>
              </a:rPr>
              <a:t>: Affiche tous les units (services et autres).</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 </a:t>
            </a:r>
            <a:r>
              <a:rPr lang="fr-FR" sz="1800" b="1" i="1">
                <a:solidFill>
                  <a:srgbClr val="002060"/>
                </a:solidFill>
                <a:latin typeface="Gill Sans"/>
                <a:ea typeface="Gill Sans"/>
                <a:cs typeface="Gill Sans"/>
                <a:sym typeface="Gill Sans"/>
              </a:rPr>
              <a:t>« systemctl list-units --type service »</a:t>
            </a:r>
            <a:r>
              <a:rPr lang="fr-FR" sz="1800">
                <a:solidFill>
                  <a:schemeClr val="dk1"/>
                </a:solidFill>
                <a:latin typeface="Gill Sans"/>
                <a:ea typeface="Gill Sans"/>
                <a:cs typeface="Gill Sans"/>
                <a:sym typeface="Gill Sans"/>
              </a:rPr>
              <a:t> :  Affiche les units de type service</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pic>
        <p:nvPicPr>
          <p:cNvPr id="1293" name="Google Shape;1293;p138"/>
          <p:cNvPicPr preferRelativeResize="0"/>
          <p:nvPr/>
        </p:nvPicPr>
        <p:blipFill rotWithShape="1">
          <a:blip r:embed="rId3">
            <a:alphaModFix/>
          </a:blip>
          <a:srcRect/>
          <a:stretch/>
        </p:blipFill>
        <p:spPr>
          <a:xfrm>
            <a:off x="322961" y="1293544"/>
            <a:ext cx="5479772" cy="54977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1- 4 LES DISTRIBUTIONS LINUX</a:t>
            </a:r>
            <a:endParaRPr/>
          </a:p>
        </p:txBody>
      </p:sp>
      <p:graphicFrame>
        <p:nvGraphicFramePr>
          <p:cNvPr id="198" name="Google Shape;198;p14"/>
          <p:cNvGraphicFramePr/>
          <p:nvPr/>
        </p:nvGraphicFramePr>
        <p:xfrm>
          <a:off x="1814286" y="2667456"/>
          <a:ext cx="8723100" cy="3981550"/>
        </p:xfrm>
        <a:graphic>
          <a:graphicData uri="http://schemas.openxmlformats.org/drawingml/2006/table">
            <a:tbl>
              <a:tblPr firstRow="1" bandRow="1">
                <a:noFill/>
                <a:tableStyleId>{8FFA649E-F22C-4905-8BC3-1C99A4678CDE}</a:tableStyleId>
              </a:tblPr>
              <a:tblGrid>
                <a:gridCol w="1495125">
                  <a:extLst>
                    <a:ext uri="{9D8B030D-6E8A-4147-A177-3AD203B41FA5}">
                      <a16:colId xmlns:a16="http://schemas.microsoft.com/office/drawing/2014/main" val="20000"/>
                    </a:ext>
                  </a:extLst>
                </a:gridCol>
                <a:gridCol w="1556900">
                  <a:extLst>
                    <a:ext uri="{9D8B030D-6E8A-4147-A177-3AD203B41FA5}">
                      <a16:colId xmlns:a16="http://schemas.microsoft.com/office/drawing/2014/main" val="20001"/>
                    </a:ext>
                  </a:extLst>
                </a:gridCol>
                <a:gridCol w="1833675">
                  <a:extLst>
                    <a:ext uri="{9D8B030D-6E8A-4147-A177-3AD203B41FA5}">
                      <a16:colId xmlns:a16="http://schemas.microsoft.com/office/drawing/2014/main" val="20002"/>
                    </a:ext>
                  </a:extLst>
                </a:gridCol>
                <a:gridCol w="3837400">
                  <a:extLst>
                    <a:ext uri="{9D8B030D-6E8A-4147-A177-3AD203B41FA5}">
                      <a16:colId xmlns:a16="http://schemas.microsoft.com/office/drawing/2014/main" val="20003"/>
                    </a:ext>
                  </a:extLst>
                </a:gridCol>
              </a:tblGrid>
              <a:tr h="693350">
                <a:tc>
                  <a:txBody>
                    <a:bodyPr/>
                    <a:lstStyle/>
                    <a:p>
                      <a:pPr marL="0" marR="0" lvl="0" indent="0" algn="ctr" rtl="0">
                        <a:spcBef>
                          <a:spcPts val="0"/>
                        </a:spcBef>
                        <a:spcAft>
                          <a:spcPts val="0"/>
                        </a:spcAft>
                        <a:buNone/>
                      </a:pPr>
                      <a:r>
                        <a:rPr lang="fr-FR" sz="1800"/>
                        <a:t>Nom</a:t>
                      </a:r>
                      <a:endParaRPr/>
                    </a:p>
                  </a:txBody>
                  <a:tcPr marL="91450" marR="91450" marT="45725" marB="45725" anchor="ctr"/>
                </a:tc>
                <a:tc>
                  <a:txBody>
                    <a:bodyPr/>
                    <a:lstStyle/>
                    <a:p>
                      <a:pPr marL="0" marR="0" lvl="0" indent="0" algn="ctr" rtl="0">
                        <a:spcBef>
                          <a:spcPts val="0"/>
                        </a:spcBef>
                        <a:spcAft>
                          <a:spcPts val="0"/>
                        </a:spcAft>
                        <a:buNone/>
                      </a:pPr>
                      <a:r>
                        <a:rPr lang="fr-FR" sz="1800"/>
                        <a:t>Site web</a:t>
                      </a:r>
                      <a:endParaRPr/>
                    </a:p>
                  </a:txBody>
                  <a:tcPr marL="91450" marR="91450" marT="45725" marB="45725" anchor="ctr"/>
                </a:tc>
                <a:tc>
                  <a:txBody>
                    <a:bodyPr/>
                    <a:lstStyle/>
                    <a:p>
                      <a:pPr marL="0" marR="0" lvl="0" indent="0" algn="ctr" rtl="0">
                        <a:spcBef>
                          <a:spcPts val="0"/>
                        </a:spcBef>
                        <a:spcAft>
                          <a:spcPts val="0"/>
                        </a:spcAft>
                        <a:buNone/>
                      </a:pPr>
                      <a:r>
                        <a:rPr lang="fr-FR" sz="1800"/>
                        <a:t>Editeur</a:t>
                      </a:r>
                      <a:endParaRPr/>
                    </a:p>
                  </a:txBody>
                  <a:tcPr marL="91450" marR="91450" marT="45725" marB="45725" anchor="ctr"/>
                </a:tc>
                <a:tc>
                  <a:txBody>
                    <a:bodyPr/>
                    <a:lstStyle/>
                    <a:p>
                      <a:pPr marL="0" marR="0" lvl="0" indent="0" algn="ctr" rtl="0">
                        <a:spcBef>
                          <a:spcPts val="0"/>
                        </a:spcBef>
                        <a:spcAft>
                          <a:spcPts val="0"/>
                        </a:spcAft>
                        <a:buNone/>
                      </a:pPr>
                      <a:r>
                        <a:rPr lang="fr-FR" sz="1800"/>
                        <a:t>Spécificités</a:t>
                      </a:r>
                      <a:endParaRPr/>
                    </a:p>
                  </a:txBody>
                  <a:tcPr marL="91450" marR="91450" marT="45725" marB="45725" anchor="ctr"/>
                </a:tc>
                <a:extLst>
                  <a:ext uri="{0D108BD9-81ED-4DB2-BD59-A6C34878D82A}">
                    <a16:rowId xmlns:a16="http://schemas.microsoft.com/office/drawing/2014/main" val="10000"/>
                  </a:ext>
                </a:extLst>
              </a:tr>
              <a:tr h="1124100">
                <a:tc>
                  <a:txBody>
                    <a:bodyPr/>
                    <a:lstStyle/>
                    <a:p>
                      <a:pPr marL="0" marR="0" lvl="0" indent="0" algn="l" rtl="0">
                        <a:spcBef>
                          <a:spcPts val="0"/>
                        </a:spcBef>
                        <a:spcAft>
                          <a:spcPts val="0"/>
                        </a:spcAft>
                        <a:buNone/>
                      </a:pPr>
                      <a:endParaRPr sz="1800"/>
                    </a:p>
                  </a:txBody>
                  <a:tcPr marL="91450" marR="91450" marT="45725" marB="45725">
                    <a:solidFill>
                      <a:srgbClr val="FDECD0"/>
                    </a:solidFill>
                  </a:tcPr>
                </a:tc>
                <a:tc>
                  <a:txBody>
                    <a:bodyPr/>
                    <a:lstStyle/>
                    <a:p>
                      <a:pPr marL="0" marR="0" lvl="0" indent="0" algn="ctr" rtl="0">
                        <a:spcBef>
                          <a:spcPts val="0"/>
                        </a:spcBef>
                        <a:spcAft>
                          <a:spcPts val="0"/>
                        </a:spcAft>
                        <a:buNone/>
                      </a:pPr>
                      <a:r>
                        <a:rPr lang="fr-FR" sz="1800" b="0" i="0" u="sng" strike="noStrike">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Debian.org</a:t>
                      </a:r>
                      <a:endParaRPr sz="1800"/>
                    </a:p>
                  </a:txBody>
                  <a:tcPr marL="91450" marR="91450" marT="45725" marB="45725" anchor="ctr">
                    <a:solidFill>
                      <a:srgbClr val="FDECD0"/>
                    </a:solidFill>
                  </a:tcPr>
                </a:tc>
                <a:tc>
                  <a:txBody>
                    <a:bodyPr/>
                    <a:lstStyle/>
                    <a:p>
                      <a:pPr marL="0" marR="0" lvl="0" indent="0" algn="ctr" rtl="0">
                        <a:spcBef>
                          <a:spcPts val="0"/>
                        </a:spcBef>
                        <a:spcAft>
                          <a:spcPts val="0"/>
                        </a:spcAft>
                        <a:buNone/>
                      </a:pPr>
                      <a:r>
                        <a:rPr lang="fr-FR" sz="1800" b="0" i="0">
                          <a:solidFill>
                            <a:schemeClr val="dk1"/>
                          </a:solidFill>
                          <a:latin typeface="Gill Sans"/>
                          <a:ea typeface="Gill Sans"/>
                          <a:cs typeface="Gill Sans"/>
                          <a:sym typeface="Gill Sans"/>
                        </a:rPr>
                        <a:t>Projet open source</a:t>
                      </a:r>
                      <a:endParaRPr sz="1800"/>
                    </a:p>
                  </a:txBody>
                  <a:tcPr marL="91450" marR="91450" marT="45725" marB="45725" anchor="ctr">
                    <a:solidFill>
                      <a:srgbClr val="FDECD0"/>
                    </a:solidFill>
                  </a:tcPr>
                </a:tc>
                <a:tc>
                  <a:txBody>
                    <a:bodyPr/>
                    <a:lstStyle/>
                    <a:p>
                      <a:pPr marL="0" marR="0" lvl="0" indent="0" algn="ctr" rtl="0">
                        <a:spcBef>
                          <a:spcPts val="0"/>
                        </a:spcBef>
                        <a:spcAft>
                          <a:spcPts val="0"/>
                        </a:spcAft>
                        <a:buNone/>
                      </a:pPr>
                      <a:r>
                        <a:rPr lang="fr-FR" sz="1300" b="0" i="0">
                          <a:solidFill>
                            <a:srgbClr val="303030"/>
                          </a:solidFill>
                          <a:latin typeface="Poppins"/>
                          <a:ea typeface="Poppins"/>
                          <a:cs typeface="Poppins"/>
                          <a:sym typeface="Poppins"/>
                        </a:rPr>
                        <a:t>Distribution Linux pour serveur et ordinateur. Cette distribution est notamment connue pour avoir été retenue par la ville de Munich pour équiper 14 000 ordinateurs.</a:t>
                      </a:r>
                      <a:endParaRPr sz="1300"/>
                    </a:p>
                  </a:txBody>
                  <a:tcPr marL="91450" marR="91450" marT="45725" marB="45725" anchor="ctr">
                    <a:solidFill>
                      <a:srgbClr val="FDECD0"/>
                    </a:solidFill>
                  </a:tcPr>
                </a:tc>
                <a:extLst>
                  <a:ext uri="{0D108BD9-81ED-4DB2-BD59-A6C34878D82A}">
                    <a16:rowId xmlns:a16="http://schemas.microsoft.com/office/drawing/2014/main" val="10001"/>
                  </a:ext>
                </a:extLst>
              </a:tr>
              <a:tr h="10740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ctr" rtl="0">
                        <a:spcBef>
                          <a:spcPts val="0"/>
                        </a:spcBef>
                        <a:spcAft>
                          <a:spcPts val="0"/>
                        </a:spcAft>
                        <a:buNone/>
                      </a:pPr>
                      <a:r>
                        <a:rPr lang="fr-FR" sz="1800" b="0" i="0" u="sng">
                          <a:solidFill>
                            <a:schemeClr val="dk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Red Hat Enterprise</a:t>
                      </a:r>
                      <a:r>
                        <a:rPr lang="fr-FR" sz="1800" b="0" i="0">
                          <a:solidFill>
                            <a:schemeClr val="dk1"/>
                          </a:solidFill>
                          <a:latin typeface="Gill Sans"/>
                          <a:ea typeface="Gill Sans"/>
                          <a:cs typeface="Gill Sans"/>
                          <a:sym typeface="Gill Sans"/>
                        </a:rPr>
                        <a:t> / </a:t>
                      </a:r>
                      <a:endParaRPr/>
                    </a:p>
                    <a:p>
                      <a:pPr marL="0" marR="0" lvl="0" indent="0" algn="ctr" rtl="0">
                        <a:spcBef>
                          <a:spcPts val="0"/>
                        </a:spcBef>
                        <a:spcAft>
                          <a:spcPts val="0"/>
                        </a:spcAft>
                        <a:buNone/>
                      </a:pPr>
                      <a:r>
                        <a:rPr lang="fr-FR" sz="1800" b="0" i="0" u="sng" strike="noStrike">
                          <a:solidFill>
                            <a:schemeClr val="dk1"/>
                          </a:solidFill>
                          <a:latin typeface="Gill Sans"/>
                          <a:ea typeface="Gill Sans"/>
                          <a:cs typeface="Gill Sans"/>
                          <a:sym typeface="Gill Sans"/>
                          <a:hlinkClick r:id="rId5">
                            <a:extLst>
                              <a:ext uri="{A12FA001-AC4F-418D-AE19-62706E023703}">
                                <ahyp:hlinkClr xmlns:ahyp="http://schemas.microsoft.com/office/drawing/2018/hyperlinkcolor" val="tx"/>
                              </a:ext>
                            </a:extLst>
                          </a:hlinkClick>
                        </a:rPr>
                        <a:t>getfedora.org</a:t>
                      </a:r>
                      <a:endParaRPr sz="1800"/>
                    </a:p>
                  </a:txBody>
                  <a:tcPr marL="91450" marR="91450" marT="45725" marB="45725" anchor="ctr"/>
                </a:tc>
                <a:tc>
                  <a:txBody>
                    <a:bodyPr/>
                    <a:lstStyle/>
                    <a:p>
                      <a:pPr marL="0" marR="0" lvl="0" indent="0" algn="ctr" rtl="0">
                        <a:spcBef>
                          <a:spcPts val="0"/>
                        </a:spcBef>
                        <a:spcAft>
                          <a:spcPts val="0"/>
                        </a:spcAft>
                        <a:buNone/>
                      </a:pPr>
                      <a:r>
                        <a:rPr lang="fr-FR" sz="1800" b="0" i="0">
                          <a:solidFill>
                            <a:schemeClr val="dk1"/>
                          </a:solidFill>
                          <a:latin typeface="Gill Sans"/>
                          <a:ea typeface="Gill Sans"/>
                          <a:cs typeface="Gill Sans"/>
                          <a:sym typeface="Gill Sans"/>
                        </a:rPr>
                        <a:t>Red Hat</a:t>
                      </a:r>
                      <a:endParaRPr sz="1800"/>
                    </a:p>
                  </a:txBody>
                  <a:tcPr marL="91450" marR="91450" marT="45725" marB="45725" anchor="ctr"/>
                </a:tc>
                <a:tc>
                  <a:txBody>
                    <a:bodyPr/>
                    <a:lstStyle/>
                    <a:p>
                      <a:pPr marL="0" marR="0" lvl="0" indent="0" algn="ctr" rtl="0">
                        <a:spcBef>
                          <a:spcPts val="0"/>
                        </a:spcBef>
                        <a:spcAft>
                          <a:spcPts val="0"/>
                        </a:spcAft>
                        <a:buNone/>
                      </a:pPr>
                      <a:r>
                        <a:rPr lang="fr-FR" sz="1300" b="0" i="0">
                          <a:solidFill>
                            <a:srgbClr val="303030"/>
                          </a:solidFill>
                          <a:latin typeface="Poppins"/>
                          <a:ea typeface="Poppins"/>
                          <a:cs typeface="Poppins"/>
                          <a:sym typeface="Poppins"/>
                        </a:rPr>
                        <a:t>Distribution Linux pour serveur. Son éditeur Red Hat est le principal pure player des systèmes serveur open source. Il enregistre un chiffre d'affaires de 2 milliards de dollars.</a:t>
                      </a:r>
                      <a:endParaRPr sz="1300"/>
                    </a:p>
                  </a:txBody>
                  <a:tcPr marL="91450" marR="91450" marT="45725" marB="45725" anchor="ctr"/>
                </a:tc>
                <a:extLst>
                  <a:ext uri="{0D108BD9-81ED-4DB2-BD59-A6C34878D82A}">
                    <a16:rowId xmlns:a16="http://schemas.microsoft.com/office/drawing/2014/main" val="10002"/>
                  </a:ext>
                </a:extLst>
              </a:tr>
              <a:tr h="228600">
                <a:tc>
                  <a:txBody>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txBody>
                  <a:tcPr marL="91450" marR="91450" marT="45725" marB="45725">
                    <a:solidFill>
                      <a:srgbClr val="FDECD0"/>
                    </a:solidFill>
                  </a:tcPr>
                </a:tc>
                <a:tc>
                  <a:txBody>
                    <a:bodyPr/>
                    <a:lstStyle/>
                    <a:p>
                      <a:pPr marL="0" marR="0" lvl="0" indent="0" algn="ctr" rtl="0">
                        <a:spcBef>
                          <a:spcPts val="0"/>
                        </a:spcBef>
                        <a:spcAft>
                          <a:spcPts val="0"/>
                        </a:spcAft>
                        <a:buNone/>
                      </a:pPr>
                      <a:r>
                        <a:rPr lang="fr-FR" sz="1800" b="0" i="0" u="sng" strike="noStrike">
                          <a:solidFill>
                            <a:schemeClr val="dk1"/>
                          </a:solidFill>
                          <a:latin typeface="Gill Sans"/>
                          <a:ea typeface="Gill Sans"/>
                          <a:cs typeface="Gill Sans"/>
                          <a:sym typeface="Gill Sans"/>
                          <a:hlinkClick r:id="rId6">
                            <a:extLst>
                              <a:ext uri="{A12FA001-AC4F-418D-AE19-62706E023703}">
                                <ahyp:hlinkClr xmlns:ahyp="http://schemas.microsoft.com/office/drawing/2018/hyperlinkcolor" val="tx"/>
                              </a:ext>
                            </a:extLst>
                          </a:hlinkClick>
                        </a:rPr>
                        <a:t>Ubuntu.com</a:t>
                      </a:r>
                      <a:endParaRPr sz="1800">
                        <a:solidFill>
                          <a:schemeClr val="dk1"/>
                        </a:solidFill>
                        <a:latin typeface="Gill Sans"/>
                        <a:ea typeface="Gill Sans"/>
                        <a:cs typeface="Gill Sans"/>
                        <a:sym typeface="Gill Sans"/>
                      </a:endParaRPr>
                    </a:p>
                  </a:txBody>
                  <a:tcPr marL="91450" marR="91450" marT="45725" marB="45725" anchor="ctr">
                    <a:solidFill>
                      <a:srgbClr val="FDECD0"/>
                    </a:solidFill>
                  </a:tcPr>
                </a:tc>
                <a:tc>
                  <a:txBody>
                    <a:bodyPr/>
                    <a:lstStyle/>
                    <a:p>
                      <a:pPr marL="0" marR="0" lvl="0" indent="0" algn="ctr" rtl="0">
                        <a:spcBef>
                          <a:spcPts val="0"/>
                        </a:spcBef>
                        <a:spcAft>
                          <a:spcPts val="0"/>
                        </a:spcAft>
                        <a:buNone/>
                      </a:pPr>
                      <a:r>
                        <a:rPr lang="fr-FR" sz="1800" b="0" i="0">
                          <a:solidFill>
                            <a:schemeClr val="dk1"/>
                          </a:solidFill>
                          <a:latin typeface="Gill Sans"/>
                          <a:ea typeface="Gill Sans"/>
                          <a:cs typeface="Gill Sans"/>
                          <a:sym typeface="Gill Sans"/>
                        </a:rPr>
                        <a:t>Canonical</a:t>
                      </a:r>
                      <a:endParaRPr sz="1800">
                        <a:solidFill>
                          <a:schemeClr val="dk1"/>
                        </a:solidFill>
                        <a:latin typeface="Gill Sans"/>
                        <a:ea typeface="Gill Sans"/>
                        <a:cs typeface="Gill Sans"/>
                        <a:sym typeface="Gill Sans"/>
                      </a:endParaRPr>
                    </a:p>
                  </a:txBody>
                  <a:tcPr marL="91450" marR="91450" marT="45725" marB="45725" anchor="ctr">
                    <a:solidFill>
                      <a:srgbClr val="FDECD0"/>
                    </a:solidFill>
                  </a:tcPr>
                </a:tc>
                <a:tc>
                  <a:txBody>
                    <a:bodyPr/>
                    <a:lstStyle/>
                    <a:p>
                      <a:pPr marL="0" marR="0" lvl="0" indent="0" algn="ctr" rtl="0">
                        <a:lnSpc>
                          <a:spcPct val="100000"/>
                        </a:lnSpc>
                        <a:spcBef>
                          <a:spcPts val="0"/>
                        </a:spcBef>
                        <a:spcAft>
                          <a:spcPts val="0"/>
                        </a:spcAft>
                        <a:buClr>
                          <a:schemeClr val="dk1"/>
                        </a:buClr>
                        <a:buSzPts val="1300"/>
                        <a:buFont typeface="Gill Sans"/>
                        <a:buNone/>
                      </a:pPr>
                      <a:r>
                        <a:rPr lang="fr-FR" sz="1300">
                          <a:solidFill>
                            <a:schemeClr val="dk1"/>
                          </a:solidFill>
                          <a:latin typeface="Gill Sans"/>
                          <a:ea typeface="Gill Sans"/>
                          <a:cs typeface="Gill Sans"/>
                          <a:sym typeface="Gill Sans"/>
                        </a:rPr>
                        <a:t>Distribution Linux pour ordinateur et serveur reposant sur la distribution Debian. Elle a aussi donné lieu à des déclinaisons pour TV (Ubuntu TV), smartphone (Ubuntu Touch), etr IoT (Snappy Ubuntu Core)</a:t>
                      </a:r>
                      <a:endParaRPr/>
                    </a:p>
                  </a:txBody>
                  <a:tcPr marL="91450" marR="91450" marT="45725" marB="45725" anchor="ctr">
                    <a:solidFill>
                      <a:srgbClr val="FDECD0"/>
                    </a:solidFill>
                  </a:tcPr>
                </a:tc>
                <a:extLst>
                  <a:ext uri="{0D108BD9-81ED-4DB2-BD59-A6C34878D82A}">
                    <a16:rowId xmlns:a16="http://schemas.microsoft.com/office/drawing/2014/main" val="10003"/>
                  </a:ext>
                </a:extLst>
              </a:tr>
            </a:tbl>
          </a:graphicData>
        </a:graphic>
      </p:graphicFrame>
      <p:pic>
        <p:nvPicPr>
          <p:cNvPr id="199" name="Google Shape;199;p14"/>
          <p:cNvPicPr preferRelativeResize="0"/>
          <p:nvPr/>
        </p:nvPicPr>
        <p:blipFill rotWithShape="1">
          <a:blip r:embed="rId7">
            <a:alphaModFix/>
          </a:blip>
          <a:srcRect/>
          <a:stretch/>
        </p:blipFill>
        <p:spPr>
          <a:xfrm>
            <a:off x="2231136" y="3455555"/>
            <a:ext cx="685800" cy="902970"/>
          </a:xfrm>
          <a:prstGeom prst="rect">
            <a:avLst/>
          </a:prstGeom>
          <a:noFill/>
          <a:ln>
            <a:noFill/>
          </a:ln>
        </p:spPr>
      </p:pic>
      <p:sp>
        <p:nvSpPr>
          <p:cNvPr id="200" name="Google Shape;200;p14"/>
          <p:cNvSpPr txBox="1"/>
          <p:nvPr/>
        </p:nvSpPr>
        <p:spPr>
          <a:xfrm>
            <a:off x="4252686" y="2206174"/>
            <a:ext cx="3556000"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Quelques distributions : </a:t>
            </a:r>
            <a:endParaRPr/>
          </a:p>
        </p:txBody>
      </p:sp>
      <p:pic>
        <p:nvPicPr>
          <p:cNvPr id="201" name="Google Shape;201;p14" descr="Linux Fedora 22 arrives with faster package management, new features, and  polish | PCWorld"/>
          <p:cNvPicPr preferRelativeResize="0"/>
          <p:nvPr/>
        </p:nvPicPr>
        <p:blipFill rotWithShape="1">
          <a:blip r:embed="rId8">
            <a:alphaModFix/>
          </a:blip>
          <a:srcRect/>
          <a:stretch/>
        </p:blipFill>
        <p:spPr>
          <a:xfrm>
            <a:off x="1839685" y="4526653"/>
            <a:ext cx="1455057" cy="1022623"/>
          </a:xfrm>
          <a:prstGeom prst="rect">
            <a:avLst/>
          </a:prstGeom>
          <a:noFill/>
          <a:ln>
            <a:noFill/>
          </a:ln>
        </p:spPr>
      </p:pic>
      <p:pic>
        <p:nvPicPr>
          <p:cNvPr id="202" name="Google Shape;202;p14"/>
          <p:cNvPicPr preferRelativeResize="0"/>
          <p:nvPr/>
        </p:nvPicPr>
        <p:blipFill rotWithShape="1">
          <a:blip r:embed="rId9">
            <a:alphaModFix/>
          </a:blip>
          <a:srcRect/>
          <a:stretch/>
        </p:blipFill>
        <p:spPr>
          <a:xfrm>
            <a:off x="2006055" y="5893308"/>
            <a:ext cx="1135962" cy="491766"/>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139"/>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fr-FR"/>
              <a:t>6 - CONFIGURER TCP/IP EN ENVIRONNEMENT LINUX.</a:t>
            </a:r>
            <a:endParaRPr/>
          </a:p>
        </p:txBody>
      </p:sp>
      <p:sp>
        <p:nvSpPr>
          <p:cNvPr id="1299" name="Google Shape;1299;p139"/>
          <p:cNvSpPr txBox="1">
            <a:spLocks noGrp="1"/>
          </p:cNvSpPr>
          <p:nvPr>
            <p:ph type="subTitle" idx="1"/>
          </p:nvPr>
        </p:nvSpPr>
        <p:spPr>
          <a:xfrm>
            <a:off x="2695193" y="4352544"/>
            <a:ext cx="8915781" cy="1239894"/>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120000"/>
              </a:lnSpc>
              <a:spcBef>
                <a:spcPts val="0"/>
              </a:spcBef>
              <a:spcAft>
                <a:spcPts val="0"/>
              </a:spcAft>
              <a:buSzPct val="100000"/>
              <a:buNone/>
            </a:pPr>
            <a:r>
              <a:rPr lang="fr-FR" sz="2900"/>
              <a:t>Ajouter un système dans un réseau Ipv4 / Ipv6 - Les commandes de diagnostics - Le fonctionnement des systèmes INETD – </a:t>
            </a:r>
            <a:endParaRPr/>
          </a:p>
          <a:p>
            <a:pPr marL="0" lvl="0" indent="0" algn="ctr" rtl="0">
              <a:lnSpc>
                <a:spcPct val="120000"/>
              </a:lnSpc>
              <a:spcBef>
                <a:spcPts val="1000"/>
              </a:spcBef>
              <a:spcAft>
                <a:spcPts val="0"/>
              </a:spcAft>
              <a:buSzPct val="100000"/>
              <a:buNone/>
            </a:pPr>
            <a:r>
              <a:rPr lang="fr-FR" sz="2900"/>
              <a:t>Les wrappers.</a:t>
            </a:r>
            <a:endParaRPr/>
          </a:p>
          <a:p>
            <a:pPr marL="0" lvl="0" indent="0" algn="ctr" rtl="0">
              <a:lnSpc>
                <a:spcPct val="100000"/>
              </a:lnSpc>
              <a:spcBef>
                <a:spcPts val="1000"/>
              </a:spcBef>
              <a:spcAft>
                <a:spcPts val="0"/>
              </a:spcAft>
              <a:buSzPct val="100000"/>
              <a:buNone/>
            </a:pPr>
            <a:endParaRPr/>
          </a:p>
        </p:txBody>
      </p:sp>
      <p:pic>
        <p:nvPicPr>
          <p:cNvPr id="1300" name="Google Shape;1300;p139" descr="Linux Logo : histoire, signification de l&amp;#39;emblème"/>
          <p:cNvPicPr preferRelativeResize="0"/>
          <p:nvPr/>
        </p:nvPicPr>
        <p:blipFill rotWithShape="1">
          <a:blip r:embed="rId3">
            <a:alphaModFix/>
          </a:blip>
          <a:srcRect/>
          <a:stretch/>
        </p:blipFill>
        <p:spPr>
          <a:xfrm>
            <a:off x="1" y="4237263"/>
            <a:ext cx="4659086" cy="2620736"/>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14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6 - CONFIGURER TCP/IP EN ENVIRONNEMENT LINUX.</a:t>
            </a:r>
            <a:endParaRPr/>
          </a:p>
        </p:txBody>
      </p:sp>
      <p:sp>
        <p:nvSpPr>
          <p:cNvPr id="1306" name="Google Shape;1306;p140"/>
          <p:cNvSpPr txBox="1">
            <a:spLocks noGrp="1"/>
          </p:cNvSpPr>
          <p:nvPr>
            <p:ph type="body" idx="1"/>
          </p:nvPr>
        </p:nvSpPr>
        <p:spPr>
          <a:xfrm>
            <a:off x="1099594" y="2681941"/>
            <a:ext cx="10556111" cy="149411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SzPct val="100000"/>
              <a:buNone/>
            </a:pPr>
            <a:r>
              <a:rPr lang="fr-FR" sz="2000">
                <a:latin typeface="Lemon"/>
                <a:ea typeface="Lemon"/>
                <a:cs typeface="Lemon"/>
                <a:sym typeface="Lemon"/>
              </a:rPr>
              <a:t>6-1. Ajouter un système (Debian, RedHat)dans un réseau Ipv4 / Ipv6. </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6-2. Les commandes de diagnostics.</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6-3. Le fonctionnement des systèmes INETD.</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6-4. Les wrappers.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4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6-1 </a:t>
            </a:r>
            <a:r>
              <a:rPr lang="fr-FR" sz="2600"/>
              <a:t>AJOUTER UN SYSTÈME LINUX À UN RÉSEAUX IPV4 OU IPV6 </a:t>
            </a:r>
            <a:endParaRPr sz="2600"/>
          </a:p>
        </p:txBody>
      </p:sp>
      <p:sp>
        <p:nvSpPr>
          <p:cNvPr id="1312" name="Google Shape;1312;p141"/>
          <p:cNvSpPr txBox="1">
            <a:spLocks noGrp="1"/>
          </p:cNvSpPr>
          <p:nvPr>
            <p:ph type="body" idx="1"/>
          </p:nvPr>
        </p:nvSpPr>
        <p:spPr>
          <a:xfrm>
            <a:off x="1152526" y="2400300"/>
            <a:ext cx="10477499" cy="4381499"/>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Quelques définitions de base : </a:t>
            </a:r>
            <a:endParaRPr/>
          </a:p>
          <a:p>
            <a:pPr marL="685800" lvl="2" indent="-228600" algn="l" rtl="0">
              <a:lnSpc>
                <a:spcPct val="100000"/>
              </a:lnSpc>
              <a:spcBef>
                <a:spcPts val="1000"/>
              </a:spcBef>
              <a:spcAft>
                <a:spcPts val="0"/>
              </a:spcAft>
              <a:buSzPts val="1600"/>
              <a:buChar char="•"/>
            </a:pPr>
            <a:r>
              <a:rPr lang="fr-FR" b="1" i="1">
                <a:solidFill>
                  <a:srgbClr val="002060"/>
                </a:solidFill>
              </a:rPr>
              <a:t>Le réseau informatique </a:t>
            </a:r>
            <a:r>
              <a:rPr lang="fr-FR"/>
              <a:t>est un ensemble d'équipements reliés entre eux pour échanger des informations.</a:t>
            </a:r>
            <a:endParaRPr/>
          </a:p>
          <a:p>
            <a:pPr marL="685800" lvl="2" indent="-228600" algn="l" rtl="0">
              <a:lnSpc>
                <a:spcPct val="100000"/>
              </a:lnSpc>
              <a:spcBef>
                <a:spcPts val="1000"/>
              </a:spcBef>
              <a:spcAft>
                <a:spcPts val="0"/>
              </a:spcAft>
              <a:buSzPts val="1600"/>
              <a:buChar char="•"/>
            </a:pPr>
            <a:r>
              <a:rPr lang="fr-FR" b="1" i="1">
                <a:solidFill>
                  <a:srgbClr val="002060"/>
                </a:solidFill>
              </a:rPr>
              <a:t>Un hôte </a:t>
            </a:r>
            <a:r>
              <a:rPr lang="fr-FR"/>
              <a:t>est une machine sur un réseau.</a:t>
            </a:r>
            <a:endParaRPr/>
          </a:p>
          <a:p>
            <a:pPr marL="685800" lvl="2" indent="-228600" algn="l" rtl="0">
              <a:lnSpc>
                <a:spcPct val="100000"/>
              </a:lnSpc>
              <a:spcBef>
                <a:spcPts val="1000"/>
              </a:spcBef>
              <a:spcAft>
                <a:spcPts val="0"/>
              </a:spcAft>
              <a:buSzPts val="1600"/>
              <a:buChar char="•"/>
            </a:pPr>
            <a:r>
              <a:rPr lang="fr-FR" b="1" i="1">
                <a:solidFill>
                  <a:srgbClr val="002060"/>
                </a:solidFill>
              </a:rPr>
              <a:t>Une Adresse IP </a:t>
            </a:r>
            <a:r>
              <a:rPr lang="fr-FR"/>
              <a:t>permet d’identifier une machine (hôte) sur un réseau.</a:t>
            </a:r>
            <a:endParaRPr/>
          </a:p>
          <a:p>
            <a:pPr marL="685800" lvl="2" indent="-228600" algn="l" rtl="0">
              <a:lnSpc>
                <a:spcPct val="100000"/>
              </a:lnSpc>
              <a:spcBef>
                <a:spcPts val="1000"/>
              </a:spcBef>
              <a:spcAft>
                <a:spcPts val="0"/>
              </a:spcAft>
              <a:buSzPts val="1600"/>
              <a:buChar char="•"/>
            </a:pPr>
            <a:r>
              <a:rPr lang="fr-FR"/>
              <a:t>Il existe 2 types d’adresse IP : </a:t>
            </a:r>
            <a:r>
              <a:rPr lang="fr-FR" b="1">
                <a:solidFill>
                  <a:srgbClr val="002060"/>
                </a:solidFill>
              </a:rPr>
              <a:t>Ipv4</a:t>
            </a:r>
            <a:r>
              <a:rPr lang="fr-FR"/>
              <a:t> sur 32 bits et </a:t>
            </a:r>
            <a:r>
              <a:rPr lang="fr-FR" b="1">
                <a:solidFill>
                  <a:srgbClr val="002060"/>
                </a:solidFill>
              </a:rPr>
              <a:t>Ipv6</a:t>
            </a:r>
            <a:r>
              <a:rPr lang="fr-FR"/>
              <a:t> sur 64 bits. </a:t>
            </a:r>
            <a:endParaRPr/>
          </a:p>
          <a:p>
            <a:pPr marL="685800" lvl="2" indent="-228600" algn="l" rtl="0">
              <a:lnSpc>
                <a:spcPct val="100000"/>
              </a:lnSpc>
              <a:spcBef>
                <a:spcPts val="1000"/>
              </a:spcBef>
              <a:spcAft>
                <a:spcPts val="0"/>
              </a:spcAft>
              <a:buSzPts val="1600"/>
              <a:buChar char="•"/>
            </a:pPr>
            <a:r>
              <a:rPr lang="fr-FR"/>
              <a:t>Les machines communiquent entre elles via un protocole bien défini, le </a:t>
            </a:r>
            <a:r>
              <a:rPr lang="fr-FR" b="1" i="1">
                <a:solidFill>
                  <a:srgbClr val="002060"/>
                </a:solidFill>
              </a:rPr>
              <a:t>protocole TCP/IP.</a:t>
            </a:r>
            <a:endParaRPr/>
          </a:p>
          <a:p>
            <a:pPr marL="685800" lvl="2" indent="-228600" algn="l" rtl="0">
              <a:lnSpc>
                <a:spcPct val="100000"/>
              </a:lnSpc>
              <a:spcBef>
                <a:spcPts val="1000"/>
              </a:spcBef>
              <a:spcAft>
                <a:spcPts val="0"/>
              </a:spcAft>
              <a:buSzPts val="1600"/>
              <a:buChar char="•"/>
            </a:pPr>
            <a:r>
              <a:rPr lang="fr-FR"/>
              <a:t>L’adresse </a:t>
            </a:r>
            <a:r>
              <a:rPr lang="fr-FR" b="1" i="1">
                <a:solidFill>
                  <a:srgbClr val="002060"/>
                </a:solidFill>
              </a:rPr>
              <a:t>127.0.0.1</a:t>
            </a:r>
            <a:r>
              <a:rPr lang="fr-FR"/>
              <a:t> représente la machine elle-même sur un réseau. On l’appelle </a:t>
            </a:r>
            <a:r>
              <a:rPr lang="fr-FR" b="1" i="1">
                <a:solidFill>
                  <a:srgbClr val="002060"/>
                </a:solidFill>
              </a:rPr>
              <a:t>localhost.</a:t>
            </a:r>
            <a:endParaRPr/>
          </a:p>
          <a:p>
            <a:pPr marL="685800" lvl="2" indent="-228600" algn="l" rtl="0">
              <a:lnSpc>
                <a:spcPct val="100000"/>
              </a:lnSpc>
              <a:spcBef>
                <a:spcPts val="1000"/>
              </a:spcBef>
              <a:spcAft>
                <a:spcPts val="0"/>
              </a:spcAft>
              <a:buSzPts val="1600"/>
              <a:buChar char="•"/>
            </a:pPr>
            <a:r>
              <a:rPr lang="fr-FR"/>
              <a:t>Un </a:t>
            </a:r>
            <a:r>
              <a:rPr lang="fr-FR" b="1" i="1">
                <a:solidFill>
                  <a:srgbClr val="002060"/>
                </a:solidFill>
              </a:rPr>
              <a:t>masque réseau </a:t>
            </a:r>
            <a:r>
              <a:rPr lang="fr-FR"/>
              <a:t>est le délimiteur entre la partie réseau et la partie machine (ex : 255.255.255.0).</a:t>
            </a:r>
            <a:endParaRPr/>
          </a:p>
          <a:p>
            <a:pPr marL="685800" lvl="2" indent="-228600" algn="l" rtl="0">
              <a:lnSpc>
                <a:spcPct val="100000"/>
              </a:lnSpc>
              <a:spcBef>
                <a:spcPts val="1000"/>
              </a:spcBef>
              <a:spcAft>
                <a:spcPts val="0"/>
              </a:spcAft>
              <a:buSzPts val="1600"/>
              <a:buChar char="•"/>
            </a:pPr>
            <a:r>
              <a:rPr lang="fr-FR"/>
              <a:t>Un </a:t>
            </a:r>
            <a:r>
              <a:rPr lang="fr-FR" b="1" i="1">
                <a:solidFill>
                  <a:srgbClr val="002060"/>
                </a:solidFill>
              </a:rPr>
              <a:t>réseau local </a:t>
            </a:r>
            <a:r>
              <a:rPr lang="fr-FR"/>
              <a:t>( LAN : Local Area Network ) ou sous-réseau est le réseau local sur lequel une ou plusieurs machines peuvent être connectées et qui est rattaché à un réseau plus grand (</a:t>
            </a:r>
            <a:r>
              <a:rPr lang="fr-FR" b="1" i="1">
                <a:solidFill>
                  <a:srgbClr val="002060"/>
                </a:solidFill>
              </a:rPr>
              <a:t>WAN : Wide Area Network</a:t>
            </a:r>
            <a:r>
              <a:rPr lang="fr-FR"/>
              <a:t>) sur lequel se trouve d’autres LAN.</a:t>
            </a:r>
            <a:endParaRPr/>
          </a:p>
        </p:txBody>
      </p:sp>
      <p:pic>
        <p:nvPicPr>
          <p:cNvPr id="1313" name="Google Shape;1313;p141"/>
          <p:cNvPicPr preferRelativeResize="0"/>
          <p:nvPr/>
        </p:nvPicPr>
        <p:blipFill rotWithShape="1">
          <a:blip r:embed="rId3">
            <a:alphaModFix/>
          </a:blip>
          <a:srcRect/>
          <a:stretch/>
        </p:blipFill>
        <p:spPr>
          <a:xfrm>
            <a:off x="333709" y="5757583"/>
            <a:ext cx="1085182" cy="1024217"/>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42"/>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a:solidFill>
                  <a:srgbClr val="000000"/>
                </a:solidFill>
                <a:latin typeface="Gill Sans"/>
                <a:ea typeface="Gill Sans"/>
                <a:cs typeface="Gill Sans"/>
                <a:sym typeface="Gill Sans"/>
              </a:rPr>
              <a:t>EN MODE MANUEL</a:t>
            </a:r>
            <a:endParaRPr sz="1800" b="0" i="0" u="none" strike="noStrike" cap="none">
              <a:solidFill>
                <a:srgbClr val="000000"/>
              </a:solidFill>
              <a:latin typeface="Gill Sans"/>
              <a:ea typeface="Gill Sans"/>
              <a:cs typeface="Gill Sans"/>
              <a:sym typeface="Gill Sans"/>
            </a:endParaRPr>
          </a:p>
        </p:txBody>
      </p:sp>
      <p:sp>
        <p:nvSpPr>
          <p:cNvPr id="1320" name="Google Shape;1320;p142"/>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500"/>
              <a:buFont typeface="Gill Sans"/>
              <a:buNone/>
            </a:pPr>
            <a:r>
              <a:rPr lang="fr-FR" sz="2500"/>
              <a:t>6-1</a:t>
            </a:r>
            <a:r>
              <a:rPr lang="fr-FR"/>
              <a:t> AJOUTER UN SYSTÈME LINUX A UN RÉSEAU IPV4</a:t>
            </a:r>
            <a:endParaRPr/>
          </a:p>
        </p:txBody>
      </p:sp>
      <p:sp>
        <p:nvSpPr>
          <p:cNvPr id="1321" name="Google Shape;1321;p142"/>
          <p:cNvSpPr txBox="1"/>
          <p:nvPr/>
        </p:nvSpPr>
        <p:spPr>
          <a:xfrm>
            <a:off x="7124700" y="1276350"/>
            <a:ext cx="422909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i="1">
                <a:solidFill>
                  <a:srgbClr val="002060"/>
                </a:solidFill>
                <a:latin typeface="Gill Sans"/>
                <a:ea typeface="Gill Sans"/>
                <a:cs typeface="Gill Sans"/>
                <a:sym typeface="Gill Sans"/>
              </a:rPr>
              <a:t>Simulation avec Virtual Box</a:t>
            </a:r>
            <a:endParaRPr sz="1800" b="1" i="1">
              <a:solidFill>
                <a:srgbClr val="002060"/>
              </a:solidFill>
              <a:latin typeface="Gill Sans"/>
              <a:ea typeface="Gill Sans"/>
              <a:cs typeface="Gill Sans"/>
              <a:sym typeface="Gill Sans"/>
            </a:endParaRPr>
          </a:p>
        </p:txBody>
      </p:sp>
      <p:sp>
        <p:nvSpPr>
          <p:cNvPr id="1322" name="Google Shape;1322;p142"/>
          <p:cNvSpPr txBox="1"/>
          <p:nvPr/>
        </p:nvSpPr>
        <p:spPr>
          <a:xfrm>
            <a:off x="6422459" y="2679700"/>
            <a:ext cx="5633579" cy="24622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Dans virtualBox, nous allons créer un nouveau point de connexion pour notre distribution.</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342900" marR="0" lvl="0" indent="-342900" algn="l" rtl="0">
              <a:spcBef>
                <a:spcPts val="0"/>
              </a:spcBef>
              <a:spcAft>
                <a:spcPts val="0"/>
              </a:spcAft>
              <a:buClr>
                <a:schemeClr val="dk1"/>
              </a:buClr>
              <a:buSzPts val="1800"/>
              <a:buFont typeface="Gill Sans"/>
              <a:buAutoNum type="arabicPeriod"/>
            </a:pPr>
            <a:r>
              <a:rPr lang="fr-FR" sz="1800">
                <a:solidFill>
                  <a:schemeClr val="dk1"/>
                </a:solidFill>
                <a:latin typeface="Gill Sans"/>
                <a:ea typeface="Gill Sans"/>
                <a:cs typeface="Gill Sans"/>
                <a:sym typeface="Gill Sans"/>
              </a:rPr>
              <a:t>Eteindre la distribution si allumée.</a:t>
            </a:r>
            <a:endParaRPr/>
          </a:p>
          <a:p>
            <a:pPr marL="342900" marR="0" lvl="0" indent="-342900" algn="l" rtl="0">
              <a:spcBef>
                <a:spcPts val="0"/>
              </a:spcBef>
              <a:spcAft>
                <a:spcPts val="0"/>
              </a:spcAft>
              <a:buClr>
                <a:schemeClr val="dk1"/>
              </a:buClr>
              <a:buSzPts val="1800"/>
              <a:buFont typeface="Gill Sans"/>
              <a:buAutoNum type="arabicPeriod"/>
            </a:pPr>
            <a:r>
              <a:rPr lang="fr-FR" sz="1800">
                <a:solidFill>
                  <a:schemeClr val="dk1"/>
                </a:solidFill>
                <a:latin typeface="Gill Sans"/>
                <a:ea typeface="Gill Sans"/>
                <a:cs typeface="Gill Sans"/>
                <a:sym typeface="Gill Sans"/>
              </a:rPr>
              <a:t>Sélectionner votre distribution .</a:t>
            </a:r>
            <a:endParaRPr/>
          </a:p>
          <a:p>
            <a:pPr marL="342900" marR="0" lvl="0" indent="-342900" algn="l" rtl="0">
              <a:spcBef>
                <a:spcPts val="0"/>
              </a:spcBef>
              <a:spcAft>
                <a:spcPts val="0"/>
              </a:spcAft>
              <a:buClr>
                <a:schemeClr val="dk1"/>
              </a:buClr>
              <a:buSzPts val="1800"/>
              <a:buFont typeface="Gill Sans"/>
              <a:buAutoNum type="arabicPeriod"/>
            </a:pPr>
            <a:r>
              <a:rPr lang="fr-FR" sz="1800">
                <a:solidFill>
                  <a:schemeClr val="dk1"/>
                </a:solidFill>
                <a:latin typeface="Gill Sans"/>
                <a:ea typeface="Gill Sans"/>
                <a:cs typeface="Gill Sans"/>
                <a:sym typeface="Gill Sans"/>
              </a:rPr>
              <a:t>Cliquer sur Configuration &gt; Réseau &gt; Adapter 2 :</a:t>
            </a:r>
            <a:endParaRPr/>
          </a:p>
          <a:p>
            <a:pPr marL="1257300" marR="0" lvl="2" indent="-342900" algn="l" rtl="0">
              <a:spcBef>
                <a:spcPts val="0"/>
              </a:spcBef>
              <a:spcAft>
                <a:spcPts val="0"/>
              </a:spcAft>
              <a:buClr>
                <a:srgbClr val="002060"/>
              </a:buClr>
              <a:buSzPts val="1400"/>
              <a:buFont typeface="Arial"/>
              <a:buChar char="•"/>
            </a:pPr>
            <a:r>
              <a:rPr lang="fr-FR" sz="1400" b="1" i="1" u="none" strike="noStrike" cap="none">
                <a:solidFill>
                  <a:srgbClr val="002060"/>
                </a:solidFill>
                <a:latin typeface="Gill Sans"/>
                <a:ea typeface="Gill Sans"/>
                <a:cs typeface="Gill Sans"/>
                <a:sym typeface="Gill Sans"/>
              </a:rPr>
              <a:t>Active l’interface réseau : coché</a:t>
            </a:r>
            <a:r>
              <a:rPr lang="fr-FR" sz="1800" b="0" i="0" u="none" strike="noStrike" cap="none">
                <a:solidFill>
                  <a:schemeClr val="dk1"/>
                </a:solidFill>
                <a:latin typeface="Gill Sans"/>
                <a:ea typeface="Gill Sans"/>
                <a:cs typeface="Gill Sans"/>
                <a:sym typeface="Gill Sans"/>
              </a:rPr>
              <a:t>.</a:t>
            </a:r>
            <a:endParaRPr/>
          </a:p>
          <a:p>
            <a:pPr marL="1257300" marR="0" lvl="2" indent="-342900" algn="l" rtl="0">
              <a:spcBef>
                <a:spcPts val="0"/>
              </a:spcBef>
              <a:spcAft>
                <a:spcPts val="0"/>
              </a:spcAft>
              <a:buClr>
                <a:srgbClr val="002060"/>
              </a:buClr>
              <a:buSzPts val="1400"/>
              <a:buFont typeface="Arial"/>
              <a:buChar char="•"/>
            </a:pPr>
            <a:r>
              <a:rPr lang="fr-FR" sz="1400" b="1" i="1" u="none" strike="noStrike" cap="none">
                <a:solidFill>
                  <a:srgbClr val="002060"/>
                </a:solidFill>
                <a:latin typeface="Gill Sans"/>
                <a:ea typeface="Gill Sans"/>
                <a:cs typeface="Gill Sans"/>
                <a:sym typeface="Gill Sans"/>
              </a:rPr>
              <a:t>Mode d’accès réseau : Réseau interne</a:t>
            </a:r>
            <a:endParaRPr/>
          </a:p>
          <a:p>
            <a:pPr marL="1257300" marR="0" lvl="2" indent="-342900" algn="l" rtl="0">
              <a:spcBef>
                <a:spcPts val="0"/>
              </a:spcBef>
              <a:spcAft>
                <a:spcPts val="0"/>
              </a:spcAft>
              <a:buClr>
                <a:srgbClr val="002060"/>
              </a:buClr>
              <a:buSzPts val="1400"/>
              <a:buFont typeface="Arial"/>
              <a:buChar char="•"/>
            </a:pPr>
            <a:r>
              <a:rPr lang="fr-FR" sz="1400" b="1" i="1" u="none" strike="noStrike" cap="none">
                <a:solidFill>
                  <a:srgbClr val="002060"/>
                </a:solidFill>
                <a:latin typeface="Gill Sans"/>
                <a:ea typeface="Gill Sans"/>
                <a:cs typeface="Gill Sans"/>
                <a:sym typeface="Gill Sans"/>
              </a:rPr>
              <a:t>Validation avec ok.</a:t>
            </a:r>
            <a:endParaRPr sz="1400" b="1" i="1" u="none" strike="noStrike" cap="none">
              <a:solidFill>
                <a:srgbClr val="002060"/>
              </a:solidFill>
              <a:latin typeface="Gill Sans"/>
              <a:ea typeface="Gill Sans"/>
              <a:cs typeface="Gill Sans"/>
              <a:sym typeface="Gill Sans"/>
            </a:endParaRPr>
          </a:p>
        </p:txBody>
      </p:sp>
      <p:pic>
        <p:nvPicPr>
          <p:cNvPr id="1323" name="Google Shape;1323;p142"/>
          <p:cNvPicPr preferRelativeResize="0"/>
          <p:nvPr/>
        </p:nvPicPr>
        <p:blipFill rotWithShape="1">
          <a:blip r:embed="rId3">
            <a:alphaModFix/>
          </a:blip>
          <a:srcRect/>
          <a:stretch/>
        </p:blipFill>
        <p:spPr>
          <a:xfrm>
            <a:off x="0" y="2383304"/>
            <a:ext cx="6038850" cy="3236446"/>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143"/>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EN MODE MANUEL</a:t>
            </a:r>
            <a:endParaRPr sz="1800" b="0" i="0" u="none" strike="noStrike" cap="none">
              <a:solidFill>
                <a:srgbClr val="000000"/>
              </a:solidFill>
              <a:latin typeface="Gill Sans"/>
              <a:ea typeface="Gill Sans"/>
              <a:cs typeface="Gill Sans"/>
              <a:sym typeface="Gill Sans"/>
            </a:endParaRPr>
          </a:p>
        </p:txBody>
      </p:sp>
      <p:sp>
        <p:nvSpPr>
          <p:cNvPr id="1330" name="Google Shape;1330;p143"/>
          <p:cNvSpPr txBox="1">
            <a:spLocks noGrp="1"/>
          </p:cNvSpPr>
          <p:nvPr>
            <p:ph type="title"/>
          </p:nvPr>
        </p:nvSpPr>
        <p:spPr>
          <a:xfrm>
            <a:off x="275336" y="187642"/>
            <a:ext cx="55920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500"/>
              <a:buFont typeface="Gill Sans"/>
              <a:buNone/>
            </a:pPr>
            <a:r>
              <a:rPr lang="fr-FR" sz="2500"/>
              <a:t>6-1</a:t>
            </a:r>
            <a:r>
              <a:rPr lang="fr-FR"/>
              <a:t> AJOUTER UN SYSTÈME LINUX A UN RÉSEAU IPV4</a:t>
            </a:r>
            <a:endParaRPr/>
          </a:p>
        </p:txBody>
      </p:sp>
      <p:sp>
        <p:nvSpPr>
          <p:cNvPr id="1331" name="Google Shape;1331;p143"/>
          <p:cNvSpPr txBox="1"/>
          <p:nvPr/>
        </p:nvSpPr>
        <p:spPr>
          <a:xfrm>
            <a:off x="7162800" y="1276350"/>
            <a:ext cx="422909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i="1" u="none" strike="noStrike" cap="none">
                <a:solidFill>
                  <a:srgbClr val="002060"/>
                </a:solidFill>
                <a:latin typeface="Gill Sans"/>
                <a:ea typeface="Gill Sans"/>
                <a:cs typeface="Gill Sans"/>
                <a:sym typeface="Gill Sans"/>
              </a:rPr>
              <a:t>Simulation avec Virtual Box</a:t>
            </a:r>
            <a:endParaRPr sz="1800" b="1" i="1" u="none" strike="noStrike" cap="none">
              <a:solidFill>
                <a:srgbClr val="002060"/>
              </a:solidFill>
              <a:latin typeface="Gill Sans"/>
              <a:ea typeface="Gill Sans"/>
              <a:cs typeface="Gill Sans"/>
              <a:sym typeface="Gill Sans"/>
            </a:endParaRPr>
          </a:p>
        </p:txBody>
      </p:sp>
      <p:sp>
        <p:nvSpPr>
          <p:cNvPr id="1332" name="Google Shape;1332;p143"/>
          <p:cNvSpPr txBox="1"/>
          <p:nvPr/>
        </p:nvSpPr>
        <p:spPr>
          <a:xfrm>
            <a:off x="6310771" y="2060575"/>
            <a:ext cx="5805029" cy="37856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fr-FR" sz="1800" b="0" i="0" u="none" strike="noStrike" cap="none">
                <a:solidFill>
                  <a:srgbClr val="000000"/>
                </a:solidFill>
                <a:latin typeface="Gill Sans"/>
                <a:ea typeface="Gill Sans"/>
                <a:cs typeface="Gill Sans"/>
                <a:sym typeface="Gill Sans"/>
              </a:rPr>
              <a:t>Allumons la distribution modifiée.</a:t>
            </a:r>
            <a:endParaRPr/>
          </a:p>
          <a:p>
            <a:pPr marL="285750" marR="0" lvl="0" indent="-171450" algn="l" rtl="0">
              <a:lnSpc>
                <a:spcPct val="100000"/>
              </a:lnSpc>
              <a:spcBef>
                <a:spcPts val="0"/>
              </a:spcBef>
              <a:spcAft>
                <a:spcPts val="0"/>
              </a:spcAft>
              <a:buClr>
                <a:schemeClr val="dk1"/>
              </a:buClr>
              <a:buSzPts val="1800"/>
              <a:buFont typeface="Arial"/>
              <a:buNone/>
            </a:pPr>
            <a:endParaRPr sz="1800">
              <a:solidFill>
                <a:srgbClr val="000000"/>
              </a:solidFill>
              <a:latin typeface="Gill Sans"/>
              <a:ea typeface="Gill Sans"/>
              <a:cs typeface="Gill Sans"/>
              <a:sym typeface="Gill Sans"/>
            </a:endParaRPr>
          </a:p>
          <a:p>
            <a:pPr marL="285750" marR="0" lvl="0" indent="-285750" algn="l" rtl="0">
              <a:spcBef>
                <a:spcPts val="0"/>
              </a:spcBef>
              <a:spcAft>
                <a:spcPts val="0"/>
              </a:spcAft>
              <a:buClr>
                <a:srgbClr val="000000"/>
              </a:buClr>
              <a:buSzPts val="1800"/>
              <a:buFont typeface="Arial"/>
              <a:buChar char="•"/>
            </a:pPr>
            <a:r>
              <a:rPr lang="fr-FR" sz="1800">
                <a:solidFill>
                  <a:srgbClr val="000000"/>
                </a:solidFill>
                <a:latin typeface="Gill Sans"/>
                <a:ea typeface="Gill Sans"/>
                <a:cs typeface="Gill Sans"/>
                <a:sym typeface="Gill Sans"/>
              </a:rPr>
              <a:t>Vérifions que la modification a bien été prise en compte : </a:t>
            </a:r>
            <a:endParaRPr/>
          </a:p>
          <a:p>
            <a:pPr marL="1200150" marR="0" lvl="2" indent="-285750" algn="l" rtl="0">
              <a:spcBef>
                <a:spcPts val="0"/>
              </a:spcBef>
              <a:spcAft>
                <a:spcPts val="0"/>
              </a:spcAft>
              <a:buClr>
                <a:srgbClr val="000000"/>
              </a:buClr>
              <a:buSzPts val="1400"/>
              <a:buFont typeface="Arial"/>
              <a:buChar char="•"/>
            </a:pPr>
            <a:r>
              <a:rPr lang="fr-FR" sz="1400" b="0" i="0" u="none" strike="noStrike" cap="none">
                <a:solidFill>
                  <a:srgbClr val="000000"/>
                </a:solidFill>
                <a:latin typeface="Gill Sans"/>
                <a:ea typeface="Gill Sans"/>
                <a:cs typeface="Gill Sans"/>
                <a:sym typeface="Gill Sans"/>
              </a:rPr>
              <a:t>Saisir </a:t>
            </a:r>
            <a:r>
              <a:rPr lang="fr-FR" sz="1400" b="1" i="1" u="none" strike="noStrike" cap="none">
                <a:solidFill>
                  <a:srgbClr val="002060"/>
                </a:solidFill>
                <a:latin typeface="Gill Sans"/>
                <a:ea typeface="Gill Sans"/>
                <a:cs typeface="Gill Sans"/>
                <a:sym typeface="Gill Sans"/>
              </a:rPr>
              <a:t>« ip a » </a:t>
            </a:r>
            <a:r>
              <a:rPr lang="fr-FR" sz="1400" b="0" i="0" u="none" strike="noStrike" cap="none">
                <a:solidFill>
                  <a:srgbClr val="000000"/>
                </a:solidFill>
                <a:latin typeface="Gill Sans"/>
                <a:ea typeface="Gill Sans"/>
                <a:cs typeface="Gill Sans"/>
                <a:sym typeface="Gill Sans"/>
              </a:rPr>
              <a:t>ou </a:t>
            </a:r>
            <a:r>
              <a:rPr lang="fr-FR" sz="1400" b="1" i="1" u="none" strike="noStrike" cap="none">
                <a:solidFill>
                  <a:srgbClr val="002060"/>
                </a:solidFill>
                <a:latin typeface="Gill Sans"/>
                <a:ea typeface="Gill Sans"/>
                <a:cs typeface="Gill Sans"/>
                <a:sym typeface="Gill Sans"/>
              </a:rPr>
              <a:t>« ifconfig ».</a:t>
            </a:r>
            <a:endParaRPr/>
          </a:p>
          <a:p>
            <a:pPr marL="1200150" marR="0" lvl="2" indent="-285750" algn="l" rtl="0">
              <a:spcBef>
                <a:spcPts val="0"/>
              </a:spcBef>
              <a:spcAft>
                <a:spcPts val="0"/>
              </a:spcAft>
              <a:buClr>
                <a:srgbClr val="000000"/>
              </a:buClr>
              <a:buSzPts val="1400"/>
              <a:buFont typeface="Arial"/>
              <a:buChar char="•"/>
            </a:pPr>
            <a:r>
              <a:rPr lang="fr-FR" sz="1400" b="0" i="0" u="none" strike="noStrike" cap="none">
                <a:solidFill>
                  <a:srgbClr val="000000"/>
                </a:solidFill>
                <a:latin typeface="Gill Sans"/>
                <a:ea typeface="Gill Sans"/>
                <a:cs typeface="Gill Sans"/>
                <a:sym typeface="Gill Sans"/>
              </a:rPr>
              <a:t>Un nouveau point de connexion (interface) doit apparaitre : </a:t>
            </a:r>
            <a:endParaRPr/>
          </a:p>
          <a:p>
            <a:pPr marL="2114550" marR="0" lvl="4" indent="-285750" algn="l" rtl="0">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 enpS08</a:t>
            </a:r>
            <a:endParaRPr/>
          </a:p>
          <a:p>
            <a:pPr marL="285750" marR="0" lvl="0" indent="-171450" algn="l" rtl="0">
              <a:lnSpc>
                <a:spcPct val="100000"/>
              </a:lnSpc>
              <a:spcBef>
                <a:spcPts val="0"/>
              </a:spcBef>
              <a:spcAft>
                <a:spcPts val="0"/>
              </a:spcAft>
              <a:buClr>
                <a:schemeClr val="dk1"/>
              </a:buClr>
              <a:buSzPts val="1800"/>
              <a:buFont typeface="Arial"/>
              <a:buNone/>
            </a:pPr>
            <a:endParaRPr sz="1800">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800"/>
              <a:buFont typeface="Arial"/>
              <a:buChar char="•"/>
            </a:pPr>
            <a:r>
              <a:rPr lang="fr-FR" sz="1800">
                <a:solidFill>
                  <a:srgbClr val="000000"/>
                </a:solidFill>
                <a:latin typeface="Gill Sans"/>
                <a:ea typeface="Gill Sans"/>
                <a:cs typeface="Gill Sans"/>
                <a:sym typeface="Gill Sans"/>
              </a:rPr>
              <a:t>On va utiliser </a:t>
            </a:r>
            <a:r>
              <a:rPr lang="fr-FR" sz="1800" b="1" i="1">
                <a:solidFill>
                  <a:srgbClr val="002060"/>
                </a:solidFill>
                <a:latin typeface="Gill Sans"/>
                <a:ea typeface="Gill Sans"/>
                <a:cs typeface="Gill Sans"/>
                <a:sym typeface="Gill Sans"/>
              </a:rPr>
              <a:t>netplan</a:t>
            </a:r>
            <a:r>
              <a:rPr lang="fr-FR" sz="1800">
                <a:solidFill>
                  <a:srgbClr val="000000"/>
                </a:solidFill>
                <a:latin typeface="Gill Sans"/>
                <a:ea typeface="Gill Sans"/>
                <a:cs typeface="Gill Sans"/>
                <a:sym typeface="Gill Sans"/>
              </a:rPr>
              <a:t> qui est un programme qui va nous permettre d’écrire nos configurations réseaux dans un fichier yaml.</a:t>
            </a:r>
            <a:endParaRPr/>
          </a:p>
          <a:p>
            <a:pPr marL="285750" marR="0" lvl="0" indent="-171450" algn="l" rtl="0">
              <a:lnSpc>
                <a:spcPct val="100000"/>
              </a:lnSpc>
              <a:spcBef>
                <a:spcPts val="0"/>
              </a:spcBef>
              <a:spcAft>
                <a:spcPts val="0"/>
              </a:spcAft>
              <a:buClr>
                <a:schemeClr val="dk1"/>
              </a:buClr>
              <a:buSzPts val="1800"/>
              <a:buFont typeface="Arial"/>
              <a:buNone/>
            </a:pPr>
            <a:endParaRPr sz="1800">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800"/>
              <a:buFont typeface="Arial"/>
              <a:buChar char="•"/>
            </a:pPr>
            <a:r>
              <a:rPr lang="fr-FR" sz="1800">
                <a:solidFill>
                  <a:srgbClr val="000000"/>
                </a:solidFill>
                <a:latin typeface="Gill Sans"/>
                <a:ea typeface="Gill Sans"/>
                <a:cs typeface="Gill Sans"/>
                <a:sym typeface="Gill Sans"/>
              </a:rPr>
              <a:t>Création d’un fichier de configuration au format yaml :</a:t>
            </a:r>
            <a:endParaRPr/>
          </a:p>
          <a:p>
            <a:pPr marL="1200150" marR="0" lvl="2" indent="-285750" algn="l" rtl="0">
              <a:spcBef>
                <a:spcPts val="0"/>
              </a:spcBef>
              <a:spcAft>
                <a:spcPts val="0"/>
              </a:spcAft>
              <a:buClr>
                <a:srgbClr val="002060"/>
              </a:buClr>
              <a:buSzPts val="1800"/>
              <a:buFont typeface="Arial"/>
              <a:buChar char="•"/>
            </a:pPr>
            <a:r>
              <a:rPr lang="fr-FR" sz="1800" b="1" i="1" u="none" strike="noStrike" cap="none">
                <a:solidFill>
                  <a:srgbClr val="002060"/>
                </a:solidFill>
                <a:latin typeface="Gill Sans"/>
                <a:ea typeface="Gill Sans"/>
                <a:cs typeface="Gill Sans"/>
                <a:sym typeface="Gill Sans"/>
              </a:rPr>
              <a:t>« touch /etc/netplan/2-lan_statique.yaml »</a:t>
            </a:r>
            <a:endParaRPr sz="1800" b="1" i="1" u="none" strike="noStrike" cap="none">
              <a:solidFill>
                <a:srgbClr val="002060"/>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800" b="0" i="0" u="none" strike="noStrike" cap="none">
              <a:solidFill>
                <a:srgbClr val="000000"/>
              </a:solidFill>
              <a:latin typeface="Gill Sans"/>
              <a:ea typeface="Gill Sans"/>
              <a:cs typeface="Gill Sans"/>
              <a:sym typeface="Gill Sans"/>
            </a:endParaRPr>
          </a:p>
        </p:txBody>
      </p:sp>
      <p:pic>
        <p:nvPicPr>
          <p:cNvPr id="1333" name="Google Shape;1333;p143"/>
          <p:cNvPicPr preferRelativeResize="0"/>
          <p:nvPr/>
        </p:nvPicPr>
        <p:blipFill rotWithShape="1">
          <a:blip r:embed="rId3">
            <a:alphaModFix/>
          </a:blip>
          <a:srcRect/>
          <a:stretch/>
        </p:blipFill>
        <p:spPr>
          <a:xfrm>
            <a:off x="553740" y="1423987"/>
            <a:ext cx="5199360" cy="53816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144"/>
          <p:cNvSpPr txBox="1"/>
          <p:nvPr/>
        </p:nvSpPr>
        <p:spPr>
          <a:xfrm>
            <a:off x="6310771" y="3086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EN MODE MANUEL</a:t>
            </a:r>
            <a:endParaRPr sz="1800" b="0" i="0" u="none" strike="noStrike" cap="none">
              <a:solidFill>
                <a:srgbClr val="000000"/>
              </a:solidFill>
              <a:latin typeface="Gill Sans"/>
              <a:ea typeface="Gill Sans"/>
              <a:cs typeface="Gill Sans"/>
              <a:sym typeface="Gill Sans"/>
            </a:endParaRPr>
          </a:p>
        </p:txBody>
      </p:sp>
      <p:sp>
        <p:nvSpPr>
          <p:cNvPr id="1340" name="Google Shape;1340;p144"/>
          <p:cNvSpPr txBox="1">
            <a:spLocks noGrp="1"/>
          </p:cNvSpPr>
          <p:nvPr>
            <p:ph type="title"/>
          </p:nvPr>
        </p:nvSpPr>
        <p:spPr>
          <a:xfrm>
            <a:off x="275336" y="187642"/>
            <a:ext cx="55920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500"/>
              <a:buFont typeface="Gill Sans"/>
              <a:buNone/>
            </a:pPr>
            <a:r>
              <a:rPr lang="fr-FR" sz="2500"/>
              <a:t>6-1</a:t>
            </a:r>
            <a:r>
              <a:rPr lang="fr-FR"/>
              <a:t> AJOUTER UN SYSTÈME LINUX A UN RÉSEAU IPV4</a:t>
            </a:r>
            <a:endParaRPr/>
          </a:p>
        </p:txBody>
      </p:sp>
      <p:sp>
        <p:nvSpPr>
          <p:cNvPr id="1341" name="Google Shape;1341;p144"/>
          <p:cNvSpPr txBox="1"/>
          <p:nvPr/>
        </p:nvSpPr>
        <p:spPr>
          <a:xfrm>
            <a:off x="7098735" y="863084"/>
            <a:ext cx="422909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i="1" u="none" strike="noStrike" cap="none">
                <a:solidFill>
                  <a:srgbClr val="002060"/>
                </a:solidFill>
                <a:latin typeface="Gill Sans"/>
                <a:ea typeface="Gill Sans"/>
                <a:cs typeface="Gill Sans"/>
                <a:sym typeface="Gill Sans"/>
              </a:rPr>
              <a:t>Simulation avec Virtual Box</a:t>
            </a:r>
            <a:endParaRPr sz="1800" b="1" i="1" u="none" strike="noStrike" cap="none">
              <a:solidFill>
                <a:srgbClr val="002060"/>
              </a:solidFill>
              <a:latin typeface="Gill Sans"/>
              <a:ea typeface="Gill Sans"/>
              <a:cs typeface="Gill Sans"/>
              <a:sym typeface="Gill Sans"/>
            </a:endParaRPr>
          </a:p>
        </p:txBody>
      </p:sp>
      <p:sp>
        <p:nvSpPr>
          <p:cNvPr id="1342" name="Google Shape;1342;p144"/>
          <p:cNvSpPr txBox="1"/>
          <p:nvPr/>
        </p:nvSpPr>
        <p:spPr>
          <a:xfrm>
            <a:off x="6310769" y="1557337"/>
            <a:ext cx="5805029" cy="470898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Gill Sans"/>
                <a:ea typeface="Gill Sans"/>
                <a:cs typeface="Gill Sans"/>
                <a:sym typeface="Gill Sans"/>
              </a:rPr>
              <a:t>Ouvrir le fichier crée, </a:t>
            </a:r>
            <a:r>
              <a:rPr lang="fr-FR" sz="1600" b="1" i="1" u="none" strike="noStrike" cap="none">
                <a:solidFill>
                  <a:srgbClr val="002060"/>
                </a:solidFill>
                <a:latin typeface="Gill Sans"/>
                <a:ea typeface="Gill Sans"/>
                <a:cs typeface="Gill Sans"/>
                <a:sym typeface="Gill Sans"/>
              </a:rPr>
              <a:t>2-lan_statique.yaml </a:t>
            </a:r>
            <a:r>
              <a:rPr lang="fr-FR" sz="1600">
                <a:solidFill>
                  <a:srgbClr val="000000"/>
                </a:solidFill>
                <a:latin typeface="Gill Sans"/>
                <a:ea typeface="Gill Sans"/>
                <a:cs typeface="Gill Sans"/>
                <a:sym typeface="Gill Sans"/>
              </a:rPr>
              <a:t>avec nano : </a:t>
            </a:r>
            <a:endParaRPr/>
          </a:p>
          <a:p>
            <a:pPr marL="914400" marR="0" lvl="2" indent="0" algn="l" rtl="0">
              <a:spcBef>
                <a:spcPts val="0"/>
              </a:spcBef>
              <a:spcAft>
                <a:spcPts val="0"/>
              </a:spcAft>
              <a:buNone/>
            </a:pPr>
            <a:r>
              <a:rPr lang="fr-FR" sz="1600" b="0" i="0" u="none" strike="noStrike" cap="none">
                <a:solidFill>
                  <a:srgbClr val="000000"/>
                </a:solidFill>
                <a:latin typeface="Gill Sans"/>
                <a:ea typeface="Gill Sans"/>
                <a:cs typeface="Gill Sans"/>
                <a:sym typeface="Gill Sans"/>
              </a:rPr>
              <a:t>  « nano /etc/netplan/2-lan_statique.yaml »</a:t>
            </a:r>
            <a:endParaRPr sz="1600" b="0" i="0" u="none" strike="noStrike" cap="none">
              <a:solidFill>
                <a:srgbClr val="000000"/>
              </a:solidFill>
              <a:latin typeface="Gill Sans"/>
              <a:ea typeface="Gill Sans"/>
              <a:cs typeface="Gill Sans"/>
              <a:sym typeface="Gill Sans"/>
            </a:endParaRPr>
          </a:p>
          <a:p>
            <a:pPr marL="285750" marR="0" lvl="0" indent="-17145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600"/>
              <a:buFont typeface="Arial"/>
              <a:buChar char="•"/>
            </a:pPr>
            <a:r>
              <a:rPr lang="fr-FR" sz="1600">
                <a:solidFill>
                  <a:srgbClr val="000000"/>
                </a:solidFill>
                <a:latin typeface="Gill Sans"/>
                <a:ea typeface="Gill Sans"/>
                <a:cs typeface="Gill Sans"/>
                <a:sym typeface="Gill Sans"/>
              </a:rPr>
              <a:t>Saisir les informations suivantes en respectant le système d’indentation du fichier yaml : </a:t>
            </a:r>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network : </a:t>
            </a:r>
            <a:endParaRPr sz="1400" b="1" i="0" u="none" strike="noStrike" cap="none">
              <a:solidFill>
                <a:srgbClr val="002060"/>
              </a:solidFill>
              <a:latin typeface="Gill Sans"/>
              <a:ea typeface="Gill Sans"/>
              <a:cs typeface="Gill Sans"/>
              <a:sym typeface="Gill Sans"/>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version: 2 </a:t>
            </a:r>
            <a:endParaRPr sz="1400" b="1" i="0" u="none" strike="noStrike" cap="none">
              <a:solidFill>
                <a:srgbClr val="002060"/>
              </a:solidFill>
              <a:latin typeface="Gill Sans"/>
              <a:ea typeface="Gill Sans"/>
              <a:cs typeface="Gill Sans"/>
              <a:sym typeface="Gill Sans"/>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ethernets:  </a:t>
            </a:r>
            <a:endParaRPr sz="1400" b="1" i="0" u="none" strike="noStrike" cap="none">
              <a:solidFill>
                <a:srgbClr val="002060"/>
              </a:solidFill>
              <a:latin typeface="Gill Sans"/>
              <a:ea typeface="Gill Sans"/>
              <a:cs typeface="Gill Sans"/>
              <a:sym typeface="Gill Sans"/>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enp0s8:   </a:t>
            </a:r>
            <a:endParaRPr sz="1400" b="1" i="0" u="none" strike="noStrike" cap="none">
              <a:solidFill>
                <a:srgbClr val="002060"/>
              </a:solidFill>
              <a:latin typeface="Gill Sans"/>
              <a:ea typeface="Gill Sans"/>
              <a:cs typeface="Gill Sans"/>
              <a:sym typeface="Gill Sans"/>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dhcp4: no   </a:t>
            </a:r>
            <a:endParaRPr sz="1400" b="1" i="0" u="none" strike="noStrike" cap="none">
              <a:solidFill>
                <a:srgbClr val="002060"/>
              </a:solidFill>
              <a:latin typeface="Gill Sans"/>
              <a:ea typeface="Gill Sans"/>
              <a:cs typeface="Gill Sans"/>
              <a:sym typeface="Gill Sans"/>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dhcp6: no   </a:t>
            </a:r>
            <a:endParaRPr sz="1400" b="1" i="0" u="none" strike="noStrike" cap="none">
              <a:solidFill>
                <a:srgbClr val="002060"/>
              </a:solidFill>
              <a:latin typeface="Gill Sans"/>
              <a:ea typeface="Gill Sans"/>
              <a:cs typeface="Gill Sans"/>
              <a:sym typeface="Gill Sans"/>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addresses: [192.168.0.10/24]   </a:t>
            </a:r>
            <a:endParaRPr sz="1400" b="1" i="0" u="none" strike="noStrike" cap="none">
              <a:solidFill>
                <a:srgbClr val="002060"/>
              </a:solidFill>
              <a:latin typeface="Gill Sans"/>
              <a:ea typeface="Gill Sans"/>
              <a:cs typeface="Gill Sans"/>
              <a:sym typeface="Gill Sans"/>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gateway4: 0.0.0.0   </a:t>
            </a:r>
            <a:endParaRPr sz="1400" b="1" i="0" u="none" strike="noStrike" cap="none">
              <a:solidFill>
                <a:srgbClr val="002060"/>
              </a:solidFill>
              <a:latin typeface="Gill Sans"/>
              <a:ea typeface="Gill Sans"/>
              <a:cs typeface="Gill Sans"/>
              <a:sym typeface="Gill Sans"/>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nameservers:    </a:t>
            </a:r>
            <a:endParaRPr sz="1400" b="1" i="0" u="none" strike="noStrike" cap="none">
              <a:solidFill>
                <a:srgbClr val="002060"/>
              </a:solidFill>
              <a:latin typeface="Gill Sans"/>
              <a:ea typeface="Gill Sans"/>
              <a:cs typeface="Gill Sans"/>
              <a:sym typeface="Gill Sans"/>
            </a:endParaRPr>
          </a:p>
          <a:p>
            <a:pPr marL="457200" marR="0" lvl="1" indent="0" algn="l" rtl="0">
              <a:spcBef>
                <a:spcPts val="0"/>
              </a:spcBef>
              <a:spcAft>
                <a:spcPts val="0"/>
              </a:spcAft>
              <a:buNone/>
            </a:pPr>
            <a:r>
              <a:rPr lang="fr-FR" sz="1400" b="1" i="0" u="none" strike="noStrike" cap="none">
                <a:solidFill>
                  <a:srgbClr val="002060"/>
                </a:solidFill>
                <a:latin typeface="Gill Sans"/>
                <a:ea typeface="Gill Sans"/>
                <a:cs typeface="Gill Sans"/>
                <a:sym typeface="Gill Sans"/>
              </a:rPr>
              <a:t>                   addresses: [127.0.0.1]</a:t>
            </a:r>
            <a:endParaRPr/>
          </a:p>
          <a:p>
            <a:pPr marL="457200" marR="0" lvl="1" indent="0" algn="l" rtl="0">
              <a:spcBef>
                <a:spcPts val="0"/>
              </a:spcBef>
              <a:spcAft>
                <a:spcPts val="0"/>
              </a:spcAft>
              <a:buNone/>
            </a:pPr>
            <a:endParaRPr sz="1400" b="1" i="0" u="none" strike="noStrike" cap="none">
              <a:solidFill>
                <a:srgbClr val="00206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Gill Sans"/>
                <a:ea typeface="Gill Sans"/>
                <a:cs typeface="Gill Sans"/>
                <a:sym typeface="Gill Sans"/>
              </a:rPr>
              <a:t>Pour définir </a:t>
            </a:r>
            <a:r>
              <a:rPr lang="fr-FR" sz="1600" b="1" i="1" u="none" strike="noStrike" cap="none">
                <a:solidFill>
                  <a:srgbClr val="002060"/>
                </a:solidFill>
                <a:latin typeface="Gill Sans"/>
                <a:ea typeface="Gill Sans"/>
                <a:cs typeface="Gill Sans"/>
                <a:sym typeface="Gill Sans"/>
              </a:rPr>
              <a:t>l’adresse IP </a:t>
            </a:r>
            <a:r>
              <a:rPr lang="fr-FR" sz="1600" b="0" i="0" u="none" strike="noStrike" cap="none">
                <a:solidFill>
                  <a:srgbClr val="000000"/>
                </a:solidFill>
                <a:latin typeface="Gill Sans"/>
                <a:ea typeface="Gill Sans"/>
                <a:cs typeface="Gill Sans"/>
                <a:sym typeface="Gill Sans"/>
              </a:rPr>
              <a:t>de cette interface, il faut se baser sur le masque réseau et </a:t>
            </a:r>
            <a:r>
              <a:rPr lang="fr-FR" sz="1600" b="1" i="1" u="none" strike="noStrike" cap="none">
                <a:solidFill>
                  <a:srgbClr val="002060"/>
                </a:solidFill>
                <a:latin typeface="Gill Sans"/>
                <a:ea typeface="Gill Sans"/>
                <a:cs typeface="Gill Sans"/>
                <a:sym typeface="Gill Sans"/>
              </a:rPr>
              <a:t>l’adresse IP </a:t>
            </a:r>
            <a:r>
              <a:rPr lang="fr-FR" sz="1600" b="0" i="0" u="none" strike="noStrike" cap="none">
                <a:solidFill>
                  <a:srgbClr val="000000"/>
                </a:solidFill>
                <a:latin typeface="Gill Sans"/>
                <a:ea typeface="Gill Sans"/>
                <a:cs typeface="Gill Sans"/>
                <a:sym typeface="Gill Sans"/>
              </a:rPr>
              <a:t>de la machine sur le réseau local. </a:t>
            </a:r>
            <a:endParaRPr/>
          </a:p>
          <a:p>
            <a:pPr marL="0" marR="0" lvl="0" indent="0" algn="l" rtl="0">
              <a:lnSpc>
                <a:spcPct val="100000"/>
              </a:lnSpc>
              <a:spcBef>
                <a:spcPts val="0"/>
              </a:spcBef>
              <a:spcAft>
                <a:spcPts val="0"/>
              </a:spcAft>
              <a:buNone/>
            </a:pPr>
            <a:endParaRPr sz="1600" b="0" i="0" u="none" strike="noStrike" cap="none">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600"/>
              <a:buFont typeface="Arial"/>
              <a:buChar char="•"/>
            </a:pPr>
            <a:r>
              <a:rPr lang="fr-FR" sz="1600">
                <a:solidFill>
                  <a:srgbClr val="000000"/>
                </a:solidFill>
                <a:latin typeface="Gill Sans"/>
                <a:ea typeface="Gill Sans"/>
                <a:cs typeface="Gill Sans"/>
                <a:sym typeface="Gill Sans"/>
              </a:rPr>
              <a:t>Enregistrer le fichier nano et lancer </a:t>
            </a:r>
            <a:r>
              <a:rPr lang="fr-FR" sz="1600" b="1" i="1">
                <a:solidFill>
                  <a:srgbClr val="002060"/>
                </a:solidFill>
                <a:latin typeface="Gill Sans"/>
                <a:ea typeface="Gill Sans"/>
                <a:cs typeface="Gill Sans"/>
                <a:sym typeface="Gill Sans"/>
              </a:rPr>
              <a:t>: « sudo netplan apply ».</a:t>
            </a:r>
            <a:endParaRPr/>
          </a:p>
        </p:txBody>
      </p:sp>
      <p:pic>
        <p:nvPicPr>
          <p:cNvPr id="1343" name="Google Shape;1343;p144"/>
          <p:cNvPicPr preferRelativeResize="0"/>
          <p:nvPr/>
        </p:nvPicPr>
        <p:blipFill rotWithShape="1">
          <a:blip r:embed="rId3">
            <a:alphaModFix/>
          </a:blip>
          <a:srcRect/>
          <a:stretch/>
        </p:blipFill>
        <p:spPr>
          <a:xfrm>
            <a:off x="235367" y="1704975"/>
            <a:ext cx="5718818" cy="44577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145"/>
          <p:cNvSpPr txBox="1"/>
          <p:nvPr/>
        </p:nvSpPr>
        <p:spPr>
          <a:xfrm>
            <a:off x="6310771" y="3086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EN MODE MANUEL</a:t>
            </a:r>
            <a:endParaRPr sz="1800" b="0" i="0" u="none" strike="noStrike" cap="none">
              <a:solidFill>
                <a:srgbClr val="000000"/>
              </a:solidFill>
              <a:latin typeface="Gill Sans"/>
              <a:ea typeface="Gill Sans"/>
              <a:cs typeface="Gill Sans"/>
              <a:sym typeface="Gill Sans"/>
            </a:endParaRPr>
          </a:p>
        </p:txBody>
      </p:sp>
      <p:sp>
        <p:nvSpPr>
          <p:cNvPr id="1350" name="Google Shape;1350;p145"/>
          <p:cNvSpPr txBox="1">
            <a:spLocks noGrp="1"/>
          </p:cNvSpPr>
          <p:nvPr>
            <p:ph type="title"/>
          </p:nvPr>
        </p:nvSpPr>
        <p:spPr>
          <a:xfrm>
            <a:off x="275336" y="187642"/>
            <a:ext cx="55920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500"/>
              <a:buFont typeface="Gill Sans"/>
              <a:buNone/>
            </a:pPr>
            <a:r>
              <a:rPr lang="fr-FR" sz="2500"/>
              <a:t>6-1</a:t>
            </a:r>
            <a:r>
              <a:rPr lang="fr-FR"/>
              <a:t> AJOUTER UN SYSTÈME LINUX A UN RÉSEAU IPV4</a:t>
            </a:r>
            <a:endParaRPr/>
          </a:p>
        </p:txBody>
      </p:sp>
      <p:sp>
        <p:nvSpPr>
          <p:cNvPr id="1351" name="Google Shape;1351;p145"/>
          <p:cNvSpPr txBox="1"/>
          <p:nvPr/>
        </p:nvSpPr>
        <p:spPr>
          <a:xfrm>
            <a:off x="7098735" y="863084"/>
            <a:ext cx="422909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i="1" u="none" strike="noStrike" cap="none">
                <a:solidFill>
                  <a:srgbClr val="002060"/>
                </a:solidFill>
                <a:latin typeface="Gill Sans"/>
                <a:ea typeface="Gill Sans"/>
                <a:cs typeface="Gill Sans"/>
                <a:sym typeface="Gill Sans"/>
              </a:rPr>
              <a:t>Simulation avec Virtual Box</a:t>
            </a:r>
            <a:endParaRPr sz="1800" b="1" i="1" u="none" strike="noStrike" cap="none">
              <a:solidFill>
                <a:srgbClr val="002060"/>
              </a:solidFill>
              <a:latin typeface="Gill Sans"/>
              <a:ea typeface="Gill Sans"/>
              <a:cs typeface="Gill Sans"/>
              <a:sym typeface="Gill Sans"/>
            </a:endParaRPr>
          </a:p>
        </p:txBody>
      </p:sp>
      <p:sp>
        <p:nvSpPr>
          <p:cNvPr id="1352" name="Google Shape;1352;p145"/>
          <p:cNvSpPr txBox="1"/>
          <p:nvPr/>
        </p:nvSpPr>
        <p:spPr>
          <a:xfrm>
            <a:off x="6310769" y="1728787"/>
            <a:ext cx="5805029" cy="452431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Rajouter la nouvelle adresse IP ( 192.168.0.10/24) au fichier </a:t>
            </a:r>
            <a:r>
              <a:rPr lang="fr-FR" sz="1800" b="1" i="1">
                <a:solidFill>
                  <a:srgbClr val="002060"/>
                </a:solidFill>
                <a:latin typeface="Gill Sans"/>
                <a:ea typeface="Gill Sans"/>
                <a:cs typeface="Gill Sans"/>
                <a:sym typeface="Gill Sans"/>
              </a:rPr>
              <a:t>/etc/hosts </a:t>
            </a:r>
            <a:r>
              <a:rPr lang="fr-FR" sz="1800">
                <a:solidFill>
                  <a:schemeClr val="dk1"/>
                </a:solidFill>
                <a:latin typeface="Gill Sans"/>
                <a:ea typeface="Gill Sans"/>
                <a:cs typeface="Gill Sans"/>
                <a:sym typeface="Gill Sans"/>
              </a:rPr>
              <a:t>avec</a:t>
            </a:r>
            <a:r>
              <a:rPr lang="fr-FR" sz="1800" b="1" i="1">
                <a:solidFill>
                  <a:srgbClr val="002060"/>
                </a:solidFill>
                <a:latin typeface="Gill Sans"/>
                <a:ea typeface="Gill Sans"/>
                <a:cs typeface="Gill Sans"/>
                <a:sym typeface="Gill Sans"/>
              </a:rPr>
              <a:t> </a:t>
            </a:r>
            <a:r>
              <a:rPr lang="fr-FR" sz="1800">
                <a:solidFill>
                  <a:schemeClr val="dk1"/>
                </a:solidFill>
                <a:latin typeface="Gill Sans"/>
                <a:ea typeface="Gill Sans"/>
                <a:cs typeface="Gill Sans"/>
                <a:sym typeface="Gill Sans"/>
              </a:rPr>
              <a:t>la commande : « nano /etc/hosts »</a:t>
            </a:r>
            <a:endParaRPr/>
          </a:p>
          <a:p>
            <a:pPr marL="2114550" marR="0" lvl="4" indent="-285750" algn="l" rtl="0">
              <a:spcBef>
                <a:spcPts val="0"/>
              </a:spcBef>
              <a:spcAft>
                <a:spcPts val="0"/>
              </a:spcAft>
              <a:buClr>
                <a:srgbClr val="002060"/>
              </a:buClr>
              <a:buSzPts val="1800"/>
              <a:buFont typeface="Arial"/>
              <a:buChar char="•"/>
            </a:pPr>
            <a:r>
              <a:rPr lang="fr-FR" sz="1800" b="1" i="0" u="none" strike="noStrike" cap="none">
                <a:solidFill>
                  <a:srgbClr val="002060"/>
                </a:solidFill>
                <a:latin typeface="Gill Sans"/>
                <a:ea typeface="Gill Sans"/>
                <a:cs typeface="Gill Sans"/>
                <a:sym typeface="Gill Sans"/>
              </a:rPr>
              <a:t>192.168.0.10 ’nom du seveur’</a:t>
            </a:r>
            <a:endParaRPr sz="1800" b="1" i="0" u="none" strike="noStrike" cap="none">
              <a:solidFill>
                <a:srgbClr val="002060"/>
              </a:solidFill>
              <a:latin typeface="Gill Sans"/>
              <a:ea typeface="Gill Sans"/>
              <a:cs typeface="Gill Sans"/>
              <a:sym typeface="Gill Sans"/>
            </a:endParaRPr>
          </a:p>
          <a:p>
            <a:pPr marL="285750" marR="0" lvl="0" indent="-171450" algn="l" rtl="0">
              <a:lnSpc>
                <a:spcPct val="100000"/>
              </a:lnSpc>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Désactiver l’interface enp0s3 : </a:t>
            </a:r>
            <a:r>
              <a:rPr lang="fr-FR" sz="1800" b="1" i="1">
                <a:solidFill>
                  <a:srgbClr val="002060"/>
                </a:solidFill>
                <a:latin typeface="Gill Sans"/>
                <a:ea typeface="Gill Sans"/>
                <a:cs typeface="Gill Sans"/>
                <a:sym typeface="Gill Sans"/>
              </a:rPr>
              <a:t>« ip link set enp0s3 down ».</a:t>
            </a:r>
            <a:endParaRPr/>
          </a:p>
          <a:p>
            <a:pPr marL="285750" marR="0" lvl="0" indent="-171450" algn="l" rtl="0">
              <a:lnSpc>
                <a:spcPct val="100000"/>
              </a:lnSpc>
              <a:spcBef>
                <a:spcPts val="0"/>
              </a:spcBef>
              <a:spcAft>
                <a:spcPts val="0"/>
              </a:spcAft>
              <a:buClr>
                <a:schemeClr val="dk1"/>
              </a:buClr>
              <a:buSzPts val="1800"/>
              <a:buFont typeface="Arial"/>
              <a:buNone/>
            </a:pPr>
            <a:endParaRPr sz="1800" b="1" i="1" u="none" strike="noStrike" cap="none">
              <a:solidFill>
                <a:srgbClr val="002060"/>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Activer l’interface réseau que l’on a crée </a:t>
            </a:r>
            <a:r>
              <a:rPr lang="fr-FR" sz="1800" b="1" i="1">
                <a:solidFill>
                  <a:srgbClr val="002060"/>
                </a:solidFill>
                <a:latin typeface="Gill Sans"/>
                <a:ea typeface="Gill Sans"/>
                <a:cs typeface="Gill Sans"/>
                <a:sym typeface="Gill Sans"/>
              </a:rPr>
              <a:t>: « ip link set enp0s8 up ».</a:t>
            </a:r>
            <a:endParaRPr/>
          </a:p>
          <a:p>
            <a:pPr marL="285750" marR="0" lvl="0" indent="-171450" algn="l" rtl="0">
              <a:lnSpc>
                <a:spcPct val="100000"/>
              </a:lnSpc>
              <a:spcBef>
                <a:spcPts val="0"/>
              </a:spcBef>
              <a:spcAft>
                <a:spcPts val="0"/>
              </a:spcAft>
              <a:buClr>
                <a:schemeClr val="dk1"/>
              </a:buClr>
              <a:buSzPts val="1800"/>
              <a:buFont typeface="Arial"/>
              <a:buNone/>
            </a:pPr>
            <a:endParaRPr sz="1800" b="1" i="1" u="none" strike="noStrike" cap="none">
              <a:solidFill>
                <a:srgbClr val="002060"/>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Vérifier l’etat des interfaces et s’assurer que les modifications ont bien été prise en compte : « ip a ».</a:t>
            </a:r>
            <a:endParaRPr/>
          </a:p>
          <a:p>
            <a:pPr marL="285750" marR="0" lvl="0" indent="-171450" algn="l" rtl="0">
              <a:lnSpc>
                <a:spcPct val="100000"/>
              </a:lnSpc>
              <a:spcBef>
                <a:spcPts val="0"/>
              </a:spcBef>
              <a:spcAft>
                <a:spcPts val="0"/>
              </a:spcAft>
              <a:buClr>
                <a:schemeClr val="dk1"/>
              </a:buClr>
              <a:buSzPts val="1800"/>
              <a:buFont typeface="Arial"/>
              <a:buNone/>
            </a:pPr>
            <a:endParaRPr sz="1800" u="none" strike="noStrike" cap="none">
              <a:solidFill>
                <a:schemeClr val="dk1"/>
              </a:solidFill>
              <a:latin typeface="Gill Sans"/>
              <a:ea typeface="Gill Sans"/>
              <a:cs typeface="Gill Sans"/>
              <a:sym typeface="Gill Sans"/>
            </a:endParaRPr>
          </a:p>
          <a:p>
            <a:pPr marL="285750" marR="0" lvl="0" indent="-285750" algn="l" rtl="0">
              <a:lnSpc>
                <a:spcPct val="100000"/>
              </a:lnSpc>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Vérifier que l’interface réseau est fonctionnel et que notre serveur est intégré au réseau local et non plus à celui de VB avec la commande :   </a:t>
            </a:r>
            <a:r>
              <a:rPr lang="fr-FR" sz="1800" b="1" i="1">
                <a:solidFill>
                  <a:srgbClr val="002060"/>
                </a:solidFill>
                <a:latin typeface="Gill Sans"/>
                <a:ea typeface="Gill Sans"/>
                <a:cs typeface="Gill Sans"/>
                <a:sym typeface="Gill Sans"/>
              </a:rPr>
              <a:t>« ping 192.168.0.10 »</a:t>
            </a:r>
            <a:endParaRPr sz="1800" b="1" i="1" u="none" strike="noStrike" cap="none">
              <a:solidFill>
                <a:srgbClr val="002060"/>
              </a:solidFill>
              <a:latin typeface="Gill Sans"/>
              <a:ea typeface="Gill Sans"/>
              <a:cs typeface="Gill Sans"/>
              <a:sym typeface="Gill Sans"/>
            </a:endParaRPr>
          </a:p>
        </p:txBody>
      </p:sp>
      <p:pic>
        <p:nvPicPr>
          <p:cNvPr id="1353" name="Google Shape;1353;p145"/>
          <p:cNvPicPr preferRelativeResize="0"/>
          <p:nvPr/>
        </p:nvPicPr>
        <p:blipFill rotWithShape="1">
          <a:blip r:embed="rId3">
            <a:alphaModFix/>
          </a:blip>
          <a:srcRect/>
          <a:stretch/>
        </p:blipFill>
        <p:spPr>
          <a:xfrm>
            <a:off x="228600" y="1602670"/>
            <a:ext cx="5705475" cy="503625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4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6-1 AJOUTER UN SYSTÈME LINUX A UN RESEAU IPV4 / IPV6</a:t>
            </a:r>
            <a:endParaRPr sz="2600"/>
          </a:p>
        </p:txBody>
      </p:sp>
      <p:pic>
        <p:nvPicPr>
          <p:cNvPr id="1359" name="Google Shape;1359;p146"/>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1360" name="Google Shape;1360;p146"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1361" name="Google Shape;1361;p146"/>
          <p:cNvSpPr txBox="1"/>
          <p:nvPr/>
        </p:nvSpPr>
        <p:spPr>
          <a:xfrm>
            <a:off x="3655382" y="2444448"/>
            <a:ext cx="47875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Un peu de pratique avec le mode interface</a:t>
            </a:r>
            <a:endParaRPr sz="1800" b="0" i="0" u="none" strike="noStrike" cap="none">
              <a:solidFill>
                <a:srgbClr val="000000"/>
              </a:solidFill>
              <a:latin typeface="Gill Sans"/>
              <a:ea typeface="Gill Sans"/>
              <a:cs typeface="Gill Sans"/>
              <a:sym typeface="Gill Sans"/>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p14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6-2 </a:t>
            </a:r>
            <a:r>
              <a:rPr lang="fr-FR" sz="2600"/>
              <a:t>LES COMMANDES DE DIAGNOSTICS </a:t>
            </a:r>
            <a:endParaRPr sz="2600"/>
          </a:p>
        </p:txBody>
      </p:sp>
      <p:sp>
        <p:nvSpPr>
          <p:cNvPr id="1367" name="Google Shape;1367;p147"/>
          <p:cNvSpPr txBox="1">
            <a:spLocks noGrp="1"/>
          </p:cNvSpPr>
          <p:nvPr>
            <p:ph type="body" idx="1"/>
          </p:nvPr>
        </p:nvSpPr>
        <p:spPr>
          <a:xfrm>
            <a:off x="1152526" y="2495551"/>
            <a:ext cx="10477499" cy="342900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Il existe beaucoup de commandes qui vont permettre d’effectuer un diagnostique du réseaux sur lequel est branché votre machine.</a:t>
            </a:r>
            <a:endParaRPr/>
          </a:p>
          <a:p>
            <a:pPr marL="228600" lvl="0" indent="-228600" algn="l" rtl="0">
              <a:lnSpc>
                <a:spcPct val="100000"/>
              </a:lnSpc>
              <a:spcBef>
                <a:spcPts val="1000"/>
              </a:spcBef>
              <a:spcAft>
                <a:spcPts val="0"/>
              </a:spcAft>
              <a:buSzPts val="1800"/>
              <a:buChar char="•"/>
            </a:pPr>
            <a:r>
              <a:rPr lang="fr-FR"/>
              <a:t>Nous allons voir les principales commandes qui vont permettre d’avoir une vue sous différents angles de votre réseau : </a:t>
            </a:r>
            <a:endParaRPr/>
          </a:p>
          <a:p>
            <a:pPr marL="1312863" lvl="5" indent="-228600" algn="l" rtl="0">
              <a:lnSpc>
                <a:spcPct val="100000"/>
              </a:lnSpc>
              <a:spcBef>
                <a:spcPts val="1000"/>
              </a:spcBef>
              <a:spcAft>
                <a:spcPts val="0"/>
              </a:spcAft>
              <a:buSzPts val="1600"/>
              <a:buChar char="•"/>
            </a:pPr>
            <a:r>
              <a:rPr lang="fr-FR"/>
              <a:t>IFCONFIG – IP.</a:t>
            </a:r>
            <a:endParaRPr/>
          </a:p>
          <a:p>
            <a:pPr marL="1312863" lvl="5" indent="-228600" algn="l" rtl="0">
              <a:lnSpc>
                <a:spcPct val="100000"/>
              </a:lnSpc>
              <a:spcBef>
                <a:spcPts val="1000"/>
              </a:spcBef>
              <a:spcAft>
                <a:spcPts val="0"/>
              </a:spcAft>
              <a:buSzPts val="1600"/>
              <a:buChar char="•"/>
            </a:pPr>
            <a:r>
              <a:rPr lang="fr-FR"/>
              <a:t>PING – HOST – DIG.</a:t>
            </a:r>
            <a:endParaRPr/>
          </a:p>
          <a:p>
            <a:pPr marL="1312863" lvl="5" indent="-228600" algn="l" rtl="0">
              <a:lnSpc>
                <a:spcPct val="100000"/>
              </a:lnSpc>
              <a:spcBef>
                <a:spcPts val="1000"/>
              </a:spcBef>
              <a:spcAft>
                <a:spcPts val="0"/>
              </a:spcAft>
              <a:buSzPts val="1600"/>
              <a:buChar char="•"/>
            </a:pPr>
            <a:r>
              <a:rPr lang="fr-FR"/>
              <a:t>NMAP – TRACEROUTE.</a:t>
            </a:r>
            <a:endParaRPr/>
          </a:p>
          <a:p>
            <a:pPr marL="1312863" lvl="5" indent="-228600" algn="l" rtl="0">
              <a:lnSpc>
                <a:spcPct val="100000"/>
              </a:lnSpc>
              <a:spcBef>
                <a:spcPts val="1000"/>
              </a:spcBef>
              <a:spcAft>
                <a:spcPts val="0"/>
              </a:spcAft>
              <a:buSzPts val="1600"/>
              <a:buChar char="•"/>
            </a:pPr>
            <a:r>
              <a:rPr lang="fr-FR"/>
              <a:t>NETSTAT – IFTOP.</a:t>
            </a:r>
            <a:endParaRPr/>
          </a:p>
          <a:p>
            <a:pPr marL="1312863" lvl="5" indent="-228600" algn="l" rtl="0">
              <a:lnSpc>
                <a:spcPct val="100000"/>
              </a:lnSpc>
              <a:spcBef>
                <a:spcPts val="1000"/>
              </a:spcBef>
              <a:spcAft>
                <a:spcPts val="0"/>
              </a:spcAft>
              <a:buSzPts val="1600"/>
              <a:buChar char="•"/>
            </a:pPr>
            <a:r>
              <a:rPr lang="fr-FR"/>
              <a:t>DCPFUMP - NGREP</a:t>
            </a:r>
            <a:endParaRPr/>
          </a:p>
          <a:p>
            <a:pPr marL="1312863" lvl="5" indent="-127000" algn="l" rtl="0">
              <a:lnSpc>
                <a:spcPct val="100000"/>
              </a:lnSpc>
              <a:spcBef>
                <a:spcPts val="1000"/>
              </a:spcBef>
              <a:spcAft>
                <a:spcPts val="0"/>
              </a:spcAft>
              <a:buSzPts val="1600"/>
              <a:buNone/>
            </a:pPr>
            <a:endParaRPr/>
          </a:p>
          <a:p>
            <a:pPr marL="1312863" lvl="5" indent="-127000" algn="l" rtl="0">
              <a:lnSpc>
                <a:spcPct val="100000"/>
              </a:lnSpc>
              <a:spcBef>
                <a:spcPts val="1000"/>
              </a:spcBef>
              <a:spcAft>
                <a:spcPts val="0"/>
              </a:spcAft>
              <a:buSzPts val="1600"/>
              <a:buNone/>
            </a:pPr>
            <a:endParaRPr/>
          </a:p>
          <a:p>
            <a:pPr marL="1312863" lvl="5" indent="-127000" algn="l" rtl="0">
              <a:lnSpc>
                <a:spcPct val="100000"/>
              </a:lnSpc>
              <a:spcBef>
                <a:spcPts val="1000"/>
              </a:spcBef>
              <a:spcAft>
                <a:spcPts val="0"/>
              </a:spcAft>
              <a:buSzPts val="1600"/>
              <a:buNone/>
            </a:pPr>
            <a:endParaRPr/>
          </a:p>
        </p:txBody>
      </p:sp>
      <p:pic>
        <p:nvPicPr>
          <p:cNvPr id="1368" name="Google Shape;1368;p147"/>
          <p:cNvPicPr preferRelativeResize="0"/>
          <p:nvPr/>
        </p:nvPicPr>
        <p:blipFill rotWithShape="1">
          <a:blip r:embed="rId3">
            <a:alphaModFix/>
          </a:blip>
          <a:srcRect/>
          <a:stretch/>
        </p:blipFill>
        <p:spPr>
          <a:xfrm>
            <a:off x="333709" y="5757583"/>
            <a:ext cx="1085182" cy="1024217"/>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373"/>
        <p:cNvGrpSpPr/>
        <p:nvPr/>
      </p:nvGrpSpPr>
      <p:grpSpPr>
        <a:xfrm>
          <a:off x="0" y="0"/>
          <a:ext cx="0" cy="0"/>
          <a:chOff x="0" y="0"/>
          <a:chExt cx="0" cy="0"/>
        </a:xfrm>
      </p:grpSpPr>
      <p:sp>
        <p:nvSpPr>
          <p:cNvPr id="1374" name="Google Shape;1374;p148"/>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LES COMMANDES : IFCONFIG – IP</a:t>
            </a:r>
            <a:endParaRPr sz="1800" b="0" i="0" u="none" strike="noStrike" cap="none">
              <a:solidFill>
                <a:srgbClr val="000000"/>
              </a:solidFill>
              <a:latin typeface="Gill Sans"/>
              <a:ea typeface="Gill Sans"/>
              <a:cs typeface="Gill Sans"/>
              <a:sym typeface="Gill Sans"/>
            </a:endParaRPr>
          </a:p>
        </p:txBody>
      </p:sp>
      <p:sp>
        <p:nvSpPr>
          <p:cNvPr id="1375" name="Google Shape;1375;p148"/>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6-2 LES COMMANDES DE DIAGNOSTICS </a:t>
            </a:r>
            <a:endParaRPr sz="2400"/>
          </a:p>
        </p:txBody>
      </p:sp>
      <p:sp>
        <p:nvSpPr>
          <p:cNvPr id="1376" name="Google Shape;1376;p148"/>
          <p:cNvSpPr txBox="1"/>
          <p:nvPr/>
        </p:nvSpPr>
        <p:spPr>
          <a:xfrm>
            <a:off x="6310771" y="1992560"/>
            <a:ext cx="5805029" cy="17235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Gill Sans"/>
              <a:buNone/>
            </a:pPr>
            <a:r>
              <a:rPr lang="fr-FR" sz="1800">
                <a:solidFill>
                  <a:srgbClr val="000000"/>
                </a:solidFill>
                <a:latin typeface="Gill Sans"/>
                <a:ea typeface="Gill Sans"/>
                <a:cs typeface="Gill Sans"/>
                <a:sym typeface="Gill Sans"/>
              </a:rPr>
              <a:t>IFCONFIG</a:t>
            </a:r>
            <a:r>
              <a:rPr lang="fr-FR" sz="1800" b="0" i="0" u="none" strike="noStrike" cap="none">
                <a:solidFill>
                  <a:srgbClr val="000000"/>
                </a:solidFill>
                <a:latin typeface="Gill Sans"/>
                <a:ea typeface="Gill Sans"/>
                <a:cs typeface="Gill Sans"/>
                <a:sym typeface="Gill Sans"/>
              </a:rPr>
              <a:t> :</a:t>
            </a:r>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ifconfig</a:t>
            </a:r>
            <a:r>
              <a:rPr lang="fr-FR" sz="1800">
                <a:solidFill>
                  <a:srgbClr val="000000"/>
                </a:solidFill>
                <a:latin typeface="Gill Sans"/>
                <a:ea typeface="Gill Sans"/>
                <a:cs typeface="Gill Sans"/>
                <a:sym typeface="Gill Sans"/>
              </a:rPr>
              <a:t> est une commande Unix qui permet de configurer et d'afficher les informations des interfaces réseau IP à partir de l'interpréteur de commandes.  </a:t>
            </a:r>
            <a:endParaRPr/>
          </a:p>
          <a:p>
            <a:pPr marL="285750" marR="0" lvl="0" indent="-285750" algn="l" rtl="0">
              <a:spcBef>
                <a:spcPts val="0"/>
              </a:spcBef>
              <a:spcAft>
                <a:spcPts val="0"/>
              </a:spcAft>
              <a:buClr>
                <a:srgbClr val="000000"/>
              </a:buClr>
              <a:buSzPts val="1800"/>
              <a:buFont typeface="Arial"/>
              <a:buChar char="•"/>
            </a:pPr>
            <a:r>
              <a:rPr lang="fr-FR" sz="1800" b="0" i="0" u="none" strike="noStrike" cap="none">
                <a:solidFill>
                  <a:srgbClr val="000000"/>
                </a:solidFill>
                <a:latin typeface="Gill Sans"/>
                <a:ea typeface="Gill Sans"/>
                <a:cs typeface="Gill Sans"/>
                <a:sym typeface="Gill Sans"/>
              </a:rPr>
              <a:t> </a:t>
            </a:r>
            <a:r>
              <a:rPr lang="fr-FR" sz="1800" b="1" i="1" u="none" strike="noStrike" cap="none">
                <a:solidFill>
                  <a:srgbClr val="002060"/>
                </a:solidFill>
                <a:latin typeface="Gill Sans"/>
                <a:ea typeface="Gill Sans"/>
                <a:cs typeface="Gill Sans"/>
                <a:sym typeface="Gill Sans"/>
              </a:rPr>
              <a:t>« man ifconfig » : </a:t>
            </a:r>
            <a:r>
              <a:rPr lang="fr-FR" sz="1800" u="none" strike="noStrike" cap="none">
                <a:solidFill>
                  <a:schemeClr val="dk1"/>
                </a:solidFill>
                <a:latin typeface="Gill Sans"/>
                <a:ea typeface="Gill Sans"/>
                <a:cs typeface="Gill Sans"/>
                <a:sym typeface="Gill Sans"/>
              </a:rPr>
              <a:t>liste des commandes.</a:t>
            </a:r>
            <a:endParaRPr sz="1800" u="none" strike="noStrike" cap="none">
              <a:solidFill>
                <a:schemeClr val="dk1"/>
              </a:solidFill>
              <a:latin typeface="Gill Sans"/>
              <a:ea typeface="Gill Sans"/>
              <a:cs typeface="Gill Sans"/>
              <a:sym typeface="Gill Sans"/>
            </a:endParaRPr>
          </a:p>
          <a:p>
            <a:pPr marL="285750" marR="0" lvl="0" indent="-184150" algn="l" rtl="0">
              <a:lnSpc>
                <a:spcPct val="100000"/>
              </a:lnSpc>
              <a:spcBef>
                <a:spcPts val="0"/>
              </a:spcBef>
              <a:spcAft>
                <a:spcPts val="0"/>
              </a:spcAft>
              <a:buClr>
                <a:schemeClr val="dk1"/>
              </a:buClr>
              <a:buSzPts val="1600"/>
              <a:buFont typeface="Arial"/>
              <a:buNone/>
            </a:pPr>
            <a:endParaRPr sz="1600" b="0" i="0" u="none" strike="noStrike" cap="none">
              <a:solidFill>
                <a:srgbClr val="000000"/>
              </a:solidFill>
              <a:latin typeface="Gill Sans"/>
              <a:ea typeface="Gill Sans"/>
              <a:cs typeface="Gill Sans"/>
              <a:sym typeface="Gill Sans"/>
            </a:endParaRPr>
          </a:p>
        </p:txBody>
      </p:sp>
      <p:sp>
        <p:nvSpPr>
          <p:cNvPr id="1377" name="Google Shape;1377;p148"/>
          <p:cNvSpPr txBox="1"/>
          <p:nvPr/>
        </p:nvSpPr>
        <p:spPr>
          <a:xfrm>
            <a:off x="6327777" y="3716109"/>
            <a:ext cx="5864223" cy="3077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Gill Sans"/>
              <a:buNone/>
            </a:pPr>
            <a:r>
              <a:rPr lang="fr-FR" sz="1800">
                <a:solidFill>
                  <a:srgbClr val="000000"/>
                </a:solidFill>
                <a:latin typeface="Gill Sans"/>
                <a:ea typeface="Gill Sans"/>
                <a:cs typeface="Gill Sans"/>
                <a:sym typeface="Gill Sans"/>
              </a:rPr>
              <a:t>IP</a:t>
            </a:r>
            <a:r>
              <a:rPr lang="fr-FR" sz="1800" b="0" i="0" u="none" strike="noStrike" cap="none">
                <a:solidFill>
                  <a:srgbClr val="000000"/>
                </a:solidFill>
                <a:latin typeface="Gill Sans"/>
                <a:ea typeface="Gill Sans"/>
                <a:cs typeface="Gill Sans"/>
                <a:sym typeface="Gill Sans"/>
              </a:rPr>
              <a:t> : </a:t>
            </a:r>
            <a:endParaRPr sz="1800" b="0" i="0" u="none" strike="noStrike" cap="none">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0000"/>
              </a:buClr>
              <a:buSzPts val="1600"/>
              <a:buFont typeface="Arial"/>
              <a:buChar char="•"/>
            </a:pPr>
            <a:r>
              <a:rPr lang="fr-FR" sz="1600">
                <a:solidFill>
                  <a:srgbClr val="000000"/>
                </a:solidFill>
                <a:latin typeface="Gill Sans"/>
                <a:ea typeface="Gill Sans"/>
                <a:cs typeface="Gill Sans"/>
                <a:sym typeface="Gill Sans"/>
              </a:rPr>
              <a:t>Commande qui tend à remplacer </a:t>
            </a:r>
            <a:r>
              <a:rPr lang="fr-FR" sz="1600" b="1" i="1">
                <a:solidFill>
                  <a:srgbClr val="002060"/>
                </a:solidFill>
                <a:latin typeface="Gill Sans"/>
                <a:ea typeface="Gill Sans"/>
                <a:cs typeface="Gill Sans"/>
                <a:sym typeface="Gill Sans"/>
              </a:rPr>
              <a:t>ifconfig</a:t>
            </a:r>
            <a:r>
              <a:rPr lang="fr-FR" sz="1600">
                <a:solidFill>
                  <a:srgbClr val="000000"/>
                </a:solidFill>
                <a:latin typeface="Gill Sans"/>
                <a:ea typeface="Gill Sans"/>
                <a:cs typeface="Gill Sans"/>
                <a:sym typeface="Gill Sans"/>
              </a:rPr>
              <a:t>.</a:t>
            </a:r>
            <a:endParaRPr sz="1600" b="1" i="1" u="none" strike="noStrike" cap="none">
              <a:solidFill>
                <a:srgbClr val="00206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2060"/>
              </a:buClr>
              <a:buSzPts val="1600"/>
              <a:buFont typeface="Arial"/>
              <a:buChar char="•"/>
            </a:pPr>
            <a:r>
              <a:rPr lang="fr-FR" sz="1600" b="1" i="1" u="none" strike="noStrike" cap="none">
                <a:solidFill>
                  <a:srgbClr val="002060"/>
                </a:solidFill>
                <a:latin typeface="Gill Sans"/>
                <a:ea typeface="Gill Sans"/>
                <a:cs typeface="Gill Sans"/>
                <a:sym typeface="Gill Sans"/>
              </a:rPr>
              <a:t>« ip a » </a:t>
            </a:r>
            <a:r>
              <a:rPr lang="fr-FR" sz="1600" b="0" i="0" u="none" strike="noStrike" cap="none">
                <a:solidFill>
                  <a:srgbClr val="000000"/>
                </a:solidFill>
                <a:latin typeface="Gill Sans"/>
                <a:ea typeface="Gill Sans"/>
                <a:cs typeface="Gill Sans"/>
                <a:sym typeface="Gill Sans"/>
              </a:rPr>
              <a:t>: Affiche toutes les adresses IP d’un réseau. </a:t>
            </a:r>
            <a:endParaRPr sz="1600">
              <a:solidFill>
                <a:srgbClr val="00000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2060"/>
              </a:buClr>
              <a:buSzPts val="1600"/>
              <a:buFont typeface="Arial"/>
              <a:buChar char="•"/>
            </a:pPr>
            <a:r>
              <a:rPr lang="fr-FR" sz="1600" b="1" i="1" u="none" strike="noStrike" cap="none">
                <a:solidFill>
                  <a:srgbClr val="002060"/>
                </a:solidFill>
                <a:latin typeface="Gill Sans"/>
                <a:ea typeface="Gill Sans"/>
                <a:cs typeface="Gill Sans"/>
                <a:sym typeface="Gill Sans"/>
              </a:rPr>
              <a:t>«</a:t>
            </a:r>
            <a:r>
              <a:rPr lang="fr-FR" sz="1600" b="1" i="1">
                <a:solidFill>
                  <a:srgbClr val="002060"/>
                </a:solidFill>
                <a:latin typeface="Gill Sans"/>
                <a:ea typeface="Gill Sans"/>
                <a:cs typeface="Gill Sans"/>
                <a:sym typeface="Gill Sans"/>
              </a:rPr>
              <a:t> Ip addr add 192.168.1.5/24 dev eth0</a:t>
            </a:r>
            <a:r>
              <a:rPr lang="fr-FR" sz="1600" b="1" i="1" u="none" strike="noStrike" cap="none">
                <a:solidFill>
                  <a:srgbClr val="002060"/>
                </a:solidFill>
                <a:latin typeface="Gill Sans"/>
                <a:ea typeface="Gill Sans"/>
                <a:cs typeface="Gill Sans"/>
                <a:sym typeface="Gill Sans"/>
              </a:rPr>
              <a:t> » : </a:t>
            </a:r>
            <a:r>
              <a:rPr lang="fr-FR" sz="1600" u="none" strike="noStrike" cap="none">
                <a:solidFill>
                  <a:schemeClr val="dk1"/>
                </a:solidFill>
                <a:latin typeface="Gill Sans"/>
                <a:ea typeface="Gill Sans"/>
                <a:cs typeface="Gill Sans"/>
                <a:sym typeface="Gill Sans"/>
              </a:rPr>
              <a:t>attribue une adresse ip à l’interface eth0.</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 ip -4 -o addr show » :  </a:t>
            </a:r>
            <a:r>
              <a:rPr lang="fr-FR" sz="1600">
                <a:solidFill>
                  <a:schemeClr val="dk1"/>
                </a:solidFill>
                <a:latin typeface="Gill Sans"/>
                <a:ea typeface="Gill Sans"/>
                <a:cs typeface="Gill Sans"/>
                <a:sym typeface="Gill Sans"/>
              </a:rPr>
              <a:t>affiche les informations sur les intertfaces réseaux avec une Ipv4 sur une ligne.</a:t>
            </a:r>
            <a:endParaRPr/>
          </a:p>
          <a:p>
            <a:pPr marL="285750" marR="0" lvl="0" indent="-285750" algn="l" rtl="0">
              <a:spcBef>
                <a:spcPts val="0"/>
              </a:spcBef>
              <a:spcAft>
                <a:spcPts val="0"/>
              </a:spcAft>
              <a:buClr>
                <a:srgbClr val="002060"/>
              </a:buClr>
              <a:buSzPts val="1600"/>
              <a:buFont typeface="Arial"/>
              <a:buChar char="•"/>
            </a:pPr>
            <a:r>
              <a:rPr lang="fr-FR" sz="1600" b="1" i="1" u="none" strike="noStrike" cap="none">
                <a:solidFill>
                  <a:srgbClr val="002060"/>
                </a:solidFill>
                <a:latin typeface="Gill Sans"/>
                <a:ea typeface="Gill Sans"/>
                <a:cs typeface="Gill Sans"/>
                <a:sym typeface="Gill Sans"/>
              </a:rPr>
              <a:t>« ip addr del 192,168,1,5/24 dev eth0 » </a:t>
            </a:r>
            <a:r>
              <a:rPr lang="fr-FR" sz="1600" u="none" strike="noStrike" cap="none">
                <a:solidFill>
                  <a:schemeClr val="dk1"/>
                </a:solidFill>
                <a:latin typeface="Gill Sans"/>
                <a:ea typeface="Gill Sans"/>
                <a:cs typeface="Gill Sans"/>
                <a:sym typeface="Gill Sans"/>
              </a:rPr>
              <a:t>: supprime l’adresse ip de l’interface eth0.</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 ip link set eth0 up » </a:t>
            </a:r>
            <a:r>
              <a:rPr lang="fr-FR" sz="1600">
                <a:solidFill>
                  <a:schemeClr val="dk1"/>
                </a:solidFill>
                <a:latin typeface="Gill Sans"/>
                <a:ea typeface="Gill Sans"/>
                <a:cs typeface="Gill Sans"/>
                <a:sym typeface="Gill Sans"/>
              </a:rPr>
              <a:t>: active l’interface réseau.</a:t>
            </a:r>
            <a:endParaRPr/>
          </a:p>
          <a:p>
            <a:pPr marL="285750" marR="0" lvl="0" indent="-285750" algn="l" rtl="0">
              <a:spcBef>
                <a:spcPts val="0"/>
              </a:spcBef>
              <a:spcAft>
                <a:spcPts val="0"/>
              </a:spcAft>
              <a:buClr>
                <a:srgbClr val="002060"/>
              </a:buClr>
              <a:buSzPts val="1600"/>
              <a:buFont typeface="Arial"/>
              <a:buChar char="•"/>
            </a:pPr>
            <a:r>
              <a:rPr lang="fr-FR" sz="1600" b="1" i="1" u="none" strike="noStrike" cap="none">
                <a:solidFill>
                  <a:srgbClr val="002060"/>
                </a:solidFill>
                <a:latin typeface="Gill Sans"/>
                <a:ea typeface="Gill Sans"/>
                <a:cs typeface="Gill Sans"/>
                <a:sym typeface="Gill Sans"/>
              </a:rPr>
              <a:t>« ip link set eth0 down » </a:t>
            </a:r>
            <a:r>
              <a:rPr lang="fr-FR" sz="1600" u="none" strike="noStrike" cap="none">
                <a:solidFill>
                  <a:schemeClr val="dk1"/>
                </a:solidFill>
                <a:latin typeface="Gill Sans"/>
                <a:ea typeface="Gill Sans"/>
                <a:cs typeface="Gill Sans"/>
                <a:sym typeface="Gill Sans"/>
              </a:rPr>
              <a:t>: désactive l’interface réseau.</a:t>
            </a:r>
            <a:endParaRPr/>
          </a:p>
          <a:p>
            <a:pPr marL="285750" marR="0" lvl="0" indent="-285750" algn="l" rtl="0">
              <a:spcBef>
                <a:spcPts val="0"/>
              </a:spcBef>
              <a:spcAft>
                <a:spcPts val="0"/>
              </a:spcAft>
              <a:buClr>
                <a:srgbClr val="002060"/>
              </a:buClr>
              <a:buSzPts val="1600"/>
              <a:buFont typeface="Arial"/>
              <a:buChar char="•"/>
            </a:pPr>
            <a:r>
              <a:rPr lang="fr-FR" sz="1600" b="1" i="1" u="none" strike="noStrike" cap="none">
                <a:solidFill>
                  <a:srgbClr val="002060"/>
                </a:solidFill>
                <a:latin typeface="Gill Sans"/>
                <a:ea typeface="Gill Sans"/>
                <a:cs typeface="Gill Sans"/>
                <a:sym typeface="Gill Sans"/>
              </a:rPr>
              <a:t>« man ip » : </a:t>
            </a:r>
            <a:r>
              <a:rPr lang="fr-FR" sz="1600" u="none" strike="noStrike" cap="none">
                <a:solidFill>
                  <a:schemeClr val="dk1"/>
                </a:solidFill>
                <a:latin typeface="Gill Sans"/>
                <a:ea typeface="Gill Sans"/>
                <a:cs typeface="Gill Sans"/>
                <a:sym typeface="Gill Sans"/>
              </a:rPr>
              <a:t>liste des commandes.</a:t>
            </a:r>
            <a:endParaRPr sz="1600" u="none" strike="noStrike" cap="none">
              <a:solidFill>
                <a:schemeClr val="dk1"/>
              </a:solidFill>
              <a:latin typeface="Gill Sans"/>
              <a:ea typeface="Gill Sans"/>
              <a:cs typeface="Gill Sans"/>
              <a:sym typeface="Gill Sans"/>
            </a:endParaRPr>
          </a:p>
        </p:txBody>
      </p:sp>
      <p:pic>
        <p:nvPicPr>
          <p:cNvPr id="1378" name="Google Shape;1378;p148"/>
          <p:cNvPicPr preferRelativeResize="0"/>
          <p:nvPr/>
        </p:nvPicPr>
        <p:blipFill rotWithShape="1">
          <a:blip r:embed="rId3">
            <a:alphaModFix/>
          </a:blip>
          <a:srcRect/>
          <a:stretch/>
        </p:blipFill>
        <p:spPr>
          <a:xfrm>
            <a:off x="130204" y="1752600"/>
            <a:ext cx="5835981" cy="476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1- 6 LA DOCUMENTATION LINUX</a:t>
            </a:r>
            <a:endParaRPr/>
          </a:p>
        </p:txBody>
      </p:sp>
      <p:sp>
        <p:nvSpPr>
          <p:cNvPr id="208" name="Google Shape;208;p15"/>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2 sources de documentations principales officielles (LDP * ) :</a:t>
            </a:r>
            <a:endParaRPr/>
          </a:p>
          <a:p>
            <a:pPr marL="685800" lvl="2" indent="-127000" algn="l" rtl="0">
              <a:lnSpc>
                <a:spcPct val="100000"/>
              </a:lnSpc>
              <a:spcBef>
                <a:spcPts val="1000"/>
              </a:spcBef>
              <a:spcAft>
                <a:spcPts val="0"/>
              </a:spcAft>
              <a:buSzPts val="1600"/>
              <a:buNone/>
            </a:pPr>
            <a:endParaRPr/>
          </a:p>
          <a:p>
            <a:pPr marL="685800" lvl="2" indent="-228600" algn="l" rtl="0">
              <a:lnSpc>
                <a:spcPct val="100000"/>
              </a:lnSpc>
              <a:spcBef>
                <a:spcPts val="1000"/>
              </a:spcBef>
              <a:spcAft>
                <a:spcPts val="0"/>
              </a:spcAft>
              <a:buSzPts val="1600"/>
              <a:buChar char="•"/>
            </a:pPr>
            <a:r>
              <a:rPr lang="fr-FR"/>
              <a:t>MAN : est une commande UNIX permettant d'accéder aux pages de manuel installées sur le système. </a:t>
            </a:r>
            <a:endParaRPr/>
          </a:p>
          <a:p>
            <a:pPr marL="685800" lvl="2" indent="-228600" algn="l" rtl="0">
              <a:lnSpc>
                <a:spcPct val="100000"/>
              </a:lnSpc>
              <a:spcBef>
                <a:spcPts val="1000"/>
              </a:spcBef>
              <a:spcAft>
                <a:spcPts val="0"/>
              </a:spcAft>
              <a:buSzPts val="1600"/>
              <a:buChar char="•"/>
            </a:pPr>
            <a:r>
              <a:rPr lang="fr-FR"/>
              <a:t>HOWTO : Les HOWTO Linux sont des documents "comment faire" détaillés sur des sujets spécifiques. L'index des HOWTO répertorie tous les HOWTO ainsi que de brèves descriptions. </a:t>
            </a:r>
            <a:endParaRPr/>
          </a:p>
        </p:txBody>
      </p:sp>
      <p:pic>
        <p:nvPicPr>
          <p:cNvPr id="209" name="Google Shape;209;p15" descr="Dossier avec contenu">
            <a:hlinkClick r:id="rId3"/>
          </p:cNvPr>
          <p:cNvPicPr preferRelativeResize="0"/>
          <p:nvPr/>
        </p:nvPicPr>
        <p:blipFill rotWithShape="1">
          <a:blip r:embed="rId4">
            <a:alphaModFix/>
          </a:blip>
          <a:srcRect/>
          <a:stretch/>
        </p:blipFill>
        <p:spPr>
          <a:xfrm>
            <a:off x="9108854" y="4867306"/>
            <a:ext cx="1704020" cy="1401251"/>
          </a:xfrm>
          <a:prstGeom prst="rect">
            <a:avLst/>
          </a:prstGeom>
          <a:noFill/>
          <a:ln>
            <a:noFill/>
          </a:ln>
        </p:spPr>
      </p:pic>
      <p:pic>
        <p:nvPicPr>
          <p:cNvPr id="210" name="Google Shape;210;p15" descr="Curseur"/>
          <p:cNvPicPr preferRelativeResize="0"/>
          <p:nvPr/>
        </p:nvPicPr>
        <p:blipFill rotWithShape="1">
          <a:blip r:embed="rId5">
            <a:alphaModFix/>
          </a:blip>
          <a:srcRect/>
          <a:stretch/>
        </p:blipFill>
        <p:spPr>
          <a:xfrm>
            <a:off x="9960864" y="5567931"/>
            <a:ext cx="914400" cy="914400"/>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149"/>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a:solidFill>
                  <a:srgbClr val="000000"/>
                </a:solidFill>
                <a:latin typeface="Gill Sans"/>
                <a:ea typeface="Gill Sans"/>
                <a:cs typeface="Gill Sans"/>
                <a:sym typeface="Gill Sans"/>
              </a:rPr>
              <a:t>LES COMMANDES : PING – HOST - DIG</a:t>
            </a:r>
            <a:endParaRPr sz="1800" b="0" i="0" u="none" strike="noStrike" cap="none">
              <a:solidFill>
                <a:srgbClr val="000000"/>
              </a:solidFill>
              <a:latin typeface="Gill Sans"/>
              <a:ea typeface="Gill Sans"/>
              <a:cs typeface="Gill Sans"/>
              <a:sym typeface="Gill Sans"/>
            </a:endParaRPr>
          </a:p>
        </p:txBody>
      </p:sp>
      <p:sp>
        <p:nvSpPr>
          <p:cNvPr id="1385" name="Google Shape;1385;p149"/>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6-2 LES COMMANDES DE DIAGNOSTICS </a:t>
            </a:r>
            <a:endParaRPr sz="2400"/>
          </a:p>
        </p:txBody>
      </p:sp>
      <p:sp>
        <p:nvSpPr>
          <p:cNvPr id="1386" name="Google Shape;1386;p149"/>
          <p:cNvSpPr txBox="1"/>
          <p:nvPr/>
        </p:nvSpPr>
        <p:spPr>
          <a:xfrm>
            <a:off x="6562724" y="1868735"/>
            <a:ext cx="5464173" cy="23391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PING : </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ping</a:t>
            </a:r>
            <a:r>
              <a:rPr lang="fr-FR" sz="1600">
                <a:solidFill>
                  <a:schemeClr val="dk1"/>
                </a:solidFill>
                <a:latin typeface="Gill Sans"/>
                <a:ea typeface="Gill Sans"/>
                <a:cs typeface="Gill Sans"/>
                <a:sym typeface="Gill Sans"/>
              </a:rPr>
              <a:t> est un outil d'administration qui permet de diagnostiquer l'accessibilité d'une machine à travers un réseau.</a:t>
            </a:r>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Sa mission principale consiste à vérifier les connexions établies entre un ou plusieurs hôtes distants</a:t>
            </a:r>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La commande </a:t>
            </a:r>
            <a:r>
              <a:rPr lang="fr-FR" sz="1600" b="1" i="1">
                <a:solidFill>
                  <a:srgbClr val="002060"/>
                </a:solidFill>
                <a:latin typeface="Gill Sans"/>
                <a:ea typeface="Gill Sans"/>
                <a:cs typeface="Gill Sans"/>
                <a:sym typeface="Gill Sans"/>
              </a:rPr>
              <a:t>« ping  -c 4 www.google.fr » </a:t>
            </a:r>
            <a:r>
              <a:rPr lang="fr-FR" sz="1600">
                <a:solidFill>
                  <a:schemeClr val="dk1"/>
                </a:solidFill>
                <a:latin typeface="Gill Sans"/>
                <a:ea typeface="Gill Sans"/>
                <a:cs typeface="Gill Sans"/>
                <a:sym typeface="Gill Sans"/>
              </a:rPr>
              <a:t>: va envoyer 4 paquets sur le réseau à l’adresse IP du server sur lequel se trouve Google.</a:t>
            </a:r>
            <a:endParaRPr sz="1600">
              <a:solidFill>
                <a:schemeClr val="dk1"/>
              </a:solidFill>
              <a:latin typeface="Gill Sans"/>
              <a:ea typeface="Gill Sans"/>
              <a:cs typeface="Gill Sans"/>
              <a:sym typeface="Gill Sans"/>
            </a:endParaRPr>
          </a:p>
        </p:txBody>
      </p:sp>
      <p:sp>
        <p:nvSpPr>
          <p:cNvPr id="1387" name="Google Shape;1387;p149"/>
          <p:cNvSpPr txBox="1"/>
          <p:nvPr/>
        </p:nvSpPr>
        <p:spPr>
          <a:xfrm>
            <a:off x="6727827" y="4538999"/>
            <a:ext cx="5464173" cy="209288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Host : </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Host</a:t>
            </a:r>
            <a:r>
              <a:rPr lang="fr-FR" sz="1600">
                <a:solidFill>
                  <a:schemeClr val="dk1"/>
                </a:solidFill>
                <a:latin typeface="Gill Sans"/>
                <a:ea typeface="Gill Sans"/>
                <a:cs typeface="Gill Sans"/>
                <a:sym typeface="Gill Sans"/>
              </a:rPr>
              <a:t> permet de convertir des DNS en adresse ip</a:t>
            </a:r>
            <a:r>
              <a:rPr lang="fr-FR" sz="1600" b="1" i="1">
                <a:solidFill>
                  <a:srgbClr val="002060"/>
                </a:solidFill>
                <a:latin typeface="Gill Sans"/>
                <a:ea typeface="Gill Sans"/>
                <a:cs typeface="Gill Sans"/>
                <a:sym typeface="Gill Sans"/>
              </a:rPr>
              <a:t>.</a:t>
            </a:r>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Exemple :</a:t>
            </a:r>
            <a:r>
              <a:rPr lang="fr-FR" sz="1600" b="1" i="1">
                <a:solidFill>
                  <a:srgbClr val="002060"/>
                </a:solidFill>
                <a:latin typeface="Gill Sans"/>
                <a:ea typeface="Gill Sans"/>
                <a:cs typeface="Gill Sans"/>
                <a:sym typeface="Gill Sans"/>
              </a:rPr>
              <a:t> « host www.google.fr ».</a:t>
            </a:r>
            <a:endParaRPr/>
          </a:p>
          <a:p>
            <a:pPr marL="285750" marR="0" lvl="0" indent="-184150" algn="l" rtl="0">
              <a:spcBef>
                <a:spcPts val="0"/>
              </a:spcBef>
              <a:spcAft>
                <a:spcPts val="0"/>
              </a:spcAft>
              <a:buClr>
                <a:schemeClr val="dk1"/>
              </a:buClr>
              <a:buSzPts val="1600"/>
              <a:buFont typeface="Arial"/>
              <a:buNone/>
            </a:pPr>
            <a:endParaRPr sz="1600" b="1" i="1">
              <a:solidFill>
                <a:srgbClr val="002060"/>
              </a:solidFill>
              <a:latin typeface="Gill Sans"/>
              <a:ea typeface="Gill Sans"/>
              <a:cs typeface="Gill Sans"/>
              <a:sym typeface="Gill Sans"/>
            </a:endParaRPr>
          </a:p>
          <a:p>
            <a:pPr marL="0" marR="0" lvl="0" indent="0" algn="l" rtl="0">
              <a:spcBef>
                <a:spcPts val="0"/>
              </a:spcBef>
              <a:spcAft>
                <a:spcPts val="0"/>
              </a:spcAft>
              <a:buNone/>
            </a:pPr>
            <a:r>
              <a:rPr lang="fr-FR" sz="1600">
                <a:solidFill>
                  <a:schemeClr val="dk1"/>
                </a:solidFill>
                <a:latin typeface="Gill Sans"/>
                <a:ea typeface="Gill Sans"/>
                <a:cs typeface="Gill Sans"/>
                <a:sym typeface="Gill Sans"/>
              </a:rPr>
              <a:t>DIG </a:t>
            </a:r>
            <a:r>
              <a:rPr lang="fr-FR" sz="1600" b="1" i="1">
                <a:solidFill>
                  <a:srgbClr val="002060"/>
                </a:solidFill>
                <a:latin typeface="Gill Sans"/>
                <a:ea typeface="Gill Sans"/>
                <a:cs typeface="Gill Sans"/>
                <a:sym typeface="Gill Sans"/>
              </a:rPr>
              <a:t>: </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Dig ( Domain Information Groper) </a:t>
            </a:r>
            <a:r>
              <a:rPr lang="fr-FR" sz="1600">
                <a:solidFill>
                  <a:schemeClr val="dk1"/>
                </a:solidFill>
                <a:latin typeface="Gill Sans"/>
                <a:ea typeface="Gill Sans"/>
                <a:cs typeface="Gill Sans"/>
                <a:sym typeface="Gill Sans"/>
              </a:rPr>
              <a:t>est un outil très complet pour effectuer des requêtes DNS.</a:t>
            </a:r>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Exemple :</a:t>
            </a:r>
            <a:r>
              <a:rPr lang="fr-FR" sz="1600" b="1" i="1">
                <a:solidFill>
                  <a:srgbClr val="002060"/>
                </a:solidFill>
                <a:latin typeface="Gill Sans"/>
                <a:ea typeface="Gill Sans"/>
                <a:cs typeface="Gill Sans"/>
                <a:sym typeface="Gill Sans"/>
              </a:rPr>
              <a:t> « dig www.google.fr ».</a:t>
            </a:r>
            <a:endParaRPr sz="1600">
              <a:solidFill>
                <a:schemeClr val="dk1"/>
              </a:solidFill>
              <a:latin typeface="Gill Sans"/>
              <a:ea typeface="Gill Sans"/>
              <a:cs typeface="Gill Sans"/>
              <a:sym typeface="Gill Sans"/>
            </a:endParaRPr>
          </a:p>
        </p:txBody>
      </p:sp>
      <p:pic>
        <p:nvPicPr>
          <p:cNvPr id="1388" name="Google Shape;1388;p149"/>
          <p:cNvPicPr preferRelativeResize="0"/>
          <p:nvPr/>
        </p:nvPicPr>
        <p:blipFill rotWithShape="1">
          <a:blip r:embed="rId3">
            <a:alphaModFix/>
          </a:blip>
          <a:srcRect/>
          <a:stretch/>
        </p:blipFill>
        <p:spPr>
          <a:xfrm>
            <a:off x="275336" y="1602042"/>
            <a:ext cx="5491677" cy="5141658"/>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sp>
        <p:nvSpPr>
          <p:cNvPr id="1394" name="Google Shape;1394;p150"/>
          <p:cNvSpPr txBox="1"/>
          <p:nvPr/>
        </p:nvSpPr>
        <p:spPr>
          <a:xfrm>
            <a:off x="6310771" y="765859"/>
            <a:ext cx="571612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0" i="0" u="none" strike="noStrike" cap="none">
                <a:solidFill>
                  <a:srgbClr val="000000"/>
                </a:solidFill>
                <a:latin typeface="Gill Sans"/>
                <a:ea typeface="Gill Sans"/>
                <a:cs typeface="Gill Sans"/>
                <a:sym typeface="Gill Sans"/>
              </a:rPr>
              <a:t>LES COMMANDES :  </a:t>
            </a:r>
            <a:r>
              <a:rPr lang="fr-FR" sz="1800">
                <a:solidFill>
                  <a:srgbClr val="000000"/>
                </a:solidFill>
                <a:latin typeface="Gill Sans"/>
                <a:ea typeface="Gill Sans"/>
                <a:cs typeface="Gill Sans"/>
                <a:sym typeface="Gill Sans"/>
              </a:rPr>
              <a:t>TRACEROUTE - NMAP</a:t>
            </a:r>
            <a:endParaRPr/>
          </a:p>
          <a:p>
            <a:pPr marL="0" marR="0" lvl="0" indent="0" algn="ctr" rtl="0">
              <a:lnSpc>
                <a:spcPct val="100000"/>
              </a:lnSpc>
              <a:spcBef>
                <a:spcPts val="0"/>
              </a:spcBef>
              <a:spcAft>
                <a:spcPts val="0"/>
              </a:spcAft>
              <a:buClr>
                <a:schemeClr val="dk1"/>
              </a:buClr>
              <a:buSzPts val="1800"/>
              <a:buFont typeface="Gill Sans"/>
              <a:buNone/>
            </a:pPr>
            <a:endParaRPr sz="1800" b="0" i="0" u="none" strike="noStrike" cap="none">
              <a:solidFill>
                <a:srgbClr val="000000"/>
              </a:solidFill>
              <a:latin typeface="Gill Sans"/>
              <a:ea typeface="Gill Sans"/>
              <a:cs typeface="Gill Sans"/>
              <a:sym typeface="Gill Sans"/>
            </a:endParaRPr>
          </a:p>
        </p:txBody>
      </p:sp>
      <p:sp>
        <p:nvSpPr>
          <p:cNvPr id="1395" name="Google Shape;1395;p150"/>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6-2 LES COMMANDES DE DIAGNOSTICS </a:t>
            </a:r>
            <a:endParaRPr sz="2400"/>
          </a:p>
        </p:txBody>
      </p:sp>
      <p:sp>
        <p:nvSpPr>
          <p:cNvPr id="1396" name="Google Shape;1396;p150"/>
          <p:cNvSpPr txBox="1"/>
          <p:nvPr/>
        </p:nvSpPr>
        <p:spPr>
          <a:xfrm>
            <a:off x="6310771" y="1432286"/>
            <a:ext cx="5716127" cy="369332"/>
          </a:xfrm>
          <a:prstGeom prst="rect">
            <a:avLst/>
          </a:prstGeom>
          <a:noFill/>
          <a:ln>
            <a:noFill/>
          </a:ln>
        </p:spPr>
        <p:txBody>
          <a:bodyPr spcFirstLastPara="1" wrap="square" lIns="91425" tIns="45700" rIns="91425" bIns="45700" anchor="t" anchorCtr="0">
            <a:spAutoFit/>
          </a:bodyPr>
          <a:lstStyle/>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p:txBody>
      </p:sp>
      <p:sp>
        <p:nvSpPr>
          <p:cNvPr id="1397" name="Google Shape;1397;p150"/>
          <p:cNvSpPr txBox="1"/>
          <p:nvPr/>
        </p:nvSpPr>
        <p:spPr>
          <a:xfrm>
            <a:off x="6562724" y="1868735"/>
            <a:ext cx="5464173" cy="18774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NMAP : </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NMAP</a:t>
            </a:r>
            <a:r>
              <a:rPr lang="fr-FR" sz="1600">
                <a:solidFill>
                  <a:schemeClr val="dk1"/>
                </a:solidFill>
                <a:latin typeface="Gill Sans"/>
                <a:ea typeface="Gill Sans"/>
                <a:cs typeface="Gill Sans"/>
                <a:sym typeface="Gill Sans"/>
              </a:rPr>
              <a:t> est un scanner de port libre. Il est conçu pour détecter les ports ouverts, identifier les services hébergés et obtenir des informations sur le système d'exploitation d'un ordinateur distant</a:t>
            </a:r>
            <a:r>
              <a:rPr lang="fr-FR" sz="1800">
                <a:solidFill>
                  <a:schemeClr val="dk1"/>
                </a:solidFill>
                <a:latin typeface="Gill Sans"/>
                <a:ea typeface="Gill Sans"/>
                <a:cs typeface="Gill Sans"/>
                <a:sym typeface="Gill Sans"/>
              </a:rPr>
              <a:t>.</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 nmap -vv www.leboncoin.fr ».</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 man nmap » : </a:t>
            </a:r>
            <a:r>
              <a:rPr lang="fr-FR" sz="1600">
                <a:solidFill>
                  <a:schemeClr val="dk1"/>
                </a:solidFill>
                <a:latin typeface="Gill Sans"/>
                <a:ea typeface="Gill Sans"/>
                <a:cs typeface="Gill Sans"/>
                <a:sym typeface="Gill Sans"/>
              </a:rPr>
              <a:t>pour le détails d’autres commandes.</a:t>
            </a:r>
            <a:endParaRPr sz="1600" b="1" i="1">
              <a:solidFill>
                <a:srgbClr val="002060"/>
              </a:solidFill>
              <a:latin typeface="Gill Sans"/>
              <a:ea typeface="Gill Sans"/>
              <a:cs typeface="Gill Sans"/>
              <a:sym typeface="Gill Sans"/>
            </a:endParaRPr>
          </a:p>
        </p:txBody>
      </p:sp>
      <p:sp>
        <p:nvSpPr>
          <p:cNvPr id="1398" name="Google Shape;1398;p150"/>
          <p:cNvSpPr txBox="1"/>
          <p:nvPr/>
        </p:nvSpPr>
        <p:spPr>
          <a:xfrm>
            <a:off x="6613527" y="4138949"/>
            <a:ext cx="5464173" cy="20621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dirty="0">
                <a:solidFill>
                  <a:schemeClr val="dk1"/>
                </a:solidFill>
                <a:latin typeface="Gill Sans"/>
                <a:ea typeface="Gill Sans"/>
                <a:cs typeface="Gill Sans"/>
                <a:sym typeface="Gill Sans"/>
              </a:rPr>
              <a:t>TRACEROUTE : </a:t>
            </a:r>
            <a:endParaRPr sz="1600" dirty="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600"/>
              <a:buFont typeface="Arial"/>
              <a:buChar char="•"/>
            </a:pPr>
            <a:r>
              <a:rPr lang="fr-FR" sz="1600" b="1" i="1" dirty="0">
                <a:solidFill>
                  <a:srgbClr val="002060"/>
                </a:solidFill>
                <a:latin typeface="Gill Sans"/>
                <a:ea typeface="Gill Sans"/>
                <a:cs typeface="Gill Sans"/>
                <a:sym typeface="Gill Sans"/>
              </a:rPr>
              <a:t>TRACEROUTE</a:t>
            </a:r>
            <a:r>
              <a:rPr lang="fr-FR" sz="1600" dirty="0">
                <a:solidFill>
                  <a:schemeClr val="dk1"/>
                </a:solidFill>
                <a:latin typeface="Gill Sans"/>
                <a:ea typeface="Gill Sans"/>
                <a:cs typeface="Gill Sans"/>
                <a:sym typeface="Gill Sans"/>
              </a:rPr>
              <a:t> est un programme utilitaire qui permet de suivre les chemins qu'un paquet de données (paquet IP) va prendre pour aller de la machine locale à une autre machine connectée au réseau IP.</a:t>
            </a:r>
            <a:endParaRPr dirty="0"/>
          </a:p>
          <a:p>
            <a:pPr marL="285750" marR="0" lvl="0" indent="-285750" algn="l" rtl="0">
              <a:spcBef>
                <a:spcPts val="0"/>
              </a:spcBef>
              <a:spcAft>
                <a:spcPts val="0"/>
              </a:spcAft>
              <a:buClr>
                <a:srgbClr val="002060"/>
              </a:buClr>
              <a:buSzPts val="1600"/>
              <a:buFont typeface="Arial"/>
              <a:buChar char="•"/>
            </a:pPr>
            <a:r>
              <a:rPr lang="fr-FR" sz="1600" b="1" i="1" dirty="0">
                <a:solidFill>
                  <a:srgbClr val="002060"/>
                </a:solidFill>
                <a:latin typeface="Gill Sans"/>
                <a:ea typeface="Gill Sans"/>
                <a:cs typeface="Gill Sans"/>
                <a:sym typeface="Gill Sans"/>
              </a:rPr>
              <a:t>« </a:t>
            </a:r>
            <a:r>
              <a:rPr lang="fr-FR" sz="1600" b="1" i="1" dirty="0" err="1">
                <a:solidFill>
                  <a:srgbClr val="002060"/>
                </a:solidFill>
                <a:latin typeface="Gill Sans"/>
                <a:ea typeface="Gill Sans"/>
                <a:cs typeface="Gill Sans"/>
                <a:sym typeface="Gill Sans"/>
              </a:rPr>
              <a:t>traceroute</a:t>
            </a:r>
            <a:r>
              <a:rPr lang="fr-FR" sz="1600" b="1" i="1" dirty="0">
                <a:solidFill>
                  <a:srgbClr val="002060"/>
                </a:solidFill>
                <a:latin typeface="Gill Sans"/>
                <a:ea typeface="Gill Sans"/>
                <a:cs typeface="Gill Sans"/>
                <a:sym typeface="Gill Sans"/>
              </a:rPr>
              <a:t> -4 10 </a:t>
            </a:r>
            <a:r>
              <a:rPr lang="fr-FR" sz="1600" b="1" i="1" dirty="0" err="1">
                <a:solidFill>
                  <a:srgbClr val="002060"/>
                </a:solidFill>
                <a:latin typeface="Gill Sans"/>
                <a:ea typeface="Gill Sans"/>
                <a:cs typeface="Gill Sans"/>
                <a:sym typeface="Gill Sans"/>
              </a:rPr>
              <a:t>google.com</a:t>
            </a:r>
            <a:r>
              <a:rPr lang="fr-FR" sz="1600" b="1" i="1" dirty="0">
                <a:solidFill>
                  <a:srgbClr val="002060"/>
                </a:solidFill>
                <a:latin typeface="Gill Sans"/>
                <a:ea typeface="Gill Sans"/>
                <a:cs typeface="Gill Sans"/>
                <a:sym typeface="Gill Sans"/>
              </a:rPr>
              <a:t> » </a:t>
            </a:r>
            <a:r>
              <a:rPr lang="fr-FR" sz="1600" dirty="0">
                <a:solidFill>
                  <a:schemeClr val="dk1"/>
                </a:solidFill>
                <a:latin typeface="Gill Sans"/>
                <a:ea typeface="Gill Sans"/>
                <a:cs typeface="Gill Sans"/>
                <a:sym typeface="Gill Sans"/>
              </a:rPr>
              <a:t>: affiche les 10 premiers sauts vers le DNS </a:t>
            </a:r>
            <a:r>
              <a:rPr lang="fr-FR" sz="1600" dirty="0" err="1">
                <a:solidFill>
                  <a:schemeClr val="dk1"/>
                </a:solidFill>
                <a:latin typeface="Gill Sans"/>
                <a:ea typeface="Gill Sans"/>
                <a:cs typeface="Gill Sans"/>
                <a:sym typeface="Gill Sans"/>
              </a:rPr>
              <a:t>google.com</a:t>
            </a:r>
            <a:r>
              <a:rPr lang="fr-FR" sz="1600" dirty="0">
                <a:solidFill>
                  <a:schemeClr val="dk1"/>
                </a:solidFill>
                <a:latin typeface="Gill Sans"/>
                <a:ea typeface="Gill Sans"/>
                <a:cs typeface="Gill Sans"/>
                <a:sym typeface="Gill Sans"/>
              </a:rPr>
              <a:t> pour les ipv4.</a:t>
            </a:r>
            <a:endParaRPr dirty="0"/>
          </a:p>
          <a:p>
            <a:pPr marL="285750" marR="0" lvl="0" indent="-285750" algn="l" rtl="0">
              <a:spcBef>
                <a:spcPts val="0"/>
              </a:spcBef>
              <a:spcAft>
                <a:spcPts val="0"/>
              </a:spcAft>
              <a:buClr>
                <a:srgbClr val="002060"/>
              </a:buClr>
              <a:buSzPts val="1600"/>
              <a:buFont typeface="Arial"/>
              <a:buChar char="•"/>
            </a:pPr>
            <a:r>
              <a:rPr lang="fr-FR" sz="1600" b="1" i="1" dirty="0">
                <a:solidFill>
                  <a:srgbClr val="002060"/>
                </a:solidFill>
                <a:latin typeface="Gill Sans"/>
                <a:ea typeface="Gill Sans"/>
                <a:cs typeface="Gill Sans"/>
                <a:sym typeface="Gill Sans"/>
              </a:rPr>
              <a:t>« man </a:t>
            </a:r>
            <a:r>
              <a:rPr lang="fr-FR" sz="1600" b="1" i="1" dirty="0" err="1">
                <a:solidFill>
                  <a:srgbClr val="002060"/>
                </a:solidFill>
                <a:latin typeface="Gill Sans"/>
                <a:ea typeface="Gill Sans"/>
                <a:cs typeface="Gill Sans"/>
                <a:sym typeface="Gill Sans"/>
              </a:rPr>
              <a:t>traceroute</a:t>
            </a:r>
            <a:r>
              <a:rPr lang="fr-FR" sz="1600" b="1" i="1" dirty="0">
                <a:solidFill>
                  <a:srgbClr val="002060"/>
                </a:solidFill>
                <a:latin typeface="Gill Sans"/>
                <a:ea typeface="Gill Sans"/>
                <a:cs typeface="Gill Sans"/>
                <a:sym typeface="Gill Sans"/>
              </a:rPr>
              <a:t> » </a:t>
            </a:r>
            <a:r>
              <a:rPr lang="fr-FR" sz="1600" dirty="0">
                <a:solidFill>
                  <a:schemeClr val="dk1"/>
                </a:solidFill>
                <a:latin typeface="Gill Sans"/>
                <a:ea typeface="Gill Sans"/>
                <a:cs typeface="Gill Sans"/>
                <a:sym typeface="Gill Sans"/>
              </a:rPr>
              <a:t>: pour le détails d’autres commandes.</a:t>
            </a:r>
            <a:endParaRPr dirty="0"/>
          </a:p>
        </p:txBody>
      </p:sp>
      <p:pic>
        <p:nvPicPr>
          <p:cNvPr id="1399" name="Google Shape;1399;p150"/>
          <p:cNvPicPr preferRelativeResize="0"/>
          <p:nvPr/>
        </p:nvPicPr>
        <p:blipFill rotWithShape="1">
          <a:blip r:embed="rId3">
            <a:alphaModFix/>
          </a:blip>
          <a:srcRect/>
          <a:stretch/>
        </p:blipFill>
        <p:spPr>
          <a:xfrm>
            <a:off x="329870" y="1647825"/>
            <a:ext cx="5321630" cy="51435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151"/>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LES COMMANDES :  NETSTAT - IFTOP</a:t>
            </a:r>
            <a:endParaRPr sz="1800" b="0" i="0" u="none" strike="noStrike" cap="none">
              <a:solidFill>
                <a:srgbClr val="000000"/>
              </a:solidFill>
              <a:latin typeface="Gill Sans"/>
              <a:ea typeface="Gill Sans"/>
              <a:cs typeface="Gill Sans"/>
              <a:sym typeface="Gill Sans"/>
            </a:endParaRPr>
          </a:p>
        </p:txBody>
      </p:sp>
      <p:sp>
        <p:nvSpPr>
          <p:cNvPr id="1406" name="Google Shape;1406;p151"/>
          <p:cNvSpPr txBox="1">
            <a:spLocks noGrp="1"/>
          </p:cNvSpPr>
          <p:nvPr>
            <p:ph type="title"/>
          </p:nvPr>
        </p:nvSpPr>
        <p:spPr>
          <a:xfrm>
            <a:off x="347218" y="100706"/>
            <a:ext cx="5376164" cy="861319"/>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ct val="100000"/>
              <a:buFont typeface="Gill Sans"/>
              <a:buNone/>
            </a:pPr>
            <a:r>
              <a:rPr lang="fr-FR" sz="2000"/>
              <a:t>6-2 LES COMMANDES DE DIAGNOSTICS </a:t>
            </a:r>
            <a:endParaRPr sz="2000"/>
          </a:p>
        </p:txBody>
      </p:sp>
      <p:sp>
        <p:nvSpPr>
          <p:cNvPr id="1407" name="Google Shape;1407;p151"/>
          <p:cNvSpPr txBox="1"/>
          <p:nvPr/>
        </p:nvSpPr>
        <p:spPr>
          <a:xfrm>
            <a:off x="6429375" y="1544885"/>
            <a:ext cx="559752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NETSTAT : </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netstat</a:t>
            </a:r>
            <a:r>
              <a:rPr lang="fr-FR" sz="1800">
                <a:solidFill>
                  <a:schemeClr val="dk1"/>
                </a:solidFill>
                <a:latin typeface="Gill Sans"/>
                <a:ea typeface="Gill Sans"/>
                <a:cs typeface="Gill Sans"/>
                <a:sym typeface="Gill Sans"/>
              </a:rPr>
              <a:t>, pour « network statistics », est une ligne de commande affichant des informations sur les connexions réseau, les tables de routage et un certain nombre de statistiques.</a:t>
            </a:r>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 netstat –e » </a:t>
            </a:r>
            <a:r>
              <a:rPr lang="fr-FR" sz="1800">
                <a:solidFill>
                  <a:schemeClr val="dk1"/>
                </a:solidFill>
                <a:latin typeface="Gill Sans"/>
                <a:ea typeface="Gill Sans"/>
                <a:cs typeface="Gill Sans"/>
                <a:sym typeface="Gill Sans"/>
              </a:rPr>
              <a:t>: affiche les statistiques ethernet.</a:t>
            </a:r>
            <a:endParaRPr sz="1800">
              <a:solidFill>
                <a:schemeClr val="dk1"/>
              </a:solidFill>
              <a:latin typeface="Gill Sans"/>
              <a:ea typeface="Gill Sans"/>
              <a:cs typeface="Gill Sans"/>
              <a:sym typeface="Gill Sans"/>
            </a:endParaRPr>
          </a:p>
        </p:txBody>
      </p:sp>
      <p:sp>
        <p:nvSpPr>
          <p:cNvPr id="1408" name="Google Shape;1408;p151"/>
          <p:cNvSpPr txBox="1"/>
          <p:nvPr/>
        </p:nvSpPr>
        <p:spPr>
          <a:xfrm>
            <a:off x="6581775" y="3983285"/>
            <a:ext cx="5597523"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IFTOP : </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b="1">
                <a:solidFill>
                  <a:schemeClr val="dk1"/>
                </a:solidFill>
                <a:latin typeface="Gill Sans"/>
                <a:ea typeface="Gill Sans"/>
                <a:cs typeface="Gill Sans"/>
                <a:sym typeface="Gill Sans"/>
              </a:rPr>
              <a:t>iftop</a:t>
            </a:r>
            <a:r>
              <a:rPr lang="fr-FR" sz="1800">
                <a:solidFill>
                  <a:schemeClr val="dk1"/>
                </a:solidFill>
                <a:latin typeface="Gill Sans"/>
                <a:ea typeface="Gill Sans"/>
                <a:cs typeface="Gill Sans"/>
                <a:sym typeface="Gill Sans"/>
              </a:rPr>
              <a:t> fait partie des commandes "top" mais pour le réseau qui permet de visualiser en temps réel le débit par adresses contactées.</a:t>
            </a:r>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 iftop » </a:t>
            </a:r>
            <a:r>
              <a:rPr lang="fr-FR" sz="1800">
                <a:solidFill>
                  <a:schemeClr val="dk1"/>
                </a:solidFill>
                <a:latin typeface="Gill Sans"/>
                <a:ea typeface="Gill Sans"/>
                <a:cs typeface="Gill Sans"/>
                <a:sym typeface="Gill Sans"/>
              </a:rPr>
              <a:t>: Affiche les informations concernant les debits consommés lors des appels d’adresses IP.</a:t>
            </a:r>
            <a:endParaRPr sz="1800">
              <a:solidFill>
                <a:schemeClr val="dk1"/>
              </a:solidFill>
              <a:latin typeface="Gill Sans"/>
              <a:ea typeface="Gill Sans"/>
              <a:cs typeface="Gill Sans"/>
              <a:sym typeface="Gill Sans"/>
            </a:endParaRPr>
          </a:p>
        </p:txBody>
      </p:sp>
      <p:pic>
        <p:nvPicPr>
          <p:cNvPr id="1409" name="Google Shape;1409;p151"/>
          <p:cNvPicPr preferRelativeResize="0"/>
          <p:nvPr/>
        </p:nvPicPr>
        <p:blipFill rotWithShape="1">
          <a:blip r:embed="rId3">
            <a:alphaModFix/>
          </a:blip>
          <a:srcRect/>
          <a:stretch/>
        </p:blipFill>
        <p:spPr>
          <a:xfrm>
            <a:off x="781050" y="4067176"/>
            <a:ext cx="4505325" cy="2686050"/>
          </a:xfrm>
          <a:prstGeom prst="rect">
            <a:avLst/>
          </a:prstGeom>
          <a:noFill/>
          <a:ln>
            <a:noFill/>
          </a:ln>
        </p:spPr>
      </p:pic>
      <p:pic>
        <p:nvPicPr>
          <p:cNvPr id="1410" name="Google Shape;1410;p151"/>
          <p:cNvPicPr preferRelativeResize="0"/>
          <p:nvPr/>
        </p:nvPicPr>
        <p:blipFill rotWithShape="1">
          <a:blip r:embed="rId4">
            <a:alphaModFix/>
          </a:blip>
          <a:srcRect/>
          <a:stretch/>
        </p:blipFill>
        <p:spPr>
          <a:xfrm>
            <a:off x="251968" y="1017717"/>
            <a:ext cx="5471414" cy="31412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52"/>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LES COMMANDES :  TCPDUMP - NGREP </a:t>
            </a:r>
            <a:endParaRPr sz="1800" b="0" i="0" u="none" strike="noStrike" cap="none">
              <a:solidFill>
                <a:srgbClr val="000000"/>
              </a:solidFill>
              <a:latin typeface="Gill Sans"/>
              <a:ea typeface="Gill Sans"/>
              <a:cs typeface="Gill Sans"/>
              <a:sym typeface="Gill Sans"/>
            </a:endParaRPr>
          </a:p>
        </p:txBody>
      </p:sp>
      <p:sp>
        <p:nvSpPr>
          <p:cNvPr id="1417" name="Google Shape;1417;p152"/>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6-2 LES COMMANDES DE DIAGNOSTICS </a:t>
            </a:r>
            <a:endParaRPr sz="2400"/>
          </a:p>
        </p:txBody>
      </p:sp>
      <p:sp>
        <p:nvSpPr>
          <p:cNvPr id="1418" name="Google Shape;1418;p152"/>
          <p:cNvSpPr txBox="1"/>
          <p:nvPr/>
        </p:nvSpPr>
        <p:spPr>
          <a:xfrm>
            <a:off x="6219826" y="1335335"/>
            <a:ext cx="5972174" cy="33855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TCPDUMP : </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TCPDUMP</a:t>
            </a:r>
            <a:r>
              <a:rPr lang="fr-FR" sz="1800">
                <a:solidFill>
                  <a:schemeClr val="dk1"/>
                </a:solidFill>
                <a:latin typeface="Gill Sans"/>
                <a:ea typeface="Gill Sans"/>
                <a:cs typeface="Gill Sans"/>
                <a:sym typeface="Gill Sans"/>
              </a:rPr>
              <a:t> capture et affiche les paquets réseaux échangés par une ou plusieurs interfaces réseaux.</a:t>
            </a:r>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On peut rediriger ce flux vers un fichier texte.</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 tcpdump –i enps03 » </a:t>
            </a:r>
            <a:r>
              <a:rPr lang="fr-FR" sz="1600">
                <a:solidFill>
                  <a:schemeClr val="dk1"/>
                </a:solidFill>
                <a:latin typeface="Gill Sans"/>
                <a:ea typeface="Gill Sans"/>
                <a:cs typeface="Gill Sans"/>
                <a:sym typeface="Gill Sans"/>
              </a:rPr>
              <a:t>: écoute l’echange de paquets entre l’interface enps03 et les autres interfaces.</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 tcpdump –i enps03 host 142.250.178.131 » </a:t>
            </a:r>
            <a:r>
              <a:rPr lang="fr-FR" sz="1600">
                <a:solidFill>
                  <a:schemeClr val="dk1"/>
                </a:solidFill>
                <a:latin typeface="Gill Sans"/>
                <a:ea typeface="Gill Sans"/>
                <a:cs typeface="Gill Sans"/>
                <a:sym typeface="Gill Sans"/>
              </a:rPr>
              <a:t>: ecoute l’echange de paquets entre l’interface enps03 et l’hote à l’adresse ip (142.250.178.131).</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 tcpdump src 13.225.25.50 » </a:t>
            </a:r>
            <a:r>
              <a:rPr lang="fr-FR" sz="1600">
                <a:solidFill>
                  <a:schemeClr val="dk1"/>
                </a:solidFill>
                <a:latin typeface="Gill Sans"/>
                <a:ea typeface="Gill Sans"/>
                <a:cs typeface="Gill Sans"/>
                <a:sym typeface="Gill Sans"/>
              </a:rPr>
              <a:t>: Ecoute les echanges de paquets en prevanance de l’adresse ip 13.225.25.50.</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 tcpdump dst 13.225.25.125 » </a:t>
            </a:r>
            <a:r>
              <a:rPr lang="fr-FR" sz="1600">
                <a:solidFill>
                  <a:schemeClr val="dk1"/>
                </a:solidFill>
                <a:latin typeface="Gill Sans"/>
                <a:ea typeface="Gill Sans"/>
                <a:cs typeface="Gill Sans"/>
                <a:sym typeface="Gill Sans"/>
              </a:rPr>
              <a:t>: Ecoute les echanges de paquets à destination de 13.255.25.125</a:t>
            </a:r>
            <a:endParaRPr sz="1600">
              <a:solidFill>
                <a:schemeClr val="dk1"/>
              </a:solidFill>
              <a:latin typeface="Gill Sans"/>
              <a:ea typeface="Gill Sans"/>
              <a:cs typeface="Gill Sans"/>
              <a:sym typeface="Gill Sans"/>
            </a:endParaRPr>
          </a:p>
        </p:txBody>
      </p:sp>
      <p:sp>
        <p:nvSpPr>
          <p:cNvPr id="1419" name="Google Shape;1419;p152"/>
          <p:cNvSpPr txBox="1"/>
          <p:nvPr/>
        </p:nvSpPr>
        <p:spPr>
          <a:xfrm>
            <a:off x="6310771" y="4899222"/>
            <a:ext cx="5972174" cy="190821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NGREP : </a:t>
            </a: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NGREP</a:t>
            </a:r>
            <a:r>
              <a:rPr lang="fr-FR" sz="1800">
                <a:solidFill>
                  <a:schemeClr val="dk1"/>
                </a:solidFill>
                <a:latin typeface="Gill Sans"/>
                <a:ea typeface="Gill Sans"/>
                <a:cs typeface="Gill Sans"/>
                <a:sym typeface="Gill Sans"/>
              </a:rPr>
              <a:t> fonctionne comme tcpdump à la seul différence qu'il ne va afficher que les strings des paquets.</a:t>
            </a:r>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 ngrep –d enps03 host 142.250.178.131 » </a:t>
            </a:r>
            <a:r>
              <a:rPr lang="fr-FR" sz="1600">
                <a:solidFill>
                  <a:schemeClr val="dk1"/>
                </a:solidFill>
                <a:latin typeface="Gill Sans"/>
                <a:ea typeface="Gill Sans"/>
                <a:cs typeface="Gill Sans"/>
                <a:sym typeface="Gill Sans"/>
              </a:rPr>
              <a:t>: ecoute l’echange de paquets entre l’interface enps03 et l’hote à l’adresse ip (142.250.178.131).</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Gill Sans"/>
              <a:ea typeface="Gill Sans"/>
              <a:cs typeface="Gill Sans"/>
              <a:sym typeface="Gill Sans"/>
            </a:endParaRPr>
          </a:p>
        </p:txBody>
      </p:sp>
      <p:pic>
        <p:nvPicPr>
          <p:cNvPr id="1420" name="Google Shape;1420;p152"/>
          <p:cNvPicPr preferRelativeResize="0"/>
          <p:nvPr/>
        </p:nvPicPr>
        <p:blipFill rotWithShape="1">
          <a:blip r:embed="rId3">
            <a:alphaModFix/>
          </a:blip>
          <a:srcRect/>
          <a:stretch/>
        </p:blipFill>
        <p:spPr>
          <a:xfrm>
            <a:off x="104775" y="1895476"/>
            <a:ext cx="5845443" cy="4086224"/>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15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6-2 LES COMMANDES DE DIAGNOSTICS</a:t>
            </a:r>
            <a:endParaRPr sz="2600"/>
          </a:p>
        </p:txBody>
      </p:sp>
      <p:pic>
        <p:nvPicPr>
          <p:cNvPr id="1426" name="Google Shape;1426;p153"/>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1427" name="Google Shape;1427;p153"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1428" name="Google Shape;1428;p153"/>
          <p:cNvSpPr txBox="1"/>
          <p:nvPr/>
        </p:nvSpPr>
        <p:spPr>
          <a:xfrm>
            <a:off x="3655382" y="2444448"/>
            <a:ext cx="478757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Un peu de pratique</a:t>
            </a:r>
            <a:endParaRPr sz="1800" b="0" i="0" u="none" strike="noStrike" cap="none">
              <a:solidFill>
                <a:srgbClr val="000000"/>
              </a:solidFill>
              <a:latin typeface="Gill Sans"/>
              <a:ea typeface="Gill Sans"/>
              <a:cs typeface="Gill Sans"/>
              <a:sym typeface="Gill San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15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6-3 </a:t>
            </a:r>
            <a:r>
              <a:rPr lang="fr-FR" sz="2600"/>
              <a:t>LE FONCTIONNEMENT DES SYSTÈMES INETD (XINETD) </a:t>
            </a:r>
            <a:endParaRPr sz="2600"/>
          </a:p>
        </p:txBody>
      </p:sp>
      <p:sp>
        <p:nvSpPr>
          <p:cNvPr id="1434" name="Google Shape;1434;p154"/>
          <p:cNvSpPr txBox="1">
            <a:spLocks noGrp="1"/>
          </p:cNvSpPr>
          <p:nvPr>
            <p:ph type="body" idx="1"/>
          </p:nvPr>
        </p:nvSpPr>
        <p:spPr>
          <a:xfrm>
            <a:off x="1152526" y="2381251"/>
            <a:ext cx="10477499" cy="422275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XINETD (e</a:t>
            </a:r>
            <a:r>
              <a:rPr lang="fr-FR" b="1" i="1">
                <a:solidFill>
                  <a:srgbClr val="002060"/>
                </a:solidFill>
              </a:rPr>
              <a:t>X</a:t>
            </a:r>
            <a:r>
              <a:rPr lang="fr-FR"/>
              <a:t>tend Inter</a:t>
            </a:r>
            <a:r>
              <a:rPr lang="fr-FR" b="1" i="1">
                <a:solidFill>
                  <a:srgbClr val="002060"/>
                </a:solidFill>
              </a:rPr>
              <a:t>NET</a:t>
            </a:r>
            <a:r>
              <a:rPr lang="fr-FR"/>
              <a:t> </a:t>
            </a:r>
            <a:r>
              <a:rPr lang="fr-FR" b="1" i="1">
                <a:solidFill>
                  <a:srgbClr val="002060"/>
                </a:solidFill>
              </a:rPr>
              <a:t>D</a:t>
            </a:r>
            <a:r>
              <a:rPr lang="fr-FR"/>
              <a:t>aemon)  version plus sécurisée d’INETD est un démon qui a comme rôle de de piloter l’accès à un ou plusieurs réseaux.</a:t>
            </a:r>
            <a:endParaRPr/>
          </a:p>
          <a:p>
            <a:pPr marL="228600" lvl="0" indent="-228600" algn="l" rtl="0">
              <a:lnSpc>
                <a:spcPct val="100000"/>
              </a:lnSpc>
              <a:spcBef>
                <a:spcPts val="1000"/>
              </a:spcBef>
              <a:spcAft>
                <a:spcPts val="0"/>
              </a:spcAft>
              <a:buSzPts val="1800"/>
              <a:buChar char="•"/>
            </a:pPr>
            <a:r>
              <a:rPr lang="fr-FR"/>
              <a:t>En fonction de sa configuration, il pourra sécuriser et contrôler l’accès à votre server en contrôlant et vérifiant les requêtes qui transitent sur le réseau vers votre server.</a:t>
            </a:r>
            <a:endParaRPr/>
          </a:p>
          <a:p>
            <a:pPr marL="228600" lvl="0" indent="-228600" algn="l" rtl="0">
              <a:lnSpc>
                <a:spcPct val="100000"/>
              </a:lnSpc>
              <a:spcBef>
                <a:spcPts val="1000"/>
              </a:spcBef>
              <a:spcAft>
                <a:spcPts val="0"/>
              </a:spcAft>
              <a:buSzPts val="1800"/>
              <a:buChar char="•"/>
            </a:pPr>
            <a:r>
              <a:rPr lang="fr-FR"/>
              <a:t>Ses principales fonctionnalités sont :  </a:t>
            </a:r>
            <a:endParaRPr/>
          </a:p>
          <a:p>
            <a:pPr marL="1312863" lvl="5" indent="-228600" algn="l" rtl="0">
              <a:lnSpc>
                <a:spcPct val="100000"/>
              </a:lnSpc>
              <a:spcBef>
                <a:spcPts val="1000"/>
              </a:spcBef>
              <a:spcAft>
                <a:spcPts val="0"/>
              </a:spcAft>
              <a:buSzPts val="1600"/>
              <a:buChar char="•"/>
            </a:pPr>
            <a:r>
              <a:rPr lang="fr-FR"/>
              <a:t>Paramétrage d’accès par service et non pas de manière globale.</a:t>
            </a:r>
            <a:endParaRPr/>
          </a:p>
          <a:p>
            <a:pPr marL="1312863" lvl="5" indent="-228600" algn="l" rtl="0">
              <a:lnSpc>
                <a:spcPct val="100000"/>
              </a:lnSpc>
              <a:spcBef>
                <a:spcPts val="1000"/>
              </a:spcBef>
              <a:spcAft>
                <a:spcPts val="0"/>
              </a:spcAft>
              <a:buSzPts val="1600"/>
              <a:buChar char="•"/>
            </a:pPr>
            <a:r>
              <a:rPr lang="fr-FR"/>
              <a:t>Paramétrage d’accès par créneaux ou plages horaires pour des services.</a:t>
            </a:r>
            <a:endParaRPr/>
          </a:p>
          <a:p>
            <a:pPr marL="1312863" lvl="5" indent="-228600" algn="l" rtl="0">
              <a:lnSpc>
                <a:spcPct val="100000"/>
              </a:lnSpc>
              <a:spcBef>
                <a:spcPts val="1000"/>
              </a:spcBef>
              <a:spcAft>
                <a:spcPts val="0"/>
              </a:spcAft>
              <a:buSzPts val="1600"/>
              <a:buChar char="•"/>
            </a:pPr>
            <a:r>
              <a:rPr lang="fr-FR"/>
              <a:t>Possibilité de limiter les attaques de type deny of service par exemple ou autres.</a:t>
            </a:r>
            <a:endParaRPr/>
          </a:p>
          <a:p>
            <a:pPr marL="1312863" lvl="5" indent="-228600" algn="l" rtl="0">
              <a:lnSpc>
                <a:spcPct val="100000"/>
              </a:lnSpc>
              <a:spcBef>
                <a:spcPts val="1000"/>
              </a:spcBef>
              <a:spcAft>
                <a:spcPts val="0"/>
              </a:spcAft>
              <a:buSzPts val="1600"/>
              <a:buChar char="•"/>
            </a:pPr>
            <a:r>
              <a:rPr lang="fr-FR"/>
              <a:t>Possibilité d’affiner les logs des services gérés.</a:t>
            </a:r>
            <a:endParaRPr/>
          </a:p>
          <a:p>
            <a:pPr marL="1312863" lvl="5" indent="-127000" algn="l" rtl="0">
              <a:lnSpc>
                <a:spcPct val="100000"/>
              </a:lnSpc>
              <a:spcBef>
                <a:spcPts val="1000"/>
              </a:spcBef>
              <a:spcAft>
                <a:spcPts val="0"/>
              </a:spcAft>
              <a:buSzPts val="1600"/>
              <a:buNone/>
            </a:pPr>
            <a:endParaRPr/>
          </a:p>
          <a:p>
            <a:pPr marL="228600" lvl="0" indent="-228600" algn="l" rtl="0">
              <a:lnSpc>
                <a:spcPct val="100000"/>
              </a:lnSpc>
              <a:spcBef>
                <a:spcPts val="1000"/>
              </a:spcBef>
              <a:spcAft>
                <a:spcPts val="0"/>
              </a:spcAft>
              <a:buSzPts val="1800"/>
              <a:buChar char="•"/>
            </a:pPr>
            <a:r>
              <a:rPr lang="fr-FR"/>
              <a:t>S’il est pas installé ou présent: </a:t>
            </a:r>
            <a:r>
              <a:rPr lang="fr-FR" b="1" i="1">
                <a:solidFill>
                  <a:srgbClr val="002060"/>
                </a:solidFill>
              </a:rPr>
              <a:t>« apt install xinetd ».</a:t>
            </a:r>
            <a:endParaRPr/>
          </a:p>
          <a:p>
            <a:pPr marL="1312863" lvl="5" indent="-127000" algn="l" rtl="0">
              <a:lnSpc>
                <a:spcPct val="100000"/>
              </a:lnSpc>
              <a:spcBef>
                <a:spcPts val="1000"/>
              </a:spcBef>
              <a:spcAft>
                <a:spcPts val="0"/>
              </a:spcAft>
              <a:buSzPts val="1600"/>
              <a:buNone/>
            </a:pPr>
            <a:endParaRPr/>
          </a:p>
        </p:txBody>
      </p:sp>
      <p:pic>
        <p:nvPicPr>
          <p:cNvPr id="1435" name="Google Shape;1435;p154"/>
          <p:cNvPicPr preferRelativeResize="0"/>
          <p:nvPr/>
        </p:nvPicPr>
        <p:blipFill rotWithShape="1">
          <a:blip r:embed="rId3">
            <a:alphaModFix/>
          </a:blip>
          <a:srcRect/>
          <a:stretch/>
        </p:blipFill>
        <p:spPr>
          <a:xfrm>
            <a:off x="9811084" y="4304493"/>
            <a:ext cx="1085182" cy="1030313"/>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15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6-3 </a:t>
            </a:r>
            <a:r>
              <a:rPr lang="fr-FR" sz="2600"/>
              <a:t>LE FONCTIONNEMENT DES SYSTÈMES INETD (XINETD) </a:t>
            </a:r>
            <a:endParaRPr sz="2600"/>
          </a:p>
        </p:txBody>
      </p:sp>
      <p:pic>
        <p:nvPicPr>
          <p:cNvPr id="1441" name="Google Shape;1441;p155"/>
          <p:cNvPicPr preferRelativeResize="0"/>
          <p:nvPr/>
        </p:nvPicPr>
        <p:blipFill rotWithShape="1">
          <a:blip r:embed="rId3">
            <a:alphaModFix/>
          </a:blip>
          <a:srcRect/>
          <a:stretch/>
        </p:blipFill>
        <p:spPr>
          <a:xfrm>
            <a:off x="333709" y="5757583"/>
            <a:ext cx="1085182" cy="1024217"/>
          </a:xfrm>
          <a:prstGeom prst="rect">
            <a:avLst/>
          </a:prstGeom>
          <a:noFill/>
          <a:ln>
            <a:noFill/>
          </a:ln>
        </p:spPr>
      </p:pic>
      <p:sp>
        <p:nvSpPr>
          <p:cNvPr id="1442" name="Google Shape;1442;p155"/>
          <p:cNvSpPr txBox="1"/>
          <p:nvPr/>
        </p:nvSpPr>
        <p:spPr>
          <a:xfrm>
            <a:off x="2006600" y="2616200"/>
            <a:ext cx="9899650" cy="3416320"/>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Il existe 2 types de configuration d’accès au fichier :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1257300" marR="0" lvl="2" indent="-342900" algn="l" rtl="0">
              <a:spcBef>
                <a:spcPts val="0"/>
              </a:spcBef>
              <a:spcAft>
                <a:spcPts val="0"/>
              </a:spcAft>
              <a:buClr>
                <a:schemeClr val="dk1"/>
              </a:buClr>
              <a:buSzPts val="1800"/>
              <a:buFont typeface="Gill Sans"/>
              <a:buAutoNum type="arabicPeriod"/>
            </a:pPr>
            <a:r>
              <a:rPr lang="fr-FR" sz="1800" b="0" i="0" u="none" strike="noStrike" cap="none">
                <a:solidFill>
                  <a:schemeClr val="dk1"/>
                </a:solidFill>
                <a:latin typeface="Gill Sans"/>
                <a:ea typeface="Gill Sans"/>
                <a:cs typeface="Gill Sans"/>
                <a:sym typeface="Gill Sans"/>
              </a:rPr>
              <a:t>Un accès via </a:t>
            </a:r>
            <a:r>
              <a:rPr lang="fr-FR" sz="1800" b="1" i="1" u="none" strike="noStrike" cap="none">
                <a:solidFill>
                  <a:srgbClr val="002060"/>
                </a:solidFill>
                <a:latin typeface="Gill Sans"/>
                <a:ea typeface="Gill Sans"/>
                <a:cs typeface="Gill Sans"/>
                <a:sym typeface="Gill Sans"/>
              </a:rPr>
              <a:t>/etc/xinetd.conf </a:t>
            </a:r>
            <a:r>
              <a:rPr lang="fr-FR" sz="1800" b="0" i="0" u="none" strike="noStrike" cap="none">
                <a:solidFill>
                  <a:schemeClr val="dk1"/>
                </a:solidFill>
                <a:latin typeface="Gill Sans"/>
                <a:ea typeface="Gill Sans"/>
                <a:cs typeface="Gill Sans"/>
                <a:sym typeface="Gill Sans"/>
              </a:rPr>
              <a:t>avec un seul fichier qui prendra la configuration globale et par service.</a:t>
            </a:r>
            <a:endParaRPr/>
          </a:p>
          <a:p>
            <a:pPr marL="1257300" marR="0" lvl="2" indent="-228600" algn="l" rtl="0">
              <a:spcBef>
                <a:spcPts val="0"/>
              </a:spcBef>
              <a:spcAft>
                <a:spcPts val="0"/>
              </a:spcAft>
              <a:buClr>
                <a:schemeClr val="dk1"/>
              </a:buClr>
              <a:buSzPts val="1800"/>
              <a:buFont typeface="Gill Sans"/>
              <a:buNone/>
            </a:pPr>
            <a:endParaRPr sz="1800" b="0" i="0" u="none" strike="noStrike" cap="none">
              <a:solidFill>
                <a:schemeClr val="dk1"/>
              </a:solidFill>
              <a:latin typeface="Gill Sans"/>
              <a:ea typeface="Gill Sans"/>
              <a:cs typeface="Gill Sans"/>
              <a:sym typeface="Gill Sans"/>
            </a:endParaRPr>
          </a:p>
          <a:p>
            <a:pPr marL="1257300" marR="0" lvl="2" indent="-342900" algn="l" rtl="0">
              <a:spcBef>
                <a:spcPts val="0"/>
              </a:spcBef>
              <a:spcAft>
                <a:spcPts val="0"/>
              </a:spcAft>
              <a:buClr>
                <a:schemeClr val="dk1"/>
              </a:buClr>
              <a:buSzPts val="1800"/>
              <a:buFont typeface="Gill Sans"/>
              <a:buAutoNum type="arabicPeriod"/>
            </a:pPr>
            <a:r>
              <a:rPr lang="fr-FR" sz="1800" b="0" i="0" u="none" strike="noStrike" cap="none">
                <a:solidFill>
                  <a:schemeClr val="dk1"/>
                </a:solidFill>
                <a:latin typeface="Gill Sans"/>
                <a:ea typeface="Gill Sans"/>
                <a:cs typeface="Gill Sans"/>
                <a:sym typeface="Gill Sans"/>
              </a:rPr>
              <a:t>Un accès via /etc/ mais avec 1 fichier et 1 dossier : </a:t>
            </a:r>
            <a:endParaRPr/>
          </a:p>
          <a:p>
            <a:pPr marL="3086100" marR="0" lvl="6" indent="-342900" algn="l" rtl="0">
              <a:spcBef>
                <a:spcPts val="0"/>
              </a:spcBef>
              <a:spcAft>
                <a:spcPts val="0"/>
              </a:spcAft>
              <a:buClr>
                <a:schemeClr val="dk1"/>
              </a:buClr>
              <a:buSzPts val="1800"/>
              <a:buFont typeface="Arial"/>
              <a:buChar char="•"/>
            </a:pPr>
            <a:r>
              <a:rPr lang="fr-FR" sz="1800" b="0" i="0" u="none" strike="noStrike" cap="none">
                <a:solidFill>
                  <a:schemeClr val="dk1"/>
                </a:solidFill>
                <a:latin typeface="Gill Sans"/>
                <a:ea typeface="Gill Sans"/>
                <a:cs typeface="Gill Sans"/>
                <a:sym typeface="Gill Sans"/>
              </a:rPr>
              <a:t>Un fichier </a:t>
            </a:r>
            <a:r>
              <a:rPr lang="fr-FR" sz="1800" b="1" i="0" u="none" strike="noStrike" cap="none">
                <a:solidFill>
                  <a:srgbClr val="002060"/>
                </a:solidFill>
                <a:latin typeface="Gill Sans"/>
                <a:ea typeface="Gill Sans"/>
                <a:cs typeface="Gill Sans"/>
                <a:sym typeface="Gill Sans"/>
              </a:rPr>
              <a:t>/etc/xinted.conf </a:t>
            </a:r>
            <a:r>
              <a:rPr lang="fr-FR" sz="1800" b="0" i="0" u="none" strike="noStrike" cap="none">
                <a:solidFill>
                  <a:schemeClr val="dk1"/>
                </a:solidFill>
                <a:latin typeface="Gill Sans"/>
                <a:ea typeface="Gill Sans"/>
                <a:cs typeface="Gill Sans"/>
                <a:sym typeface="Gill Sans"/>
              </a:rPr>
              <a:t>: configuration générale.</a:t>
            </a:r>
            <a:endParaRPr/>
          </a:p>
          <a:p>
            <a:pPr marL="3086100" marR="0" lvl="6" indent="-342900" algn="l" rtl="0">
              <a:spcBef>
                <a:spcPts val="0"/>
              </a:spcBef>
              <a:spcAft>
                <a:spcPts val="0"/>
              </a:spcAft>
              <a:buClr>
                <a:schemeClr val="dk1"/>
              </a:buClr>
              <a:buSzPts val="1800"/>
              <a:buFont typeface="Arial"/>
              <a:buChar char="•"/>
            </a:pPr>
            <a:r>
              <a:rPr lang="fr-FR" sz="1800" b="0" i="0" u="none" strike="noStrike" cap="none">
                <a:solidFill>
                  <a:schemeClr val="dk1"/>
                </a:solidFill>
                <a:latin typeface="Gill Sans"/>
                <a:ea typeface="Gill Sans"/>
                <a:cs typeface="Gill Sans"/>
                <a:sym typeface="Gill Sans"/>
              </a:rPr>
              <a:t>Un dossier </a:t>
            </a:r>
            <a:r>
              <a:rPr lang="fr-FR" sz="1800" b="1" i="1" u="none" strike="noStrike" cap="none">
                <a:solidFill>
                  <a:srgbClr val="002060"/>
                </a:solidFill>
                <a:latin typeface="Gill Sans"/>
                <a:ea typeface="Gill Sans"/>
                <a:cs typeface="Gill Sans"/>
                <a:sym typeface="Gill Sans"/>
              </a:rPr>
              <a:t>/etc/xinetd.d </a:t>
            </a:r>
            <a:r>
              <a:rPr lang="fr-FR" sz="1800" b="0" i="0" u="none" strike="noStrike" cap="none">
                <a:solidFill>
                  <a:schemeClr val="dk1"/>
                </a:solidFill>
                <a:latin typeface="Gill Sans"/>
                <a:ea typeface="Gill Sans"/>
                <a:cs typeface="Gill Sans"/>
                <a:sym typeface="Gill Sans"/>
              </a:rPr>
              <a:t>: avec plusieurs fichiers de configuration dédiés chacun d’eux à un service.</a:t>
            </a:r>
            <a:endParaRPr/>
          </a:p>
          <a:p>
            <a:pPr marL="3086100" marR="0" lvl="6" indent="-228600" algn="l" rtl="0">
              <a:spcBef>
                <a:spcPts val="0"/>
              </a:spcBef>
              <a:spcAft>
                <a:spcPts val="0"/>
              </a:spcAft>
              <a:buClr>
                <a:schemeClr val="dk1"/>
              </a:buClr>
              <a:buSzPts val="1800"/>
              <a:buFont typeface="Arial"/>
              <a:buNone/>
            </a:pPr>
            <a:endParaRPr sz="1800" b="0" i="0" u="none" strike="noStrike" cap="none">
              <a:solidFill>
                <a:schemeClr val="dk1"/>
              </a:solidFill>
              <a:latin typeface="Gill Sans"/>
              <a:ea typeface="Gill Sans"/>
              <a:cs typeface="Gill Sans"/>
              <a:sym typeface="Gill Sans"/>
            </a:endParaRPr>
          </a:p>
          <a:p>
            <a:pPr marL="285750" marR="0" lvl="0" indent="-285750" algn="l" rtl="0">
              <a:spcBef>
                <a:spcPts val="0"/>
              </a:spcBef>
              <a:spcAft>
                <a:spcPts val="0"/>
              </a:spcAft>
              <a:buClr>
                <a:srgbClr val="FF0000"/>
              </a:buClr>
              <a:buSzPts val="1800"/>
              <a:buFont typeface="Arial"/>
              <a:buChar char="•"/>
            </a:pPr>
            <a:r>
              <a:rPr lang="fr-FR" sz="1800" b="1">
                <a:solidFill>
                  <a:srgbClr val="FF0000"/>
                </a:solidFill>
                <a:latin typeface="Gill Sans"/>
                <a:ea typeface="Gill Sans"/>
                <a:cs typeface="Gill Sans"/>
                <a:sym typeface="Gill Sans"/>
              </a:rPr>
              <a:t>La seconde configuration avec les 2 fichiers est la plus courante dans les distributions Linux.</a:t>
            </a:r>
            <a:endParaRPr sz="1800" b="1">
              <a:solidFill>
                <a:srgbClr val="FF0000"/>
              </a:solidFill>
              <a:latin typeface="Gill Sans"/>
              <a:ea typeface="Gill Sans"/>
              <a:cs typeface="Gill Sans"/>
              <a:sym typeface="Gill San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156"/>
          <p:cNvSpPr txBox="1"/>
          <p:nvPr/>
        </p:nvSpPr>
        <p:spPr>
          <a:xfrm>
            <a:off x="6310771" y="4991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CONFIGURATION GLOBALE</a:t>
            </a:r>
            <a:endParaRPr sz="1800" b="0" i="0" u="none" strike="noStrike" cap="none">
              <a:solidFill>
                <a:srgbClr val="000000"/>
              </a:solidFill>
              <a:latin typeface="Gill Sans"/>
              <a:ea typeface="Gill Sans"/>
              <a:cs typeface="Gill Sans"/>
              <a:sym typeface="Gill Sans"/>
            </a:endParaRPr>
          </a:p>
        </p:txBody>
      </p:sp>
      <p:sp>
        <p:nvSpPr>
          <p:cNvPr id="1449" name="Google Shape;1449;p156"/>
          <p:cNvSpPr txBox="1">
            <a:spLocks noGrp="1"/>
          </p:cNvSpPr>
          <p:nvPr>
            <p:ph type="title"/>
          </p:nvPr>
        </p:nvSpPr>
        <p:spPr>
          <a:xfrm>
            <a:off x="275336" y="356165"/>
            <a:ext cx="565395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ct val="100000"/>
              <a:buFont typeface="Gill Sans"/>
              <a:buNone/>
            </a:pPr>
            <a:r>
              <a:rPr lang="fr-FR" sz="2800"/>
              <a:t>6-3 LE FONCTIONNEMENT DES SYSTÈMES INETD (XINETD) </a:t>
            </a:r>
            <a:endParaRPr sz="2400"/>
          </a:p>
        </p:txBody>
      </p:sp>
      <p:sp>
        <p:nvSpPr>
          <p:cNvPr id="1450" name="Google Shape;1450;p156"/>
          <p:cNvSpPr txBox="1"/>
          <p:nvPr/>
        </p:nvSpPr>
        <p:spPr>
          <a:xfrm>
            <a:off x="6105525" y="1489570"/>
            <a:ext cx="6000749" cy="535531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fr-FR" sz="1600">
                <a:solidFill>
                  <a:srgbClr val="000000"/>
                </a:solidFill>
                <a:latin typeface="Gill Sans"/>
                <a:ea typeface="Gill Sans"/>
                <a:cs typeface="Gill Sans"/>
                <a:sym typeface="Gill Sans"/>
              </a:rPr>
              <a:t>Ces paramètres de configurations vont influencer l’ensemble des services gérées par </a:t>
            </a:r>
            <a:r>
              <a:rPr lang="fr-FR" sz="1600" b="1">
                <a:solidFill>
                  <a:srgbClr val="002060"/>
                </a:solidFill>
                <a:latin typeface="Gill Sans"/>
                <a:ea typeface="Gill Sans"/>
                <a:cs typeface="Gill Sans"/>
                <a:sym typeface="Gill Sans"/>
              </a:rPr>
              <a:t>xinetd.</a:t>
            </a:r>
            <a:endParaRPr/>
          </a:p>
          <a:p>
            <a:pPr marL="285750" marR="0" lvl="0" indent="-184150" algn="l" rtl="0">
              <a:lnSpc>
                <a:spcPct val="100000"/>
              </a:lnSpc>
              <a:spcBef>
                <a:spcPts val="0"/>
              </a:spcBef>
              <a:spcAft>
                <a:spcPts val="0"/>
              </a:spcAft>
              <a:buClr>
                <a:schemeClr val="dk1"/>
              </a:buClr>
              <a:buSzPts val="1600"/>
              <a:buFont typeface="Arial"/>
              <a:buNone/>
            </a:pPr>
            <a:endParaRPr sz="1600" b="1" i="0" u="none" strike="noStrike" cap="none">
              <a:solidFill>
                <a:srgbClr val="00206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2060"/>
              </a:buClr>
              <a:buSzPts val="1600"/>
              <a:buFont typeface="Arial"/>
              <a:buChar char="•"/>
            </a:pPr>
            <a:r>
              <a:rPr lang="fr-FR" sz="1600" b="1">
                <a:solidFill>
                  <a:srgbClr val="002060"/>
                </a:solidFill>
                <a:latin typeface="Gill Sans"/>
                <a:ea typeface="Gill Sans"/>
                <a:cs typeface="Gill Sans"/>
                <a:sym typeface="Gill Sans"/>
              </a:rPr>
              <a:t>Les attributs du fichier de configuration générale /etc/xinetd.conf : </a:t>
            </a:r>
            <a:endParaRPr sz="1600" b="1" i="0" u="none" strike="noStrike" cap="none">
              <a:solidFill>
                <a:srgbClr val="002060"/>
              </a:solidFill>
              <a:latin typeface="Gill Sans"/>
              <a:ea typeface="Gill Sans"/>
              <a:cs typeface="Gill Sans"/>
              <a:sym typeface="Gill Sans"/>
            </a:endParaRPr>
          </a:p>
          <a:p>
            <a:pPr marL="800100" marR="0" lvl="1" indent="-342900" algn="l" rtl="0">
              <a:spcBef>
                <a:spcPts val="0"/>
              </a:spcBef>
              <a:spcAft>
                <a:spcPts val="0"/>
              </a:spcAft>
              <a:buClr>
                <a:srgbClr val="002060"/>
              </a:buClr>
              <a:buSzPts val="1800"/>
              <a:buFont typeface="Gill Sans"/>
              <a:buAutoNum type="arabicPeriod"/>
            </a:pPr>
            <a:r>
              <a:rPr lang="fr-FR" sz="1800" b="1" i="0" u="none" strike="noStrike" cap="none">
                <a:solidFill>
                  <a:srgbClr val="002060"/>
                </a:solidFill>
                <a:latin typeface="Gill Sans"/>
                <a:ea typeface="Gill Sans"/>
                <a:cs typeface="Gill Sans"/>
                <a:sym typeface="Gill Sans"/>
              </a:rPr>
              <a:t>instances : </a:t>
            </a:r>
            <a:r>
              <a:rPr lang="fr-FR" sz="1400" b="1" i="0" u="none" strike="noStrike" cap="none">
                <a:solidFill>
                  <a:srgbClr val="002060"/>
                </a:solidFill>
                <a:latin typeface="Gill Sans"/>
                <a:ea typeface="Gill Sans"/>
                <a:cs typeface="Gill Sans"/>
                <a:sym typeface="Gill Sans"/>
              </a:rPr>
              <a:t> </a:t>
            </a:r>
            <a:r>
              <a:rPr lang="fr-FR" sz="1400" b="0" i="0" u="none" strike="noStrike" cap="none">
                <a:solidFill>
                  <a:schemeClr val="dk1"/>
                </a:solidFill>
                <a:latin typeface="Gill Sans"/>
                <a:ea typeface="Gill Sans"/>
                <a:cs typeface="Gill Sans"/>
                <a:sym typeface="Gill Sans"/>
              </a:rPr>
              <a:t>nombre maximal de requête qu’un service peut gérer à un moment donnée.</a:t>
            </a:r>
            <a:endParaRPr/>
          </a:p>
          <a:p>
            <a:pPr marL="800100" marR="0" lvl="1"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rgbClr val="002060"/>
              </a:buClr>
              <a:buSzPts val="1800"/>
              <a:buFont typeface="Gill Sans"/>
              <a:buAutoNum type="arabicPeriod"/>
            </a:pPr>
            <a:r>
              <a:rPr lang="fr-FR" sz="1800" b="1" i="0" u="none" strike="noStrike" cap="none">
                <a:solidFill>
                  <a:srgbClr val="002060"/>
                </a:solidFill>
                <a:latin typeface="Gill Sans"/>
                <a:ea typeface="Gill Sans"/>
                <a:cs typeface="Gill Sans"/>
                <a:sym typeface="Gill Sans"/>
              </a:rPr>
              <a:t>log_type : </a:t>
            </a:r>
            <a:r>
              <a:rPr lang="fr-FR" sz="1400" b="0" i="0" u="none" strike="noStrike" cap="none">
                <a:solidFill>
                  <a:schemeClr val="dk1"/>
                </a:solidFill>
                <a:latin typeface="Gill Sans"/>
                <a:ea typeface="Gill Sans"/>
                <a:cs typeface="Gill Sans"/>
                <a:sym typeface="Gill Sans"/>
              </a:rPr>
              <a:t>localisation journalisation.</a:t>
            </a:r>
            <a:endParaRPr/>
          </a:p>
          <a:p>
            <a:pPr marL="800100" marR="0" lvl="1"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rgbClr val="002060"/>
              </a:buClr>
              <a:buSzPts val="1800"/>
              <a:buFont typeface="Gill Sans"/>
              <a:buAutoNum type="arabicPeriod"/>
            </a:pPr>
            <a:r>
              <a:rPr lang="fr-FR" sz="1800" b="1" i="0" u="none" strike="noStrike" cap="none">
                <a:solidFill>
                  <a:srgbClr val="002060"/>
                </a:solidFill>
                <a:latin typeface="Gill Sans"/>
                <a:ea typeface="Gill Sans"/>
                <a:cs typeface="Gill Sans"/>
                <a:sym typeface="Gill Sans"/>
              </a:rPr>
              <a:t>log_on_success  : </a:t>
            </a:r>
            <a:r>
              <a:rPr lang="fr-FR" sz="1400" b="0" i="0" u="none" strike="noStrike" cap="none">
                <a:solidFill>
                  <a:schemeClr val="dk1"/>
                </a:solidFill>
                <a:latin typeface="Gill Sans"/>
                <a:ea typeface="Gill Sans"/>
                <a:cs typeface="Gill Sans"/>
                <a:sym typeface="Gill Sans"/>
              </a:rPr>
              <a:t>donnée de journalisation si la connexion est etablie avec le service.</a:t>
            </a:r>
            <a:endParaRPr/>
          </a:p>
          <a:p>
            <a:pPr marL="800100" marR="0" lvl="1"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rgbClr val="002060"/>
              </a:buClr>
              <a:buSzPts val="1800"/>
              <a:buFont typeface="Gill Sans"/>
              <a:buAutoNum type="arabicPeriod"/>
            </a:pPr>
            <a:r>
              <a:rPr lang="fr-FR" sz="1800" b="1" i="0" u="none" strike="noStrike" cap="none">
                <a:solidFill>
                  <a:srgbClr val="002060"/>
                </a:solidFill>
                <a:latin typeface="Gill Sans"/>
                <a:ea typeface="Gill Sans"/>
                <a:cs typeface="Gill Sans"/>
                <a:sym typeface="Gill Sans"/>
              </a:rPr>
              <a:t>log_on_failure  : </a:t>
            </a:r>
            <a:r>
              <a:rPr lang="fr-FR" sz="1400" b="0" i="0" u="none" strike="noStrike" cap="none">
                <a:solidFill>
                  <a:schemeClr val="dk1"/>
                </a:solidFill>
                <a:latin typeface="Gill Sans"/>
                <a:ea typeface="Gill Sans"/>
                <a:cs typeface="Gill Sans"/>
                <a:sym typeface="Gill Sans"/>
              </a:rPr>
              <a:t>donnée de journalisation si la connexion a echoué.    </a:t>
            </a:r>
            <a:endParaRPr sz="1400" b="0" i="0" u="none" strike="noStrike" cap="none">
              <a:solidFill>
                <a:schemeClr val="dk1"/>
              </a:solidFill>
              <a:latin typeface="Gill Sans"/>
              <a:ea typeface="Gill Sans"/>
              <a:cs typeface="Gill Sans"/>
              <a:sym typeface="Gill Sans"/>
            </a:endParaRPr>
          </a:p>
          <a:p>
            <a:pPr marL="800100" marR="0" lvl="1"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rgbClr val="002060"/>
              </a:buClr>
              <a:buSzPts val="1800"/>
              <a:buFont typeface="Gill Sans"/>
              <a:buAutoNum type="arabicPeriod"/>
            </a:pPr>
            <a:r>
              <a:rPr lang="fr-FR" sz="1800" b="1" i="0" u="none" strike="noStrike" cap="none">
                <a:solidFill>
                  <a:srgbClr val="002060"/>
                </a:solidFill>
                <a:latin typeface="Gill Sans"/>
                <a:ea typeface="Gill Sans"/>
                <a:cs typeface="Gill Sans"/>
                <a:sym typeface="Gill Sans"/>
              </a:rPr>
              <a:t>cps : </a:t>
            </a:r>
            <a:r>
              <a:rPr lang="fr-FR" sz="1400" b="0" i="0" u="none" strike="noStrike" cap="none">
                <a:solidFill>
                  <a:schemeClr val="dk1"/>
                </a:solidFill>
                <a:latin typeface="Gill Sans"/>
                <a:ea typeface="Gill Sans"/>
                <a:cs typeface="Gill Sans"/>
                <a:sym typeface="Gill Sans"/>
              </a:rPr>
              <a:t>Limite le nombre de connexion par seconde pour chacun des services gérées par xinetd et le retire pendant une période définie.</a:t>
            </a:r>
            <a:endParaRPr/>
          </a:p>
          <a:p>
            <a:pPr marL="800100" marR="0" lvl="1"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rgbClr val="002060"/>
              </a:buClr>
              <a:buSzPts val="1800"/>
              <a:buFont typeface="Gill Sans"/>
              <a:buAutoNum type="arabicPeriod"/>
            </a:pPr>
            <a:r>
              <a:rPr lang="fr-FR" sz="1800" b="1" i="0" u="none" strike="noStrike" cap="none">
                <a:solidFill>
                  <a:srgbClr val="002060"/>
                </a:solidFill>
                <a:latin typeface="Gill Sans"/>
                <a:ea typeface="Gill Sans"/>
                <a:cs typeface="Gill Sans"/>
                <a:sym typeface="Gill Sans"/>
              </a:rPr>
              <a:t>includedir /etc/xinetd.d/ : </a:t>
            </a:r>
            <a:r>
              <a:rPr lang="fr-FR" sz="1400" b="0" i="0" u="none" strike="noStrike" cap="none">
                <a:solidFill>
                  <a:schemeClr val="dk1"/>
                </a:solidFill>
                <a:latin typeface="Gill Sans"/>
                <a:ea typeface="Gill Sans"/>
                <a:cs typeface="Gill Sans"/>
                <a:sym typeface="Gill Sans"/>
              </a:rPr>
              <a:t>Inclut des options stipulées dans les fichiers de configuration spécifiques aux services qui se trouvent dans le répertoire /etc/xinetd.d/</a:t>
            </a:r>
            <a:endParaRPr/>
          </a:p>
        </p:txBody>
      </p:sp>
      <p:sp>
        <p:nvSpPr>
          <p:cNvPr id="1451" name="Google Shape;1451;p156"/>
          <p:cNvSpPr txBox="1"/>
          <p:nvPr/>
        </p:nvSpPr>
        <p:spPr>
          <a:xfrm>
            <a:off x="7781925" y="1044059"/>
            <a:ext cx="278130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i="1">
                <a:solidFill>
                  <a:srgbClr val="002060"/>
                </a:solidFill>
                <a:latin typeface="Gill Sans"/>
                <a:ea typeface="Gill Sans"/>
                <a:cs typeface="Gill Sans"/>
                <a:sym typeface="Gill Sans"/>
              </a:rPr>
              <a:t>/etc/xinetd.conf</a:t>
            </a:r>
            <a:endParaRPr sz="1800" b="1" i="1">
              <a:solidFill>
                <a:srgbClr val="002060"/>
              </a:solidFill>
              <a:latin typeface="Gill Sans"/>
              <a:ea typeface="Gill Sans"/>
              <a:cs typeface="Gill Sans"/>
              <a:sym typeface="Gill Sans"/>
            </a:endParaRPr>
          </a:p>
        </p:txBody>
      </p:sp>
      <p:sp>
        <p:nvSpPr>
          <p:cNvPr id="1452" name="Google Shape;1452;p156"/>
          <p:cNvSpPr/>
          <p:nvPr/>
        </p:nvSpPr>
        <p:spPr>
          <a:xfrm>
            <a:off x="0" y="-184666"/>
            <a:ext cx="184731" cy="369332"/>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Gill Sans"/>
              <a:buNone/>
            </a:pPr>
            <a:endParaRPr sz="1800" b="0" i="0" u="none" strike="noStrike" cap="none">
              <a:solidFill>
                <a:schemeClr val="dk1"/>
              </a:solidFill>
              <a:latin typeface="Arial"/>
              <a:ea typeface="Arial"/>
              <a:cs typeface="Arial"/>
              <a:sym typeface="Arial"/>
            </a:endParaRPr>
          </a:p>
        </p:txBody>
      </p:sp>
      <p:pic>
        <p:nvPicPr>
          <p:cNvPr id="1453" name="Google Shape;1453;p156"/>
          <p:cNvPicPr preferRelativeResize="0"/>
          <p:nvPr/>
        </p:nvPicPr>
        <p:blipFill rotWithShape="1">
          <a:blip r:embed="rId3">
            <a:alphaModFix/>
          </a:blip>
          <a:srcRect/>
          <a:stretch/>
        </p:blipFill>
        <p:spPr>
          <a:xfrm>
            <a:off x="105974" y="1885951"/>
            <a:ext cx="5823316" cy="453983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58"/>
        <p:cNvGrpSpPr/>
        <p:nvPr/>
      </p:nvGrpSpPr>
      <p:grpSpPr>
        <a:xfrm>
          <a:off x="0" y="0"/>
          <a:ext cx="0" cy="0"/>
          <a:chOff x="0" y="0"/>
          <a:chExt cx="0" cy="0"/>
        </a:xfrm>
      </p:grpSpPr>
      <p:sp>
        <p:nvSpPr>
          <p:cNvPr id="1459" name="Google Shape;1459;p157"/>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CONFIGURATION D’UN SERVICE</a:t>
            </a:r>
            <a:endParaRPr sz="1800" b="0" i="0" u="none" strike="noStrike" cap="none">
              <a:solidFill>
                <a:srgbClr val="000000"/>
              </a:solidFill>
              <a:latin typeface="Gill Sans"/>
              <a:ea typeface="Gill Sans"/>
              <a:cs typeface="Gill Sans"/>
              <a:sym typeface="Gill Sans"/>
            </a:endParaRPr>
          </a:p>
        </p:txBody>
      </p:sp>
      <p:sp>
        <p:nvSpPr>
          <p:cNvPr id="1460" name="Google Shape;1460;p157"/>
          <p:cNvSpPr txBox="1"/>
          <p:nvPr/>
        </p:nvSpPr>
        <p:spPr>
          <a:xfrm>
            <a:off x="6105526" y="1783010"/>
            <a:ext cx="6086474" cy="101566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Arial"/>
              <a:buChar char="•"/>
            </a:pPr>
            <a:r>
              <a:rPr lang="fr-FR" sz="1600" b="0" i="0" u="none" strike="noStrike" cap="none">
                <a:solidFill>
                  <a:srgbClr val="000000"/>
                </a:solidFill>
                <a:latin typeface="Gill Sans"/>
                <a:ea typeface="Gill Sans"/>
                <a:cs typeface="Gill Sans"/>
                <a:sym typeface="Gill Sans"/>
              </a:rPr>
              <a:t>Ces paramètres de configurations vont impacter uniquement le service concerné.</a:t>
            </a:r>
            <a:endParaRPr sz="1600" b="1" i="0" u="none" strike="noStrike" cap="none">
              <a:solidFill>
                <a:srgbClr val="002060"/>
              </a:solidFill>
              <a:latin typeface="Gill Sans"/>
              <a:ea typeface="Gill Sans"/>
              <a:cs typeface="Gill Sans"/>
              <a:sym typeface="Gill Sans"/>
            </a:endParaRPr>
          </a:p>
          <a:p>
            <a:pPr marL="285750" marR="0" lvl="0" indent="-285750" algn="l" rtl="0">
              <a:lnSpc>
                <a:spcPct val="100000"/>
              </a:lnSpc>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Les attributs du fichier (non exhaustifs) de configuration du service /etc/xinetd.d/ : </a:t>
            </a:r>
            <a:endParaRPr sz="1600" b="1" i="0" u="none" strike="noStrike" cap="none">
              <a:solidFill>
                <a:srgbClr val="002060"/>
              </a:solidFill>
              <a:latin typeface="Gill Sans"/>
              <a:ea typeface="Gill Sans"/>
              <a:cs typeface="Gill Sans"/>
              <a:sym typeface="Gill Sans"/>
            </a:endParaRPr>
          </a:p>
        </p:txBody>
      </p:sp>
      <p:sp>
        <p:nvSpPr>
          <p:cNvPr id="1461" name="Google Shape;1461;p157"/>
          <p:cNvSpPr txBox="1"/>
          <p:nvPr/>
        </p:nvSpPr>
        <p:spPr>
          <a:xfrm>
            <a:off x="7268596" y="1228725"/>
            <a:ext cx="380047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i="1" u="none" strike="noStrike" cap="none">
                <a:solidFill>
                  <a:srgbClr val="002060"/>
                </a:solidFill>
                <a:latin typeface="Gill Sans"/>
                <a:ea typeface="Gill Sans"/>
                <a:cs typeface="Gill Sans"/>
                <a:sym typeface="Gill Sans"/>
              </a:rPr>
              <a:t>/etc/xinetd.d/nom du service</a:t>
            </a:r>
            <a:endParaRPr sz="1800" b="1" i="1" u="none" strike="noStrike" cap="none">
              <a:solidFill>
                <a:srgbClr val="002060"/>
              </a:solidFill>
              <a:latin typeface="Gill Sans"/>
              <a:ea typeface="Gill Sans"/>
              <a:cs typeface="Gill Sans"/>
              <a:sym typeface="Gill Sans"/>
            </a:endParaRPr>
          </a:p>
        </p:txBody>
      </p:sp>
      <p:graphicFrame>
        <p:nvGraphicFramePr>
          <p:cNvPr id="1462" name="Google Shape;1462;p157"/>
          <p:cNvGraphicFramePr/>
          <p:nvPr/>
        </p:nvGraphicFramePr>
        <p:xfrm>
          <a:off x="6310771" y="2933703"/>
          <a:ext cx="5716125" cy="3721365"/>
        </p:xfrm>
        <a:graphic>
          <a:graphicData uri="http://schemas.openxmlformats.org/drawingml/2006/table">
            <a:tbl>
              <a:tblPr>
                <a:noFill/>
                <a:tableStyleId>{F724E912-2198-40BE-A31E-146AF03F823D}</a:tableStyleId>
              </a:tblPr>
              <a:tblGrid>
                <a:gridCol w="918700">
                  <a:extLst>
                    <a:ext uri="{9D8B030D-6E8A-4147-A177-3AD203B41FA5}">
                      <a16:colId xmlns:a16="http://schemas.microsoft.com/office/drawing/2014/main" val="20000"/>
                    </a:ext>
                  </a:extLst>
                </a:gridCol>
                <a:gridCol w="4797425">
                  <a:extLst>
                    <a:ext uri="{9D8B030D-6E8A-4147-A177-3AD203B41FA5}">
                      <a16:colId xmlns:a16="http://schemas.microsoft.com/office/drawing/2014/main" val="20001"/>
                    </a:ext>
                  </a:extLst>
                </a:gridCol>
              </a:tblGrid>
              <a:tr h="236150">
                <a:tc>
                  <a:txBody>
                    <a:bodyPr/>
                    <a:lstStyle/>
                    <a:p>
                      <a:pPr marL="0" marR="0" lvl="0" indent="0" algn="ctr" rtl="0">
                        <a:spcBef>
                          <a:spcPts val="0"/>
                        </a:spcBef>
                        <a:spcAft>
                          <a:spcPts val="0"/>
                        </a:spcAft>
                        <a:buNone/>
                      </a:pPr>
                      <a:r>
                        <a:rPr lang="fr-FR" sz="1400"/>
                        <a:t>Attribut</a:t>
                      </a:r>
                      <a:endParaRPr/>
                    </a:p>
                  </a:txBody>
                  <a:tcPr marL="29000" marR="29000" marT="14500" marB="14500" anchor="ctr"/>
                </a:tc>
                <a:tc>
                  <a:txBody>
                    <a:bodyPr/>
                    <a:lstStyle/>
                    <a:p>
                      <a:pPr marL="0" marR="0" lvl="0" indent="0" algn="ctr" rtl="0">
                        <a:spcBef>
                          <a:spcPts val="0"/>
                        </a:spcBef>
                        <a:spcAft>
                          <a:spcPts val="0"/>
                        </a:spcAft>
                        <a:buNone/>
                      </a:pPr>
                      <a:r>
                        <a:rPr lang="fr-FR" sz="1400"/>
                        <a:t>Définition</a:t>
                      </a:r>
                      <a:endParaRPr/>
                    </a:p>
                  </a:txBody>
                  <a:tcPr marL="29000" marR="29000" marT="14500" marB="14500" anchor="ctr"/>
                </a:tc>
                <a:extLst>
                  <a:ext uri="{0D108BD9-81ED-4DB2-BD59-A6C34878D82A}">
                    <a16:rowId xmlns:a16="http://schemas.microsoft.com/office/drawing/2014/main" val="10000"/>
                  </a:ext>
                </a:extLst>
              </a:tr>
              <a:tr h="705000">
                <a:tc>
                  <a:txBody>
                    <a:bodyPr/>
                    <a:lstStyle/>
                    <a:p>
                      <a:pPr marL="0" marR="0" lvl="0" indent="0" algn="ctr" rtl="0">
                        <a:spcBef>
                          <a:spcPts val="0"/>
                        </a:spcBef>
                        <a:spcAft>
                          <a:spcPts val="0"/>
                        </a:spcAft>
                        <a:buNone/>
                      </a:pPr>
                      <a:r>
                        <a:rPr lang="fr-FR" sz="1000" b="1" i="1"/>
                        <a:t>socket-type</a:t>
                      </a:r>
                      <a:endParaRPr/>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Type de socket utilisé pour le service : dgram s'il utilise le protocole UDP, stream s'il utilise le protocole TCP - consulter le fichier /etc/services pour avoir l'information.</a:t>
                      </a:r>
                      <a:endParaRPr/>
                    </a:p>
                  </a:txBody>
                  <a:tcPr marL="29000" marR="29000" marT="14500" marB="14500" anchor="ctr"/>
                </a:tc>
                <a:extLst>
                  <a:ext uri="{0D108BD9-81ED-4DB2-BD59-A6C34878D82A}">
                    <a16:rowId xmlns:a16="http://schemas.microsoft.com/office/drawing/2014/main" val="10001"/>
                  </a:ext>
                </a:extLst>
              </a:tr>
              <a:tr h="224325">
                <a:tc>
                  <a:txBody>
                    <a:bodyPr/>
                    <a:lstStyle/>
                    <a:p>
                      <a:pPr marL="0" marR="0" lvl="0" indent="0" algn="ctr" rtl="0">
                        <a:spcBef>
                          <a:spcPts val="0"/>
                        </a:spcBef>
                        <a:spcAft>
                          <a:spcPts val="0"/>
                        </a:spcAft>
                        <a:buNone/>
                      </a:pPr>
                      <a:r>
                        <a:rPr lang="fr-FR" sz="1000" b="1" i="1"/>
                        <a:t>user</a:t>
                      </a:r>
                      <a:endParaRPr/>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Identité sous laquelle le service sera lancé</a:t>
                      </a:r>
                      <a:endParaRPr/>
                    </a:p>
                  </a:txBody>
                  <a:tcPr marL="29000" marR="29000" marT="14500" marB="14500" anchor="ctr"/>
                </a:tc>
                <a:extLst>
                  <a:ext uri="{0D108BD9-81ED-4DB2-BD59-A6C34878D82A}">
                    <a16:rowId xmlns:a16="http://schemas.microsoft.com/office/drawing/2014/main" val="10002"/>
                  </a:ext>
                </a:extLst>
              </a:tr>
              <a:tr h="200500">
                <a:tc>
                  <a:txBody>
                    <a:bodyPr/>
                    <a:lstStyle/>
                    <a:p>
                      <a:pPr marL="0" marR="0" lvl="0" indent="0" algn="ctr" rtl="0">
                        <a:spcBef>
                          <a:spcPts val="0"/>
                        </a:spcBef>
                        <a:spcAft>
                          <a:spcPts val="0"/>
                        </a:spcAft>
                        <a:buNone/>
                      </a:pPr>
                      <a:r>
                        <a:rPr lang="fr-FR" sz="1000" b="1" i="1"/>
                        <a:t>server</a:t>
                      </a:r>
                      <a:endParaRPr/>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chemin et nom du serveur</a:t>
                      </a:r>
                      <a:endParaRPr/>
                    </a:p>
                  </a:txBody>
                  <a:tcPr marL="29000" marR="29000" marT="14500" marB="14500" anchor="ctr"/>
                </a:tc>
                <a:extLst>
                  <a:ext uri="{0D108BD9-81ED-4DB2-BD59-A6C34878D82A}">
                    <a16:rowId xmlns:a16="http://schemas.microsoft.com/office/drawing/2014/main" val="10003"/>
                  </a:ext>
                </a:extLst>
              </a:tr>
              <a:tr h="897250">
                <a:tc>
                  <a:txBody>
                    <a:bodyPr/>
                    <a:lstStyle/>
                    <a:p>
                      <a:pPr marL="0" marR="0" lvl="0" indent="0" algn="ctr" rtl="0">
                        <a:spcBef>
                          <a:spcPts val="0"/>
                        </a:spcBef>
                        <a:spcAft>
                          <a:spcPts val="0"/>
                        </a:spcAft>
                        <a:buNone/>
                      </a:pPr>
                      <a:r>
                        <a:rPr lang="fr-FR" sz="1000" b="1" i="1"/>
                        <a:t>wait</a:t>
                      </a:r>
                      <a:endParaRPr sz="1000" b="1" i="1"/>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Définit le comportement du service dans le traitement des threads : yes pour un service mono-thread (une connexion simultanée par service et une seule), no pour un service multithread (possibilité d'avoir plusieurs connexions simultanées au service)</a:t>
                      </a:r>
                      <a:endParaRPr/>
                    </a:p>
                  </a:txBody>
                  <a:tcPr marL="29000" marR="29000" marT="14500" marB="14500" anchor="ctr"/>
                </a:tc>
                <a:extLst>
                  <a:ext uri="{0D108BD9-81ED-4DB2-BD59-A6C34878D82A}">
                    <a16:rowId xmlns:a16="http://schemas.microsoft.com/office/drawing/2014/main" val="10004"/>
                  </a:ext>
                </a:extLst>
              </a:tr>
              <a:tr h="512725">
                <a:tc>
                  <a:txBody>
                    <a:bodyPr/>
                    <a:lstStyle/>
                    <a:p>
                      <a:pPr marL="0" marR="0" lvl="0" indent="0" algn="ctr" rtl="0">
                        <a:spcBef>
                          <a:spcPts val="0"/>
                        </a:spcBef>
                        <a:spcAft>
                          <a:spcPts val="0"/>
                        </a:spcAft>
                        <a:buNone/>
                      </a:pPr>
                      <a:r>
                        <a:rPr lang="fr-FR" sz="1000" b="1" i="1"/>
                        <a:t>protocol</a:t>
                      </a:r>
                      <a:endParaRPr sz="1000" b="1" i="1"/>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Protocole utilisé par le service. Si rien n'est précisé, c'est le protocole spécifié dans le fichier /etc/services qui sera utilisé.</a:t>
                      </a:r>
                      <a:endParaRPr/>
                    </a:p>
                  </a:txBody>
                  <a:tcPr marL="29000" marR="29000" marT="14500" marB="14500" anchor="ctr"/>
                </a:tc>
                <a:extLst>
                  <a:ext uri="{0D108BD9-81ED-4DB2-BD59-A6C34878D82A}">
                    <a16:rowId xmlns:a16="http://schemas.microsoft.com/office/drawing/2014/main" val="10005"/>
                  </a:ext>
                </a:extLst>
              </a:tr>
              <a:tr h="368950">
                <a:tc>
                  <a:txBody>
                    <a:bodyPr/>
                    <a:lstStyle/>
                    <a:p>
                      <a:pPr marL="0" marR="0" lvl="0" indent="0" algn="ctr" rtl="0">
                        <a:spcBef>
                          <a:spcPts val="0"/>
                        </a:spcBef>
                        <a:spcAft>
                          <a:spcPts val="0"/>
                        </a:spcAft>
                        <a:buNone/>
                      </a:pPr>
                      <a:r>
                        <a:rPr lang="fr-FR" sz="1000" b="1" i="1"/>
                        <a:t>rpc_version</a:t>
                      </a:r>
                      <a:br>
                        <a:rPr lang="fr-FR" sz="1000" b="1" i="1"/>
                      </a:br>
                      <a:r>
                        <a:rPr lang="fr-FR" sz="1000" b="1" i="1"/>
                        <a:t>rpc_number</a:t>
                      </a:r>
                      <a:endParaRPr sz="1000" b="1" i="1"/>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Ne concerne que les services basés sur les RPC (exemple : NFS)</a:t>
                      </a:r>
                      <a:endParaRPr/>
                    </a:p>
                  </a:txBody>
                  <a:tcPr marL="29000" marR="29000" marT="14500" marB="14500" anchor="ctr"/>
                </a:tc>
                <a:extLst>
                  <a:ext uri="{0D108BD9-81ED-4DB2-BD59-A6C34878D82A}">
                    <a16:rowId xmlns:a16="http://schemas.microsoft.com/office/drawing/2014/main" val="10006"/>
                  </a:ext>
                </a:extLst>
              </a:tr>
              <a:tr h="512725">
                <a:tc>
                  <a:txBody>
                    <a:bodyPr/>
                    <a:lstStyle/>
                    <a:p>
                      <a:pPr marL="0" marR="0" lvl="0" indent="0" algn="ctr" rtl="0">
                        <a:spcBef>
                          <a:spcPts val="0"/>
                        </a:spcBef>
                        <a:spcAft>
                          <a:spcPts val="0"/>
                        </a:spcAft>
                        <a:buNone/>
                      </a:pPr>
                      <a:r>
                        <a:rPr lang="fr-FR" sz="1000" b="1" i="1"/>
                        <a:t>port</a:t>
                      </a:r>
                      <a:endParaRPr/>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Port associé au service. Là encore, s'il n'est pas précisé, c'est le port spécifié pour le service dans le fichier /etc/services.</a:t>
                      </a:r>
                      <a:endParaRPr/>
                    </a:p>
                  </a:txBody>
                  <a:tcPr marL="29000" marR="29000" marT="14500" marB="14500" anchor="ctr"/>
                </a:tc>
                <a:extLst>
                  <a:ext uri="{0D108BD9-81ED-4DB2-BD59-A6C34878D82A}">
                    <a16:rowId xmlns:a16="http://schemas.microsoft.com/office/drawing/2014/main" val="10007"/>
                  </a:ext>
                </a:extLst>
              </a:tr>
            </a:tbl>
          </a:graphicData>
        </a:graphic>
      </p:graphicFrame>
      <p:sp>
        <p:nvSpPr>
          <p:cNvPr id="1463" name="Google Shape;1463;p157"/>
          <p:cNvSpPr txBox="1">
            <a:spLocks noGrp="1"/>
          </p:cNvSpPr>
          <p:nvPr>
            <p:ph type="title"/>
          </p:nvPr>
        </p:nvSpPr>
        <p:spPr>
          <a:xfrm>
            <a:off x="275336" y="356165"/>
            <a:ext cx="565395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ct val="100000"/>
              <a:buFont typeface="Gill Sans"/>
              <a:buNone/>
            </a:pPr>
            <a:r>
              <a:rPr lang="fr-FR" sz="2800"/>
              <a:t>6-3 LE FONCTIONNEMENT DES SYSTÈMES INETD (XINETD) </a:t>
            </a:r>
            <a:endParaRPr sz="2400"/>
          </a:p>
        </p:txBody>
      </p:sp>
      <p:pic>
        <p:nvPicPr>
          <p:cNvPr id="1464" name="Google Shape;1464;p157"/>
          <p:cNvPicPr preferRelativeResize="0"/>
          <p:nvPr/>
        </p:nvPicPr>
        <p:blipFill rotWithShape="1">
          <a:blip r:embed="rId3">
            <a:alphaModFix/>
          </a:blip>
          <a:srcRect/>
          <a:stretch/>
        </p:blipFill>
        <p:spPr>
          <a:xfrm>
            <a:off x="71535" y="2057425"/>
            <a:ext cx="5886330" cy="418144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58"/>
          <p:cNvSpPr txBox="1"/>
          <p:nvPr/>
        </p:nvSpPr>
        <p:spPr>
          <a:xfrm>
            <a:off x="6310771" y="565834"/>
            <a:ext cx="571612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a:solidFill>
                  <a:srgbClr val="000000"/>
                </a:solidFill>
                <a:latin typeface="Gill Sans"/>
                <a:ea typeface="Gill Sans"/>
                <a:cs typeface="Gill Sans"/>
                <a:sym typeface="Gill Sans"/>
              </a:rPr>
              <a:t>PARAMETRE SUPPLEMENTAIRE DE SECURITE POUR UN</a:t>
            </a:r>
            <a:r>
              <a:rPr lang="fr-FR" sz="1800" b="0" i="0" u="none" strike="noStrike" cap="none">
                <a:solidFill>
                  <a:srgbClr val="000000"/>
                </a:solidFill>
                <a:latin typeface="Gill Sans"/>
                <a:ea typeface="Gill Sans"/>
                <a:cs typeface="Gill Sans"/>
                <a:sym typeface="Gill Sans"/>
              </a:rPr>
              <a:t> SERVICE</a:t>
            </a:r>
            <a:endParaRPr sz="1800" b="0" i="0" u="none" strike="noStrike" cap="none">
              <a:solidFill>
                <a:srgbClr val="000000"/>
              </a:solidFill>
              <a:latin typeface="Gill Sans"/>
              <a:ea typeface="Gill Sans"/>
              <a:cs typeface="Gill Sans"/>
              <a:sym typeface="Gill Sans"/>
            </a:endParaRPr>
          </a:p>
        </p:txBody>
      </p:sp>
      <p:sp>
        <p:nvSpPr>
          <p:cNvPr id="1471" name="Google Shape;1471;p158"/>
          <p:cNvSpPr txBox="1"/>
          <p:nvPr/>
        </p:nvSpPr>
        <p:spPr>
          <a:xfrm>
            <a:off x="6866356" y="1348745"/>
            <a:ext cx="490509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2060"/>
              </a:buClr>
              <a:buSzPts val="1800"/>
              <a:buFont typeface="Gill Sans"/>
              <a:buNone/>
            </a:pPr>
            <a:r>
              <a:rPr lang="fr-FR" sz="1800" b="1" i="1">
                <a:solidFill>
                  <a:srgbClr val="002060"/>
                </a:solidFill>
                <a:latin typeface="Gill Sans"/>
                <a:ea typeface="Gill Sans"/>
                <a:cs typeface="Gill Sans"/>
                <a:sym typeface="Gill Sans"/>
              </a:rPr>
              <a:t>Limiter les attaques Deny of Service</a:t>
            </a:r>
            <a:endParaRPr sz="1800" b="1" i="1" u="none" strike="noStrike" cap="none">
              <a:solidFill>
                <a:srgbClr val="002060"/>
              </a:solidFill>
              <a:latin typeface="Gill Sans"/>
              <a:ea typeface="Gill Sans"/>
              <a:cs typeface="Gill Sans"/>
              <a:sym typeface="Gill Sans"/>
            </a:endParaRPr>
          </a:p>
        </p:txBody>
      </p:sp>
      <p:graphicFrame>
        <p:nvGraphicFramePr>
          <p:cNvPr id="1472" name="Google Shape;1472;p158"/>
          <p:cNvGraphicFramePr/>
          <p:nvPr/>
        </p:nvGraphicFramePr>
        <p:xfrm>
          <a:off x="6143626" y="1866903"/>
          <a:ext cx="5863200" cy="4896925"/>
        </p:xfrm>
        <a:graphic>
          <a:graphicData uri="http://schemas.openxmlformats.org/drawingml/2006/table">
            <a:tbl>
              <a:tblPr>
                <a:noFill/>
                <a:tableStyleId>{F724E912-2198-40BE-A31E-146AF03F823D}</a:tableStyleId>
              </a:tblPr>
              <a:tblGrid>
                <a:gridCol w="1133475">
                  <a:extLst>
                    <a:ext uri="{9D8B030D-6E8A-4147-A177-3AD203B41FA5}">
                      <a16:colId xmlns:a16="http://schemas.microsoft.com/office/drawing/2014/main" val="20000"/>
                    </a:ext>
                  </a:extLst>
                </a:gridCol>
                <a:gridCol w="1457325">
                  <a:extLst>
                    <a:ext uri="{9D8B030D-6E8A-4147-A177-3AD203B41FA5}">
                      <a16:colId xmlns:a16="http://schemas.microsoft.com/office/drawing/2014/main" val="20001"/>
                    </a:ext>
                  </a:extLst>
                </a:gridCol>
                <a:gridCol w="3272400">
                  <a:extLst>
                    <a:ext uri="{9D8B030D-6E8A-4147-A177-3AD203B41FA5}">
                      <a16:colId xmlns:a16="http://schemas.microsoft.com/office/drawing/2014/main" val="20002"/>
                    </a:ext>
                  </a:extLst>
                </a:gridCol>
              </a:tblGrid>
              <a:tr h="236150">
                <a:tc>
                  <a:txBody>
                    <a:bodyPr/>
                    <a:lstStyle/>
                    <a:p>
                      <a:pPr marL="0" marR="0" lvl="0" indent="0" algn="ctr" rtl="0">
                        <a:spcBef>
                          <a:spcPts val="0"/>
                        </a:spcBef>
                        <a:spcAft>
                          <a:spcPts val="0"/>
                        </a:spcAft>
                        <a:buNone/>
                      </a:pPr>
                      <a:r>
                        <a:rPr lang="fr-FR" sz="1400"/>
                        <a:t>Action</a:t>
                      </a:r>
                      <a:endParaRPr sz="1400"/>
                    </a:p>
                  </a:txBody>
                  <a:tcPr marL="29000" marR="29000" marT="14500" marB="14500" anchor="ctr"/>
                </a:tc>
                <a:tc>
                  <a:txBody>
                    <a:bodyPr/>
                    <a:lstStyle/>
                    <a:p>
                      <a:pPr marL="0" marR="0" lvl="0" indent="0" algn="ctr" rtl="0">
                        <a:spcBef>
                          <a:spcPts val="0"/>
                        </a:spcBef>
                        <a:spcAft>
                          <a:spcPts val="0"/>
                        </a:spcAft>
                        <a:buNone/>
                      </a:pPr>
                      <a:r>
                        <a:rPr lang="fr-FR" sz="1400"/>
                        <a:t> nom paramètre</a:t>
                      </a:r>
                      <a:endParaRPr sz="1400"/>
                    </a:p>
                  </a:txBody>
                  <a:tcPr marL="29000" marR="29000" marT="14500" marB="14500" anchor="ctr"/>
                </a:tc>
                <a:tc>
                  <a:txBody>
                    <a:bodyPr/>
                    <a:lstStyle/>
                    <a:p>
                      <a:pPr marL="0" marR="0" lvl="0" indent="0" algn="ctr" rtl="0">
                        <a:spcBef>
                          <a:spcPts val="0"/>
                        </a:spcBef>
                        <a:spcAft>
                          <a:spcPts val="0"/>
                        </a:spcAft>
                        <a:buNone/>
                      </a:pPr>
                      <a:r>
                        <a:rPr lang="fr-FR" sz="1400"/>
                        <a:t>Définition</a:t>
                      </a:r>
                      <a:endParaRPr sz="1400"/>
                    </a:p>
                  </a:txBody>
                  <a:tcPr marL="29000" marR="29000" marT="14500" marB="14500" anchor="ctr"/>
                </a:tc>
                <a:extLst>
                  <a:ext uri="{0D108BD9-81ED-4DB2-BD59-A6C34878D82A}">
                    <a16:rowId xmlns:a16="http://schemas.microsoft.com/office/drawing/2014/main" val="10000"/>
                  </a:ext>
                </a:extLst>
              </a:tr>
              <a:tr h="705000">
                <a:tc>
                  <a:txBody>
                    <a:bodyPr/>
                    <a:lstStyle/>
                    <a:p>
                      <a:pPr marL="0" marR="0" lvl="0" indent="0" algn="ctr" rtl="0">
                        <a:spcBef>
                          <a:spcPts val="0"/>
                        </a:spcBef>
                        <a:spcAft>
                          <a:spcPts val="0"/>
                        </a:spcAft>
                        <a:buNone/>
                      </a:pPr>
                      <a:r>
                        <a:rPr lang="fr-FR" sz="1000" b="1"/>
                        <a:t>Contrôle de la charge CPU</a:t>
                      </a:r>
                      <a:endParaRPr sz="1000" b="1"/>
                    </a:p>
                  </a:txBody>
                  <a:tcPr marL="29000" marR="29000" marT="14500" marB="14500" anchor="ctr"/>
                </a:tc>
                <a:tc>
                  <a:txBody>
                    <a:bodyPr/>
                    <a:lstStyle/>
                    <a:p>
                      <a:pPr marL="0" marR="0" lvl="0" indent="0" algn="ctr" rtl="0">
                        <a:spcBef>
                          <a:spcPts val="0"/>
                        </a:spcBef>
                        <a:spcAft>
                          <a:spcPts val="0"/>
                        </a:spcAft>
                        <a:buNone/>
                      </a:pPr>
                      <a:r>
                        <a:rPr lang="fr-FR" sz="1200" i="1"/>
                        <a:t>rlimit_cpu = seconds.</a:t>
                      </a:r>
                      <a:endParaRPr sz="1200" i="1"/>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Cet attribut vous permet de limiter le temps CPU utilisé par un ou plusieurs services</a:t>
                      </a:r>
                      <a:endParaRPr sz="1200" b="1">
                        <a:solidFill>
                          <a:srgbClr val="002060"/>
                        </a:solidFill>
                      </a:endParaRPr>
                    </a:p>
                  </a:txBody>
                  <a:tcPr marL="29000" marR="29000" marT="14500" marB="14500" anchor="ctr"/>
                </a:tc>
                <a:extLst>
                  <a:ext uri="{0D108BD9-81ED-4DB2-BD59-A6C34878D82A}">
                    <a16:rowId xmlns:a16="http://schemas.microsoft.com/office/drawing/2014/main" val="10001"/>
                  </a:ext>
                </a:extLst>
              </a:tr>
              <a:tr h="224325">
                <a:tc>
                  <a:txBody>
                    <a:bodyPr/>
                    <a:lstStyle/>
                    <a:p>
                      <a:pPr marL="0" marR="0" lvl="0" indent="0" algn="ctr" rtl="0">
                        <a:spcBef>
                          <a:spcPts val="0"/>
                        </a:spcBef>
                        <a:spcAft>
                          <a:spcPts val="0"/>
                        </a:spcAft>
                        <a:buNone/>
                      </a:pPr>
                      <a:r>
                        <a:rPr lang="fr-FR" sz="1000" b="1"/>
                        <a:t>Priorité du processus</a:t>
                      </a:r>
                      <a:endParaRPr sz="1000" b="1"/>
                    </a:p>
                  </a:txBody>
                  <a:tcPr marL="29000" marR="29000" marT="14500" marB="14500" anchor="ctr"/>
                </a:tc>
                <a:tc>
                  <a:txBody>
                    <a:bodyPr/>
                    <a:lstStyle/>
                    <a:p>
                      <a:pPr marL="0" marR="0" lvl="0" indent="0" algn="ctr" rtl="0">
                        <a:spcBef>
                          <a:spcPts val="0"/>
                        </a:spcBef>
                        <a:spcAft>
                          <a:spcPts val="0"/>
                        </a:spcAft>
                        <a:buNone/>
                      </a:pPr>
                      <a:r>
                        <a:rPr lang="fr-FR" sz="1200" i="1"/>
                        <a:t>nice = level</a:t>
                      </a:r>
                      <a:endParaRPr sz="1200" i="1"/>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l'attribut permet de fixer une priorité d'ordonnancement pour le serveur. Le level peut prendre les valeurs de -20 (le plus prioritaire) à 19 (le moins prioritaire).</a:t>
                      </a:r>
                      <a:endParaRPr sz="1200" b="1">
                        <a:solidFill>
                          <a:srgbClr val="002060"/>
                        </a:solidFill>
                      </a:endParaRPr>
                    </a:p>
                  </a:txBody>
                  <a:tcPr marL="29000" marR="29000" marT="14500" marB="14500" anchor="ctr"/>
                </a:tc>
                <a:extLst>
                  <a:ext uri="{0D108BD9-81ED-4DB2-BD59-A6C34878D82A}">
                    <a16:rowId xmlns:a16="http://schemas.microsoft.com/office/drawing/2014/main" val="10002"/>
                  </a:ext>
                </a:extLst>
              </a:tr>
              <a:tr h="200500">
                <a:tc>
                  <a:txBody>
                    <a:bodyPr/>
                    <a:lstStyle/>
                    <a:p>
                      <a:pPr marL="0" marR="0" lvl="0" indent="0" algn="ctr" rtl="0">
                        <a:spcBef>
                          <a:spcPts val="0"/>
                        </a:spcBef>
                        <a:spcAft>
                          <a:spcPts val="0"/>
                        </a:spcAft>
                        <a:buNone/>
                      </a:pPr>
                      <a:r>
                        <a:rPr lang="fr-FR" sz="1000" b="1"/>
                        <a:t>Limite nbre connexion par service</a:t>
                      </a:r>
                      <a:endParaRPr sz="1000" b="1"/>
                    </a:p>
                  </a:txBody>
                  <a:tcPr marL="29000" marR="29000" marT="14500" marB="14500" anchor="ctr"/>
                </a:tc>
                <a:tc>
                  <a:txBody>
                    <a:bodyPr/>
                    <a:lstStyle/>
                    <a:p>
                      <a:pPr marL="0" marR="0" lvl="0" indent="0" algn="ctr" rtl="0">
                        <a:spcBef>
                          <a:spcPts val="0"/>
                        </a:spcBef>
                        <a:spcAft>
                          <a:spcPts val="0"/>
                        </a:spcAft>
                        <a:buNone/>
                      </a:pPr>
                      <a:r>
                        <a:rPr lang="fr-FR" sz="1200" i="1"/>
                        <a:t>instances = value</a:t>
                      </a:r>
                      <a:endParaRPr sz="1200" i="1"/>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L'attribut détermine le nombre d'instances simultanées du serveur qui seront autorisées. Préciser un nombre</a:t>
                      </a:r>
                      <a:endParaRPr sz="1200" b="1">
                        <a:solidFill>
                          <a:srgbClr val="002060"/>
                        </a:solidFill>
                      </a:endParaRPr>
                    </a:p>
                  </a:txBody>
                  <a:tcPr marL="29000" marR="29000" marT="14500" marB="14500" anchor="ctr"/>
                </a:tc>
                <a:extLst>
                  <a:ext uri="{0D108BD9-81ED-4DB2-BD59-A6C34878D82A}">
                    <a16:rowId xmlns:a16="http://schemas.microsoft.com/office/drawing/2014/main" val="10003"/>
                  </a:ext>
                </a:extLst>
              </a:tr>
              <a:tr h="897250">
                <a:tc>
                  <a:txBody>
                    <a:bodyPr/>
                    <a:lstStyle/>
                    <a:p>
                      <a:pPr marL="0" marR="0" lvl="0" indent="0" algn="ctr" rtl="0">
                        <a:spcBef>
                          <a:spcPts val="0"/>
                        </a:spcBef>
                        <a:spcAft>
                          <a:spcPts val="0"/>
                        </a:spcAft>
                        <a:buNone/>
                      </a:pPr>
                      <a:r>
                        <a:rPr lang="fr-FR" sz="1000" b="1"/>
                        <a:t>Limite nombre de connexion avec la même origine</a:t>
                      </a:r>
                      <a:endParaRPr sz="1000" b="1"/>
                    </a:p>
                  </a:txBody>
                  <a:tcPr marL="29000" marR="29000" marT="14500" marB="14500" anchor="ctr"/>
                </a:tc>
                <a:tc>
                  <a:txBody>
                    <a:bodyPr/>
                    <a:lstStyle/>
                    <a:p>
                      <a:pPr marL="0" marR="0" lvl="0" indent="0" algn="ctr" rtl="0">
                        <a:spcBef>
                          <a:spcPts val="0"/>
                        </a:spcBef>
                        <a:spcAft>
                          <a:spcPts val="0"/>
                        </a:spcAft>
                        <a:buNone/>
                      </a:pPr>
                      <a:r>
                        <a:rPr lang="fr-FR" sz="1200" i="1"/>
                        <a:t>per_source = value.</a:t>
                      </a:r>
                      <a:endParaRPr sz="1200" i="1"/>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Non seulement vous pouvez filtrer les adresses IP clientes, le nombre d'instances du serveur mais vous pouvez aussi limiter le nombre de connexions à un serveur donné provenant d'une même adresse IP</a:t>
                      </a:r>
                      <a:endParaRPr sz="1200" b="1">
                        <a:solidFill>
                          <a:srgbClr val="002060"/>
                        </a:solidFill>
                      </a:endParaRPr>
                    </a:p>
                  </a:txBody>
                  <a:tcPr marL="29000" marR="29000" marT="14500" marB="14500" anchor="ctr"/>
                </a:tc>
                <a:extLst>
                  <a:ext uri="{0D108BD9-81ED-4DB2-BD59-A6C34878D82A}">
                    <a16:rowId xmlns:a16="http://schemas.microsoft.com/office/drawing/2014/main" val="10004"/>
                  </a:ext>
                </a:extLst>
              </a:tr>
              <a:tr h="512725">
                <a:tc>
                  <a:txBody>
                    <a:bodyPr/>
                    <a:lstStyle/>
                    <a:p>
                      <a:pPr marL="0" marR="0" lvl="0" indent="0" algn="ctr" rtl="0">
                        <a:spcBef>
                          <a:spcPts val="0"/>
                        </a:spcBef>
                        <a:spcAft>
                          <a:spcPts val="0"/>
                        </a:spcAft>
                        <a:buNone/>
                      </a:pPr>
                      <a:r>
                        <a:rPr lang="fr-FR" sz="1000" b="1"/>
                        <a:t>Ip blacklist</a:t>
                      </a:r>
                      <a:endParaRPr sz="1000" b="1"/>
                    </a:p>
                  </a:txBody>
                  <a:tcPr marL="29000" marR="29000" marT="14500" marB="14500" anchor="ctr"/>
                </a:tc>
                <a:tc>
                  <a:txBody>
                    <a:bodyPr/>
                    <a:lstStyle/>
                    <a:p>
                      <a:pPr marL="0" marR="0" lvl="0" indent="0" algn="ctr" rtl="0">
                        <a:spcBef>
                          <a:spcPts val="0"/>
                        </a:spcBef>
                        <a:spcAft>
                          <a:spcPts val="0"/>
                        </a:spcAft>
                        <a:buNone/>
                      </a:pPr>
                      <a:r>
                        <a:rPr lang="fr-FR" sz="1200" i="1"/>
                        <a:t>Ex :192.168.0.12 </a:t>
                      </a:r>
                      <a:endParaRPr/>
                    </a:p>
                    <a:p>
                      <a:pPr marL="0" marR="0" lvl="0" indent="0" algn="ctr" rtl="0">
                        <a:spcBef>
                          <a:spcPts val="0"/>
                        </a:spcBef>
                        <a:spcAft>
                          <a:spcPts val="0"/>
                        </a:spcAft>
                        <a:buNone/>
                      </a:pPr>
                      <a:r>
                        <a:rPr lang="fr-FR" sz="1200" i="1"/>
                        <a:t>flags = SENSOR</a:t>
                      </a:r>
                      <a:endParaRPr/>
                    </a:p>
                    <a:p>
                      <a:pPr marL="0" marR="0" lvl="0" indent="0" algn="ctr" rtl="0">
                        <a:spcBef>
                          <a:spcPts val="0"/>
                        </a:spcBef>
                        <a:spcAft>
                          <a:spcPts val="0"/>
                        </a:spcAft>
                        <a:buNone/>
                      </a:pPr>
                      <a:r>
                        <a:rPr lang="fr-FR" sz="1200" i="1"/>
                        <a:t>deny_time = minutes</a:t>
                      </a:r>
                      <a:endParaRPr sz="1200" i="1"/>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Il est possible blacklister des adresses IP qui tenteraient des connexions sur des services</a:t>
                      </a:r>
                      <a:endParaRPr sz="1200" b="1">
                        <a:solidFill>
                          <a:srgbClr val="002060"/>
                        </a:solidFill>
                        <a:latin typeface="Gill Sans"/>
                        <a:ea typeface="Gill Sans"/>
                        <a:cs typeface="Gill Sans"/>
                        <a:sym typeface="Gill Sans"/>
                      </a:endParaRPr>
                    </a:p>
                  </a:txBody>
                  <a:tcPr marL="29000" marR="29000" marT="14500" marB="14500" anchor="ctr"/>
                </a:tc>
                <a:extLst>
                  <a:ext uri="{0D108BD9-81ED-4DB2-BD59-A6C34878D82A}">
                    <a16:rowId xmlns:a16="http://schemas.microsoft.com/office/drawing/2014/main" val="10005"/>
                  </a:ext>
                </a:extLst>
              </a:tr>
              <a:tr h="368950">
                <a:tc>
                  <a:txBody>
                    <a:bodyPr/>
                    <a:lstStyle/>
                    <a:p>
                      <a:pPr marL="0" marR="0" lvl="0" indent="0" algn="ctr" rtl="0">
                        <a:spcBef>
                          <a:spcPts val="0"/>
                        </a:spcBef>
                        <a:spcAft>
                          <a:spcPts val="0"/>
                        </a:spcAft>
                        <a:buNone/>
                      </a:pPr>
                      <a:r>
                        <a:rPr lang="fr-FR" sz="1000" b="1"/>
                        <a:t>Période d’accès</a:t>
                      </a:r>
                      <a:endParaRPr sz="1000" b="1">
                        <a:solidFill>
                          <a:schemeClr val="dk1"/>
                        </a:solidFill>
                        <a:latin typeface="Gill Sans"/>
                        <a:ea typeface="Gill Sans"/>
                        <a:cs typeface="Gill Sans"/>
                        <a:sym typeface="Gill Sans"/>
                      </a:endParaRPr>
                    </a:p>
                  </a:txBody>
                  <a:tcPr marL="29000" marR="29000" marT="14500" marB="14500" anchor="ctr"/>
                </a:tc>
                <a:tc>
                  <a:txBody>
                    <a:bodyPr/>
                    <a:lstStyle/>
                    <a:p>
                      <a:pPr marL="0" marR="0" lvl="0" indent="0" algn="ctr" rtl="0">
                        <a:spcBef>
                          <a:spcPts val="0"/>
                        </a:spcBef>
                        <a:spcAft>
                          <a:spcPts val="0"/>
                        </a:spcAft>
                        <a:buNone/>
                      </a:pPr>
                      <a:r>
                        <a:rPr lang="fr-FR" sz="1200" i="1"/>
                        <a:t> access_time</a:t>
                      </a:r>
                      <a:endParaRPr sz="1200" i="1"/>
                    </a:p>
                  </a:txBody>
                  <a:tcPr marL="29000" marR="29000" marT="14500" marB="14500" anchor="ctr"/>
                </a:tc>
                <a:tc>
                  <a:txBody>
                    <a:bodyPr/>
                    <a:lstStyle/>
                    <a:p>
                      <a:pPr marL="0" marR="0" lvl="0" indent="0" algn="ctr" rtl="0">
                        <a:spcBef>
                          <a:spcPts val="0"/>
                        </a:spcBef>
                        <a:spcAft>
                          <a:spcPts val="0"/>
                        </a:spcAft>
                        <a:buNone/>
                      </a:pPr>
                      <a:r>
                        <a:rPr lang="fr-FR" sz="1200" b="1">
                          <a:solidFill>
                            <a:srgbClr val="002060"/>
                          </a:solidFill>
                        </a:rPr>
                        <a:t>On pourra choisir le moment auquel vous autoriserez les accès à tout ou partie de vos services réseaux.</a:t>
                      </a:r>
                      <a:endParaRPr sz="1200" b="1">
                        <a:solidFill>
                          <a:srgbClr val="002060"/>
                        </a:solidFill>
                      </a:endParaRPr>
                    </a:p>
                  </a:txBody>
                  <a:tcPr marL="29000" marR="29000" marT="14500" marB="14500" anchor="ctr"/>
                </a:tc>
                <a:extLst>
                  <a:ext uri="{0D108BD9-81ED-4DB2-BD59-A6C34878D82A}">
                    <a16:rowId xmlns:a16="http://schemas.microsoft.com/office/drawing/2014/main" val="10006"/>
                  </a:ext>
                </a:extLst>
              </a:tr>
              <a:tr h="512725">
                <a:tc>
                  <a:txBody>
                    <a:bodyPr/>
                    <a:lstStyle/>
                    <a:p>
                      <a:pPr marL="0" marR="0" lvl="0" indent="0" algn="ctr" rtl="0">
                        <a:spcBef>
                          <a:spcPts val="0"/>
                        </a:spcBef>
                        <a:spcAft>
                          <a:spcPts val="0"/>
                        </a:spcAft>
                        <a:buNone/>
                      </a:pPr>
                      <a:r>
                        <a:rPr lang="fr-FR" sz="1000" b="1"/>
                        <a:t>Limiter l’accès à certaines adresses</a:t>
                      </a:r>
                      <a:endParaRPr sz="1000" b="1">
                        <a:solidFill>
                          <a:schemeClr val="dk1"/>
                        </a:solidFill>
                        <a:latin typeface="Gill Sans"/>
                        <a:ea typeface="Gill Sans"/>
                        <a:cs typeface="Gill Sans"/>
                        <a:sym typeface="Gill Sans"/>
                      </a:endParaRPr>
                    </a:p>
                  </a:txBody>
                  <a:tcPr marL="29000" marR="29000" marT="14500" marB="14500" anchor="ctr"/>
                </a:tc>
                <a:tc>
                  <a:txBody>
                    <a:bodyPr/>
                    <a:lstStyle/>
                    <a:p>
                      <a:pPr marL="0" marR="0" lvl="0" indent="0" algn="ctr" rtl="0">
                        <a:spcBef>
                          <a:spcPts val="0"/>
                        </a:spcBef>
                        <a:spcAft>
                          <a:spcPts val="0"/>
                        </a:spcAft>
                        <a:buNone/>
                      </a:pPr>
                      <a:r>
                        <a:rPr lang="fr-FR" sz="1200" i="1"/>
                        <a:t>only_from</a:t>
                      </a:r>
                      <a:endParaRPr sz="1200" i="1"/>
                    </a:p>
                  </a:txBody>
                  <a:tcPr marL="29000" marR="29000" marT="14500" marB="14500" anchor="ctr"/>
                </a:tc>
                <a:tc>
                  <a:txBody>
                    <a:bodyPr/>
                    <a:lstStyle/>
                    <a:p>
                      <a:pPr marL="0" marR="0" lvl="0" indent="0" algn="ctr" rtl="0">
                        <a:spcBef>
                          <a:spcPts val="0"/>
                        </a:spcBef>
                        <a:spcAft>
                          <a:spcPts val="0"/>
                        </a:spcAft>
                        <a:buNone/>
                      </a:pPr>
                      <a:r>
                        <a:rPr lang="fr-FR" sz="1200" b="1" dirty="0">
                          <a:solidFill>
                            <a:srgbClr val="002060"/>
                          </a:solidFill>
                        </a:rPr>
                        <a:t>On va aussi pouvoir filtrer les clients qui vont pouvoir ou non se connecter à vos serveurs.</a:t>
                      </a:r>
                      <a:endParaRPr sz="1200" b="1" dirty="0">
                        <a:solidFill>
                          <a:srgbClr val="002060"/>
                        </a:solidFill>
                      </a:endParaRPr>
                    </a:p>
                  </a:txBody>
                  <a:tcPr marL="29000" marR="29000" marT="14500" marB="14500" anchor="ctr"/>
                </a:tc>
                <a:extLst>
                  <a:ext uri="{0D108BD9-81ED-4DB2-BD59-A6C34878D82A}">
                    <a16:rowId xmlns:a16="http://schemas.microsoft.com/office/drawing/2014/main" val="10007"/>
                  </a:ext>
                </a:extLst>
              </a:tr>
            </a:tbl>
          </a:graphicData>
        </a:graphic>
      </p:graphicFrame>
      <p:sp>
        <p:nvSpPr>
          <p:cNvPr id="1473" name="Google Shape;1473;p158"/>
          <p:cNvSpPr txBox="1">
            <a:spLocks noGrp="1"/>
          </p:cNvSpPr>
          <p:nvPr>
            <p:ph type="title"/>
          </p:nvPr>
        </p:nvSpPr>
        <p:spPr>
          <a:xfrm>
            <a:off x="275336" y="356165"/>
            <a:ext cx="565395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ct val="100000"/>
              <a:buFont typeface="Gill Sans"/>
              <a:buNone/>
            </a:pPr>
            <a:r>
              <a:rPr lang="fr-FR" sz="2800"/>
              <a:t>6-3 LE FONCTIONNEMENT DES SYSTÈMES INETD (XINETD) </a:t>
            </a:r>
            <a:endParaRPr sz="2400"/>
          </a:p>
        </p:txBody>
      </p:sp>
      <p:pic>
        <p:nvPicPr>
          <p:cNvPr id="1474" name="Google Shape;1474;p158"/>
          <p:cNvPicPr preferRelativeResize="0"/>
          <p:nvPr/>
        </p:nvPicPr>
        <p:blipFill rotWithShape="1">
          <a:blip r:embed="rId3">
            <a:alphaModFix/>
          </a:blip>
          <a:srcRect/>
          <a:stretch/>
        </p:blipFill>
        <p:spPr>
          <a:xfrm>
            <a:off x="90139" y="2266950"/>
            <a:ext cx="5927491" cy="3962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6"/>
          <p:cNvSpPr txBox="1">
            <a:spLocks noGrp="1"/>
          </p:cNvSpPr>
          <p:nvPr>
            <p:ph type="body" idx="1"/>
          </p:nvPr>
        </p:nvSpPr>
        <p:spPr>
          <a:xfrm>
            <a:off x="1569148" y="2842071"/>
            <a:ext cx="4270248" cy="704087"/>
          </a:xfrm>
          <a:prstGeom prst="rect">
            <a:avLst/>
          </a:prstGeom>
          <a:noFill/>
          <a:ln>
            <a:noFill/>
          </a:ln>
        </p:spPr>
        <p:txBody>
          <a:bodyPr spcFirstLastPara="1" wrap="square" lIns="91425" tIns="45700" rIns="91425" bIns="45700" anchor="b" anchorCtr="1">
            <a:normAutofit/>
          </a:bodyPr>
          <a:lstStyle/>
          <a:p>
            <a:pPr marL="0" lvl="0" indent="0" algn="ctr" rtl="0">
              <a:lnSpc>
                <a:spcPct val="100000"/>
              </a:lnSpc>
              <a:spcBef>
                <a:spcPts val="0"/>
              </a:spcBef>
              <a:spcAft>
                <a:spcPts val="0"/>
              </a:spcAft>
              <a:buSzPts val="1900"/>
              <a:buNone/>
            </a:pPr>
            <a:r>
              <a:rPr lang="fr-FR"/>
              <a:t>LES DIFFÉRENTES SECTIONS : </a:t>
            </a:r>
            <a:endParaRPr/>
          </a:p>
        </p:txBody>
      </p:sp>
      <p:sp>
        <p:nvSpPr>
          <p:cNvPr id="216" name="Google Shape;216;p16"/>
          <p:cNvSpPr txBox="1">
            <a:spLocks noGrp="1"/>
          </p:cNvSpPr>
          <p:nvPr>
            <p:ph type="body" idx="2"/>
          </p:nvPr>
        </p:nvSpPr>
        <p:spPr>
          <a:xfrm>
            <a:off x="1569148" y="3671888"/>
            <a:ext cx="4270248" cy="2596776"/>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lnSpc>
                <a:spcPct val="100000"/>
              </a:lnSpc>
              <a:spcBef>
                <a:spcPts val="0"/>
              </a:spcBef>
              <a:spcAft>
                <a:spcPts val="0"/>
              </a:spcAft>
              <a:buSzPct val="100000"/>
              <a:buFont typeface="Gill Sans"/>
              <a:buAutoNum type="arabicPeriod"/>
            </a:pPr>
            <a:r>
              <a:rPr lang="fr-FR"/>
              <a:t>Commandes utilisateur</a:t>
            </a:r>
            <a:endParaRPr/>
          </a:p>
          <a:p>
            <a:pPr marL="342900" lvl="0" indent="-342900" algn="l" rtl="0">
              <a:lnSpc>
                <a:spcPct val="100000"/>
              </a:lnSpc>
              <a:spcBef>
                <a:spcPts val="1000"/>
              </a:spcBef>
              <a:spcAft>
                <a:spcPts val="0"/>
              </a:spcAft>
              <a:buSzPct val="100000"/>
              <a:buFont typeface="Gill Sans"/>
              <a:buAutoNum type="arabicPeriod"/>
            </a:pPr>
            <a:r>
              <a:rPr lang="fr-FR"/>
              <a:t>Appels système</a:t>
            </a:r>
            <a:endParaRPr/>
          </a:p>
          <a:p>
            <a:pPr marL="342900" lvl="0" indent="-342900" algn="l" rtl="0">
              <a:lnSpc>
                <a:spcPct val="100000"/>
              </a:lnSpc>
              <a:spcBef>
                <a:spcPts val="1000"/>
              </a:spcBef>
              <a:spcAft>
                <a:spcPts val="0"/>
              </a:spcAft>
              <a:buSzPct val="100000"/>
              <a:buFont typeface="Gill Sans"/>
              <a:buAutoNum type="arabicPeriod"/>
            </a:pPr>
            <a:r>
              <a:rPr lang="fr-FR"/>
              <a:t>Fonctions de bibliothèque</a:t>
            </a:r>
            <a:endParaRPr/>
          </a:p>
          <a:p>
            <a:pPr marL="342900" lvl="0" indent="-342900" algn="l" rtl="0">
              <a:lnSpc>
                <a:spcPct val="100000"/>
              </a:lnSpc>
              <a:spcBef>
                <a:spcPts val="1000"/>
              </a:spcBef>
              <a:spcAft>
                <a:spcPts val="0"/>
              </a:spcAft>
              <a:buSzPct val="100000"/>
              <a:buFont typeface="Gill Sans"/>
              <a:buAutoNum type="arabicPeriod"/>
            </a:pPr>
            <a:r>
              <a:rPr lang="fr-FR"/>
              <a:t>Fichiers spéciaux</a:t>
            </a:r>
            <a:endParaRPr/>
          </a:p>
          <a:p>
            <a:pPr marL="342900" lvl="0" indent="-342900" algn="l" rtl="0">
              <a:lnSpc>
                <a:spcPct val="100000"/>
              </a:lnSpc>
              <a:spcBef>
                <a:spcPts val="1000"/>
              </a:spcBef>
              <a:spcAft>
                <a:spcPts val="0"/>
              </a:spcAft>
              <a:buSzPct val="100000"/>
              <a:buFont typeface="Gill Sans"/>
              <a:buAutoNum type="arabicPeriod"/>
            </a:pPr>
            <a:r>
              <a:rPr lang="fr-FR"/>
              <a:t>Formats de fichier</a:t>
            </a:r>
            <a:endParaRPr/>
          </a:p>
          <a:p>
            <a:pPr marL="342900" lvl="0" indent="-342900" algn="l" rtl="0">
              <a:lnSpc>
                <a:spcPct val="100000"/>
              </a:lnSpc>
              <a:spcBef>
                <a:spcPts val="1000"/>
              </a:spcBef>
              <a:spcAft>
                <a:spcPts val="0"/>
              </a:spcAft>
              <a:buSzPct val="100000"/>
              <a:buFont typeface="Gill Sans"/>
              <a:buAutoNum type="arabicPeriod"/>
            </a:pPr>
            <a:r>
              <a:rPr lang="fr-FR"/>
              <a:t>Jeux</a:t>
            </a:r>
            <a:endParaRPr/>
          </a:p>
          <a:p>
            <a:pPr marL="342900" lvl="0" indent="-342900" algn="l" rtl="0">
              <a:lnSpc>
                <a:spcPct val="100000"/>
              </a:lnSpc>
              <a:spcBef>
                <a:spcPts val="1000"/>
              </a:spcBef>
              <a:spcAft>
                <a:spcPts val="0"/>
              </a:spcAft>
              <a:buSzPct val="100000"/>
              <a:buFont typeface="Gill Sans"/>
              <a:buAutoNum type="arabicPeriod"/>
            </a:pPr>
            <a:r>
              <a:rPr lang="fr-FR"/>
              <a:t>Divers</a:t>
            </a:r>
            <a:endParaRPr/>
          </a:p>
          <a:p>
            <a:pPr marL="342900" lvl="0" indent="-342900" algn="l" rtl="0">
              <a:lnSpc>
                <a:spcPct val="100000"/>
              </a:lnSpc>
              <a:spcBef>
                <a:spcPts val="1000"/>
              </a:spcBef>
              <a:spcAft>
                <a:spcPts val="0"/>
              </a:spcAft>
              <a:buSzPct val="100000"/>
              <a:buFont typeface="Gill Sans"/>
              <a:buAutoNum type="arabicPeriod"/>
            </a:pPr>
            <a:r>
              <a:rPr lang="fr-FR"/>
              <a:t>Administration système</a:t>
            </a:r>
            <a:endParaRPr/>
          </a:p>
          <a:p>
            <a:pPr marL="342900" lvl="0" indent="-342900" algn="l" rtl="0">
              <a:lnSpc>
                <a:spcPct val="100000"/>
              </a:lnSpc>
              <a:spcBef>
                <a:spcPts val="1000"/>
              </a:spcBef>
              <a:spcAft>
                <a:spcPts val="0"/>
              </a:spcAft>
              <a:buSzPct val="100000"/>
              <a:buFont typeface="Gill Sans"/>
              <a:buAutoNum type="arabicPeriod"/>
            </a:pPr>
            <a:r>
              <a:rPr lang="fr-FR"/>
              <a:t>Interface du noyau </a:t>
            </a:r>
            <a:r>
              <a:rPr lang="fr-FR" u="sng">
                <a:solidFill>
                  <a:schemeClr val="hlink"/>
                </a:solidFill>
                <a:hlinkClick r:id="rId3"/>
              </a:rPr>
              <a:t>Linux</a:t>
            </a:r>
            <a:endParaRPr/>
          </a:p>
          <a:p>
            <a:pPr marL="228600" lvl="0" indent="-148590" algn="l" rtl="0">
              <a:lnSpc>
                <a:spcPct val="100000"/>
              </a:lnSpc>
              <a:spcBef>
                <a:spcPts val="1000"/>
              </a:spcBef>
              <a:spcAft>
                <a:spcPts val="0"/>
              </a:spcAft>
              <a:buSzPct val="100000"/>
              <a:buNone/>
            </a:pPr>
            <a:endParaRPr/>
          </a:p>
        </p:txBody>
      </p:sp>
      <p:sp>
        <p:nvSpPr>
          <p:cNvPr id="217" name="Google Shape;217;p16"/>
          <p:cNvSpPr txBox="1">
            <a:spLocks noGrp="1"/>
          </p:cNvSpPr>
          <p:nvPr>
            <p:ph type="body" idx="3"/>
          </p:nvPr>
        </p:nvSpPr>
        <p:spPr>
          <a:xfrm>
            <a:off x="6324028" y="3671888"/>
            <a:ext cx="4253484" cy="2596776"/>
          </a:xfrm>
          <a:prstGeom prst="rect">
            <a:avLst/>
          </a:prstGeom>
          <a:noFill/>
          <a:ln>
            <a:noFill/>
          </a:ln>
        </p:spPr>
        <p:txBody>
          <a:bodyPr spcFirstLastPara="1" wrap="square" lIns="91425" tIns="45700" rIns="91425" bIns="45700" anchor="t" anchorCtr="0">
            <a:normAutofit fontScale="62500" lnSpcReduction="20000"/>
          </a:bodyPr>
          <a:lstStyle/>
          <a:p>
            <a:pPr marL="228600" lvl="0" indent="-228631" algn="l" rtl="0">
              <a:lnSpc>
                <a:spcPct val="100000"/>
              </a:lnSpc>
              <a:spcBef>
                <a:spcPts val="0"/>
              </a:spcBef>
              <a:spcAft>
                <a:spcPts val="0"/>
              </a:spcAft>
              <a:buSzPct val="100000"/>
              <a:buChar char="•"/>
            </a:pPr>
            <a:r>
              <a:rPr lang="fr-FR" sz="1900" b="1"/>
              <a:t>Syntaxe : </a:t>
            </a:r>
            <a:endParaRPr/>
          </a:p>
          <a:p>
            <a:pPr marL="457200" lvl="1" indent="-228600" algn="l" rtl="0">
              <a:lnSpc>
                <a:spcPct val="100000"/>
              </a:lnSpc>
              <a:spcBef>
                <a:spcPts val="1000"/>
              </a:spcBef>
              <a:spcAft>
                <a:spcPts val="0"/>
              </a:spcAft>
              <a:buSzPct val="100000"/>
              <a:buChar char="•"/>
            </a:pPr>
            <a:r>
              <a:rPr lang="fr-FR"/>
              <a:t>man [option] [section number] [command name]</a:t>
            </a:r>
            <a:endParaRPr/>
          </a:p>
          <a:p>
            <a:pPr marL="228600" lvl="0" indent="-228631" algn="l" rtl="0">
              <a:lnSpc>
                <a:spcPct val="100000"/>
              </a:lnSpc>
              <a:spcBef>
                <a:spcPts val="1000"/>
              </a:spcBef>
              <a:spcAft>
                <a:spcPts val="0"/>
              </a:spcAft>
              <a:buSzPct val="100000"/>
              <a:buChar char="•"/>
            </a:pPr>
            <a:r>
              <a:rPr lang="fr-FR" sz="1900" b="1"/>
              <a:t>Document détaillé :</a:t>
            </a:r>
            <a:endParaRPr/>
          </a:p>
          <a:p>
            <a:pPr marL="457200" lvl="1" indent="-228600" algn="l" rtl="0">
              <a:lnSpc>
                <a:spcPct val="100000"/>
              </a:lnSpc>
              <a:spcBef>
                <a:spcPts val="1000"/>
              </a:spcBef>
              <a:spcAft>
                <a:spcPts val="0"/>
              </a:spcAft>
              <a:buSzPct val="100000"/>
              <a:buChar char="•"/>
            </a:pPr>
            <a:r>
              <a:rPr lang="fr-FR"/>
              <a:t>NAME</a:t>
            </a:r>
            <a:endParaRPr/>
          </a:p>
          <a:p>
            <a:pPr marL="457200" lvl="1" indent="-228600" algn="l" rtl="0">
              <a:lnSpc>
                <a:spcPct val="100000"/>
              </a:lnSpc>
              <a:spcBef>
                <a:spcPts val="1000"/>
              </a:spcBef>
              <a:spcAft>
                <a:spcPts val="0"/>
              </a:spcAft>
              <a:buSzPct val="100000"/>
              <a:buChar char="•"/>
            </a:pPr>
            <a:r>
              <a:rPr lang="fr-FR"/>
              <a:t>SYNOPSIS</a:t>
            </a:r>
            <a:endParaRPr/>
          </a:p>
          <a:p>
            <a:pPr marL="457200" lvl="1" indent="-228600" algn="l" rtl="0">
              <a:lnSpc>
                <a:spcPct val="100000"/>
              </a:lnSpc>
              <a:spcBef>
                <a:spcPts val="1000"/>
              </a:spcBef>
              <a:spcAft>
                <a:spcPts val="0"/>
              </a:spcAft>
              <a:buSzPct val="100000"/>
              <a:buChar char="•"/>
            </a:pPr>
            <a:r>
              <a:rPr lang="fr-FR"/>
              <a:t>DESCRIPTION</a:t>
            </a:r>
            <a:endParaRPr/>
          </a:p>
          <a:p>
            <a:pPr marL="457200" lvl="1" indent="-228600" algn="l" rtl="0">
              <a:lnSpc>
                <a:spcPct val="100000"/>
              </a:lnSpc>
              <a:spcBef>
                <a:spcPts val="1000"/>
              </a:spcBef>
              <a:spcAft>
                <a:spcPts val="0"/>
              </a:spcAft>
              <a:buSzPct val="100000"/>
              <a:buChar char="•"/>
            </a:pPr>
            <a:r>
              <a:rPr lang="fr-FR"/>
              <a:t>AUTHOR</a:t>
            </a:r>
            <a:endParaRPr/>
          </a:p>
          <a:p>
            <a:pPr marL="457200" lvl="1" indent="-228600" algn="l" rtl="0">
              <a:lnSpc>
                <a:spcPct val="100000"/>
              </a:lnSpc>
              <a:spcBef>
                <a:spcPts val="1000"/>
              </a:spcBef>
              <a:spcAft>
                <a:spcPts val="0"/>
              </a:spcAft>
              <a:buSzPct val="100000"/>
              <a:buChar char="•"/>
            </a:pPr>
            <a:r>
              <a:rPr lang="fr-FR"/>
              <a:t>REPORTING BUGS</a:t>
            </a:r>
            <a:endParaRPr/>
          </a:p>
          <a:p>
            <a:pPr marL="457200" lvl="1" indent="-228600" algn="l" rtl="0">
              <a:lnSpc>
                <a:spcPct val="100000"/>
              </a:lnSpc>
              <a:spcBef>
                <a:spcPts val="1000"/>
              </a:spcBef>
              <a:spcAft>
                <a:spcPts val="0"/>
              </a:spcAft>
              <a:buSzPct val="100000"/>
              <a:buChar char="•"/>
            </a:pPr>
            <a:r>
              <a:rPr lang="fr-FR"/>
              <a:t>COPYRIGHT</a:t>
            </a:r>
            <a:endParaRPr/>
          </a:p>
          <a:p>
            <a:pPr marL="457200" lvl="1" indent="-228600" algn="l" rtl="0">
              <a:lnSpc>
                <a:spcPct val="100000"/>
              </a:lnSpc>
              <a:spcBef>
                <a:spcPts val="1000"/>
              </a:spcBef>
              <a:spcAft>
                <a:spcPts val="0"/>
              </a:spcAft>
              <a:buSzPct val="100000"/>
              <a:buChar char="•"/>
            </a:pPr>
            <a:r>
              <a:rPr lang="fr-FR"/>
              <a:t>SEE ALSO</a:t>
            </a:r>
            <a:endParaRPr/>
          </a:p>
          <a:p>
            <a:pPr marL="228600" lvl="1" indent="0" algn="l" rtl="0">
              <a:lnSpc>
                <a:spcPct val="100000"/>
              </a:lnSpc>
              <a:spcBef>
                <a:spcPts val="1000"/>
              </a:spcBef>
              <a:spcAft>
                <a:spcPts val="0"/>
              </a:spcAft>
              <a:buSzPct val="100000"/>
              <a:buNone/>
            </a:pPr>
            <a:endParaRPr/>
          </a:p>
        </p:txBody>
      </p:sp>
      <p:sp>
        <p:nvSpPr>
          <p:cNvPr id="218" name="Google Shape;218;p16"/>
          <p:cNvSpPr txBox="1">
            <a:spLocks noGrp="1"/>
          </p:cNvSpPr>
          <p:nvPr>
            <p:ph type="body" idx="4"/>
          </p:nvPr>
        </p:nvSpPr>
        <p:spPr>
          <a:xfrm>
            <a:off x="6324028" y="2842071"/>
            <a:ext cx="4270248" cy="704087"/>
          </a:xfrm>
          <a:prstGeom prst="rect">
            <a:avLst/>
          </a:prstGeom>
          <a:noFill/>
          <a:ln>
            <a:noFill/>
          </a:ln>
        </p:spPr>
        <p:txBody>
          <a:bodyPr spcFirstLastPara="1" wrap="square" lIns="91425" tIns="45700" rIns="91425" bIns="45700" anchor="b" anchorCtr="1">
            <a:normAutofit/>
          </a:bodyPr>
          <a:lstStyle/>
          <a:p>
            <a:pPr marL="0" lvl="0" indent="0" algn="ctr" rtl="0">
              <a:lnSpc>
                <a:spcPct val="100000"/>
              </a:lnSpc>
              <a:spcBef>
                <a:spcPts val="0"/>
              </a:spcBef>
              <a:spcAft>
                <a:spcPts val="0"/>
              </a:spcAft>
              <a:buSzPts val="1900"/>
              <a:buNone/>
            </a:pPr>
            <a:r>
              <a:rPr lang="fr-FR"/>
              <a:t>COMMANDES ET DOC DÉTAILLÉ :</a:t>
            </a:r>
            <a:endParaRPr/>
          </a:p>
        </p:txBody>
      </p:sp>
      <p:sp>
        <p:nvSpPr>
          <p:cNvPr id="219" name="Google Shape;219;p1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1- 6 LA DOCUMENTATION LINUX</a:t>
            </a:r>
            <a:endParaRPr/>
          </a:p>
        </p:txBody>
      </p:sp>
      <p:sp>
        <p:nvSpPr>
          <p:cNvPr id="220" name="Google Shape;220;p16"/>
          <p:cNvSpPr txBox="1"/>
          <p:nvPr/>
        </p:nvSpPr>
        <p:spPr>
          <a:xfrm>
            <a:off x="4329103" y="2343150"/>
            <a:ext cx="485261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a:solidFill>
                  <a:schemeClr val="dk1"/>
                </a:solidFill>
                <a:latin typeface="Gill Sans"/>
                <a:ea typeface="Gill Sans"/>
                <a:cs typeface="Gill Sans"/>
                <a:sym typeface="Gill Sans"/>
              </a:rPr>
              <a:t>La documentation « man » : 1356 documents</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79" name="Google Shape;1479;p15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6-4 </a:t>
            </a:r>
            <a:r>
              <a:rPr lang="fr-FR" sz="2600"/>
              <a:t>LES WRAPPERS</a:t>
            </a:r>
            <a:endParaRPr sz="2600"/>
          </a:p>
        </p:txBody>
      </p:sp>
      <p:sp>
        <p:nvSpPr>
          <p:cNvPr id="1480" name="Google Shape;1480;p159"/>
          <p:cNvSpPr txBox="1">
            <a:spLocks noGrp="1"/>
          </p:cNvSpPr>
          <p:nvPr>
            <p:ph type="body" idx="1"/>
          </p:nvPr>
        </p:nvSpPr>
        <p:spPr>
          <a:xfrm>
            <a:off x="1152526" y="2419351"/>
            <a:ext cx="10477499" cy="350520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b="1" i="1">
                <a:solidFill>
                  <a:srgbClr val="002060"/>
                </a:solidFill>
              </a:rPr>
              <a:t>TCP-Wrapper</a:t>
            </a:r>
            <a:r>
              <a:rPr lang="fr-FR"/>
              <a:t> est un outil de sécurité réseau qui permet de contrôler les accès, les tentatives de connexion sur une machine donnée.</a:t>
            </a:r>
            <a:endParaRPr/>
          </a:p>
          <a:p>
            <a:pPr marL="228600" lvl="0" indent="-228600" algn="l" rtl="0">
              <a:lnSpc>
                <a:spcPct val="100000"/>
              </a:lnSpc>
              <a:spcBef>
                <a:spcPts val="1000"/>
              </a:spcBef>
              <a:spcAft>
                <a:spcPts val="0"/>
              </a:spcAft>
              <a:buSzPts val="1800"/>
              <a:buChar char="•"/>
            </a:pPr>
            <a:r>
              <a:rPr lang="fr-FR"/>
              <a:t>Il permet à tout instant :</a:t>
            </a:r>
            <a:endParaRPr/>
          </a:p>
          <a:p>
            <a:pPr marL="1484313" lvl="6" indent="-228600" algn="l" rtl="0">
              <a:lnSpc>
                <a:spcPct val="100000"/>
              </a:lnSpc>
              <a:spcBef>
                <a:spcPts val="1000"/>
              </a:spcBef>
              <a:spcAft>
                <a:spcPts val="0"/>
              </a:spcAft>
              <a:buSzPts val="1600"/>
              <a:buChar char="•"/>
            </a:pPr>
            <a:r>
              <a:rPr lang="fr-FR"/>
              <a:t>De filtrer les accès.</a:t>
            </a:r>
            <a:endParaRPr/>
          </a:p>
          <a:p>
            <a:pPr marL="1484313" lvl="6" indent="-228600" algn="l" rtl="0">
              <a:lnSpc>
                <a:spcPct val="100000"/>
              </a:lnSpc>
              <a:spcBef>
                <a:spcPts val="1000"/>
              </a:spcBef>
              <a:spcAft>
                <a:spcPts val="0"/>
              </a:spcAft>
              <a:buSzPts val="1600"/>
              <a:buChar char="•"/>
            </a:pPr>
            <a:r>
              <a:rPr lang="fr-FR"/>
              <a:t>De tracer ( journalisation syslog) les connexions et tentatives de connexions à la machine.</a:t>
            </a:r>
            <a:endParaRPr/>
          </a:p>
          <a:p>
            <a:pPr marL="228600" lvl="0" indent="-228600" algn="l" rtl="0">
              <a:lnSpc>
                <a:spcPct val="100000"/>
              </a:lnSpc>
              <a:spcBef>
                <a:spcPts val="1000"/>
              </a:spcBef>
              <a:spcAft>
                <a:spcPts val="0"/>
              </a:spcAft>
              <a:buSzPts val="1800"/>
              <a:buChar char="•"/>
            </a:pPr>
            <a:r>
              <a:rPr lang="fr-FR" b="1" i="1">
                <a:solidFill>
                  <a:srgbClr val="002060"/>
                </a:solidFill>
              </a:rPr>
              <a:t>Le Wrapper </a:t>
            </a:r>
            <a:r>
              <a:rPr lang="fr-FR"/>
              <a:t>va s’intercaler entre le super daemon xinetd et le serveur.</a:t>
            </a:r>
            <a:endParaRPr/>
          </a:p>
          <a:p>
            <a:pPr marL="228600" lvl="0" indent="-228600" algn="l" rtl="0">
              <a:lnSpc>
                <a:spcPct val="100000"/>
              </a:lnSpc>
              <a:spcBef>
                <a:spcPts val="1000"/>
              </a:spcBef>
              <a:spcAft>
                <a:spcPts val="0"/>
              </a:spcAft>
              <a:buSzPts val="1800"/>
              <a:buChar char="•"/>
            </a:pPr>
            <a:r>
              <a:rPr lang="fr-FR"/>
              <a:t>Le daemon xinetd va passer pour le wrapper au lieu d’activer directement le service.</a:t>
            </a:r>
            <a:endParaRPr/>
          </a:p>
          <a:p>
            <a:pPr marL="228600" lvl="0" indent="-228600" algn="l" rtl="0">
              <a:lnSpc>
                <a:spcPct val="100000"/>
              </a:lnSpc>
              <a:spcBef>
                <a:spcPts val="1000"/>
              </a:spcBef>
              <a:spcAft>
                <a:spcPts val="0"/>
              </a:spcAft>
              <a:buSzPts val="1800"/>
              <a:buChar char="•"/>
            </a:pPr>
            <a:r>
              <a:rPr lang="fr-FR"/>
              <a:t>Xinetd va lancer le daemon de Wrapper (</a:t>
            </a:r>
            <a:r>
              <a:rPr lang="fr-FR" b="1" i="1">
                <a:solidFill>
                  <a:srgbClr val="002060"/>
                </a:solidFill>
              </a:rPr>
              <a:t>TCPD</a:t>
            </a:r>
            <a:r>
              <a:rPr lang="fr-FR"/>
              <a:t>) qui va se charger des contrôles et de vérifier les mécanismes de contrôle mis en place.</a:t>
            </a:r>
            <a:endParaRPr/>
          </a:p>
        </p:txBody>
      </p:sp>
      <p:pic>
        <p:nvPicPr>
          <p:cNvPr id="1481" name="Google Shape;1481;p159"/>
          <p:cNvPicPr preferRelativeResize="0"/>
          <p:nvPr/>
        </p:nvPicPr>
        <p:blipFill rotWithShape="1">
          <a:blip r:embed="rId3">
            <a:alphaModFix/>
          </a:blip>
          <a:srcRect/>
          <a:stretch/>
        </p:blipFill>
        <p:spPr>
          <a:xfrm>
            <a:off x="333709" y="5757583"/>
            <a:ext cx="1085182" cy="1024217"/>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16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6-4 </a:t>
            </a:r>
            <a:r>
              <a:rPr lang="fr-FR" sz="2600"/>
              <a:t>LES WRAPPERS</a:t>
            </a:r>
            <a:endParaRPr sz="2600"/>
          </a:p>
        </p:txBody>
      </p:sp>
      <p:sp>
        <p:nvSpPr>
          <p:cNvPr id="1487" name="Google Shape;1487;p160"/>
          <p:cNvSpPr txBox="1">
            <a:spLocks noGrp="1"/>
          </p:cNvSpPr>
          <p:nvPr>
            <p:ph type="body" idx="1"/>
          </p:nvPr>
        </p:nvSpPr>
        <p:spPr>
          <a:xfrm>
            <a:off x="1152526" y="2419351"/>
            <a:ext cx="10477499" cy="3505200"/>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On va pouvoir utiliser 2 fichiers: </a:t>
            </a:r>
            <a:r>
              <a:rPr lang="fr-FR" b="1">
                <a:solidFill>
                  <a:srgbClr val="002060"/>
                </a:solidFill>
              </a:rPr>
              <a:t>/etc/hosts.allow et /etc/hosts.deny </a:t>
            </a:r>
            <a:r>
              <a:rPr lang="fr-FR">
                <a:solidFill>
                  <a:schemeClr val="dk1"/>
                </a:solidFill>
              </a:rPr>
              <a:t>pour filtrer les accès à sa machine.</a:t>
            </a:r>
            <a:endParaRPr/>
          </a:p>
          <a:p>
            <a:pPr marL="457200" lvl="1" indent="-228600" algn="l" rtl="0">
              <a:lnSpc>
                <a:spcPct val="100000"/>
              </a:lnSpc>
              <a:spcBef>
                <a:spcPts val="1000"/>
              </a:spcBef>
              <a:spcAft>
                <a:spcPts val="0"/>
              </a:spcAft>
              <a:buSzPts val="1600"/>
              <a:buChar char="•"/>
            </a:pPr>
            <a:r>
              <a:rPr lang="fr-FR" b="1" i="1">
                <a:solidFill>
                  <a:srgbClr val="002060"/>
                </a:solidFill>
              </a:rPr>
              <a:t>/etc/hosts.deny</a:t>
            </a:r>
            <a:r>
              <a:rPr lang="fr-FR"/>
              <a:t>: on indique dans ce fichier les services et les hôtes pour lesquels l'accès est interdit.</a:t>
            </a:r>
            <a:endParaRPr/>
          </a:p>
          <a:p>
            <a:pPr marL="457200" lvl="1" indent="-228600" algn="l" rtl="0">
              <a:lnSpc>
                <a:spcPct val="100000"/>
              </a:lnSpc>
              <a:spcBef>
                <a:spcPts val="1000"/>
              </a:spcBef>
              <a:spcAft>
                <a:spcPts val="0"/>
              </a:spcAft>
              <a:buSzPts val="1600"/>
              <a:buChar char="•"/>
            </a:pPr>
            <a:r>
              <a:rPr lang="fr-FR" b="1" i="1">
                <a:solidFill>
                  <a:srgbClr val="002060"/>
                </a:solidFill>
              </a:rPr>
              <a:t>/etc/hosts.allow</a:t>
            </a:r>
            <a:r>
              <a:rPr lang="fr-FR"/>
              <a:t>: on indique dans ce fichier les services et les hôtes pour lesquels l'accès est autorisé.</a:t>
            </a:r>
            <a:endParaRPr/>
          </a:p>
          <a:p>
            <a:pPr marL="228600" lvl="0" indent="-114300" algn="l" rtl="0">
              <a:lnSpc>
                <a:spcPct val="100000"/>
              </a:lnSpc>
              <a:spcBef>
                <a:spcPts val="1000"/>
              </a:spcBef>
              <a:spcAft>
                <a:spcPts val="0"/>
              </a:spcAft>
              <a:buSzPts val="1800"/>
              <a:buNone/>
            </a:pPr>
            <a:endParaRPr/>
          </a:p>
          <a:p>
            <a:pPr marL="228600" lvl="0" indent="-228600" algn="l" rtl="0">
              <a:lnSpc>
                <a:spcPct val="100000"/>
              </a:lnSpc>
              <a:spcBef>
                <a:spcPts val="1000"/>
              </a:spcBef>
              <a:spcAft>
                <a:spcPts val="0"/>
              </a:spcAft>
              <a:buSzPts val="2000"/>
              <a:buChar char="•"/>
            </a:pPr>
            <a:r>
              <a:rPr lang="fr-FR" sz="2000"/>
              <a:t>Principe de fonctionnement </a:t>
            </a:r>
            <a:r>
              <a:rPr lang="fr-FR" i="1">
                <a:solidFill>
                  <a:schemeClr val="dk1"/>
                </a:solidFill>
              </a:rPr>
              <a:t>: </a:t>
            </a:r>
            <a:r>
              <a:rPr lang="fr-FR" i="1">
                <a:solidFill>
                  <a:srgbClr val="002060"/>
                </a:solidFill>
              </a:rPr>
              <a:t>« si c’est autorisé, c’est autorisé. Si c’est interdit, c’est interdit. Si ce n’est pas interdit, c’est autorisé ».</a:t>
            </a:r>
            <a:endParaRPr/>
          </a:p>
          <a:p>
            <a:pPr marL="0" lvl="0" indent="0" algn="l" rtl="0">
              <a:lnSpc>
                <a:spcPct val="100000"/>
              </a:lnSpc>
              <a:spcBef>
                <a:spcPts val="1000"/>
              </a:spcBef>
              <a:spcAft>
                <a:spcPts val="0"/>
              </a:spcAft>
              <a:buSzPts val="1800"/>
              <a:buNone/>
            </a:pPr>
            <a:endParaRPr i="1">
              <a:solidFill>
                <a:srgbClr val="002060"/>
              </a:solidFill>
            </a:endParaRPr>
          </a:p>
          <a:p>
            <a:pPr marL="228600" lvl="0" indent="-228600" algn="l" rtl="0">
              <a:lnSpc>
                <a:spcPct val="100000"/>
              </a:lnSpc>
              <a:spcBef>
                <a:spcPts val="1000"/>
              </a:spcBef>
              <a:spcAft>
                <a:spcPts val="0"/>
              </a:spcAft>
              <a:buSzPts val="2000"/>
              <a:buChar char="•"/>
            </a:pPr>
            <a:r>
              <a:rPr lang="fr-FR" sz="2000"/>
              <a:t>La stratégie la plus sure </a:t>
            </a:r>
            <a:r>
              <a:rPr lang="fr-FR" sz="2000" i="1">
                <a:solidFill>
                  <a:srgbClr val="002060"/>
                </a:solidFill>
              </a:rPr>
              <a:t>: « Interdire tout et autorisé explicitement ( relation service / clients). </a:t>
            </a:r>
            <a:endParaRPr sz="2000" i="1">
              <a:solidFill>
                <a:srgbClr val="002060"/>
              </a:solidFill>
            </a:endParaRPr>
          </a:p>
          <a:p>
            <a:pPr marL="228600" lvl="0" indent="-114300" algn="l" rtl="0">
              <a:lnSpc>
                <a:spcPct val="100000"/>
              </a:lnSpc>
              <a:spcBef>
                <a:spcPts val="1000"/>
              </a:spcBef>
              <a:spcAft>
                <a:spcPts val="0"/>
              </a:spcAft>
              <a:buSzPts val="1800"/>
              <a:buNone/>
            </a:pPr>
            <a:endParaRPr i="1">
              <a:solidFill>
                <a:srgbClr val="002060"/>
              </a:solidFill>
            </a:endParaRPr>
          </a:p>
        </p:txBody>
      </p:sp>
      <p:pic>
        <p:nvPicPr>
          <p:cNvPr id="1488" name="Google Shape;1488;p160"/>
          <p:cNvPicPr preferRelativeResize="0"/>
          <p:nvPr/>
        </p:nvPicPr>
        <p:blipFill rotWithShape="1">
          <a:blip r:embed="rId3">
            <a:alphaModFix/>
          </a:blip>
          <a:srcRect/>
          <a:stretch/>
        </p:blipFill>
        <p:spPr>
          <a:xfrm>
            <a:off x="333709" y="5757583"/>
            <a:ext cx="1085182" cy="1024217"/>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sp>
        <p:nvSpPr>
          <p:cNvPr id="1494" name="Google Shape;1494;p161"/>
          <p:cNvSpPr txBox="1"/>
          <p:nvPr/>
        </p:nvSpPr>
        <p:spPr>
          <a:xfrm>
            <a:off x="6310771" y="565834"/>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AUTORISATION / INTERDICTION TCP-WRAPPER</a:t>
            </a:r>
            <a:endParaRPr sz="1800" b="0" i="0" u="none" strike="noStrike" cap="none">
              <a:solidFill>
                <a:srgbClr val="000000"/>
              </a:solidFill>
              <a:latin typeface="Gill Sans"/>
              <a:ea typeface="Gill Sans"/>
              <a:cs typeface="Gill Sans"/>
              <a:sym typeface="Gill Sans"/>
            </a:endParaRPr>
          </a:p>
        </p:txBody>
      </p:sp>
      <p:sp>
        <p:nvSpPr>
          <p:cNvPr id="1495" name="Google Shape;1495;p161"/>
          <p:cNvSpPr txBox="1">
            <a:spLocks noGrp="1"/>
          </p:cNvSpPr>
          <p:nvPr>
            <p:ph type="title"/>
          </p:nvPr>
        </p:nvSpPr>
        <p:spPr>
          <a:xfrm>
            <a:off x="275336" y="356165"/>
            <a:ext cx="565395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6-4 </a:t>
            </a:r>
            <a:r>
              <a:rPr lang="fr-FR" sz="2600"/>
              <a:t>LES WRAPPERS</a:t>
            </a:r>
            <a:endParaRPr sz="2400"/>
          </a:p>
        </p:txBody>
      </p:sp>
      <p:sp>
        <p:nvSpPr>
          <p:cNvPr id="1496" name="Google Shape;1496;p161"/>
          <p:cNvSpPr txBox="1"/>
          <p:nvPr/>
        </p:nvSpPr>
        <p:spPr>
          <a:xfrm>
            <a:off x="6153151" y="1371600"/>
            <a:ext cx="6296024" cy="8925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Syntaxe au sein des fichiers </a:t>
            </a:r>
            <a:r>
              <a:rPr lang="fr-FR" sz="1600" b="1" i="1">
                <a:solidFill>
                  <a:srgbClr val="002060"/>
                </a:solidFill>
                <a:latin typeface="Gill Sans"/>
                <a:ea typeface="Gill Sans"/>
                <a:cs typeface="Gill Sans"/>
                <a:sym typeface="Gill Sans"/>
              </a:rPr>
              <a:t>/etc/hosts.allow </a:t>
            </a:r>
            <a:r>
              <a:rPr lang="fr-FR" sz="1600">
                <a:solidFill>
                  <a:schemeClr val="dk1"/>
                </a:solidFill>
                <a:latin typeface="Gill Sans"/>
                <a:ea typeface="Gill Sans"/>
                <a:cs typeface="Gill Sans"/>
                <a:sym typeface="Gill Sans"/>
              </a:rPr>
              <a:t>et </a:t>
            </a:r>
            <a:r>
              <a:rPr lang="fr-FR" sz="1600" b="1" i="1">
                <a:solidFill>
                  <a:srgbClr val="002060"/>
                </a:solidFill>
                <a:latin typeface="Gill Sans"/>
                <a:ea typeface="Gill Sans"/>
                <a:cs typeface="Gill Sans"/>
                <a:sym typeface="Gill Sans"/>
              </a:rPr>
              <a:t>/etc/hosts.deny : </a:t>
            </a:r>
            <a:endParaRPr/>
          </a:p>
          <a:p>
            <a:pPr marL="0" marR="0" lvl="0" indent="0" algn="l" rtl="0">
              <a:spcBef>
                <a:spcPts val="0"/>
              </a:spcBef>
              <a:spcAft>
                <a:spcPts val="0"/>
              </a:spcAft>
              <a:buNone/>
            </a:pPr>
            <a:r>
              <a:rPr lang="fr-FR" sz="1600" b="1" i="1">
                <a:solidFill>
                  <a:srgbClr val="002060"/>
                </a:solidFill>
                <a:latin typeface="Gill Sans"/>
                <a:ea typeface="Gill Sans"/>
                <a:cs typeface="Gill Sans"/>
                <a:sym typeface="Gill Sans"/>
              </a:rPr>
              <a:t>	</a:t>
            </a:r>
            <a:endParaRPr sz="1600" b="1" i="1">
              <a:solidFill>
                <a:srgbClr val="002060"/>
              </a:solidFill>
              <a:latin typeface="Gill Sans"/>
              <a:ea typeface="Gill Sans"/>
              <a:cs typeface="Gill Sans"/>
              <a:sym typeface="Gill Sans"/>
            </a:endParaRPr>
          </a:p>
          <a:p>
            <a:pPr marL="0" marR="0" lvl="0" indent="0" algn="l" rtl="0">
              <a:spcBef>
                <a:spcPts val="0"/>
              </a:spcBef>
              <a:spcAft>
                <a:spcPts val="0"/>
              </a:spcAft>
              <a:buNone/>
            </a:pPr>
            <a:r>
              <a:rPr lang="fr-FR" sz="1600" b="1" i="1">
                <a:solidFill>
                  <a:srgbClr val="002060"/>
                </a:solidFill>
                <a:latin typeface="Gill Sans"/>
                <a:ea typeface="Gill Sans"/>
                <a:cs typeface="Gill Sans"/>
                <a:sym typeface="Gill Sans"/>
              </a:rPr>
              <a:t>                  </a:t>
            </a:r>
            <a:r>
              <a:rPr lang="fr-FR" sz="1800">
                <a:solidFill>
                  <a:schemeClr val="dk1"/>
                </a:solidFill>
                <a:latin typeface="Gill Sans"/>
                <a:ea typeface="Gill Sans"/>
                <a:cs typeface="Gill Sans"/>
                <a:sym typeface="Gill Sans"/>
              </a:rPr>
              <a:t>daemon_list : client_list [:options]</a:t>
            </a:r>
            <a:endParaRPr sz="1600" b="1" i="1">
              <a:solidFill>
                <a:srgbClr val="002060"/>
              </a:solidFill>
              <a:latin typeface="Gill Sans"/>
              <a:ea typeface="Gill Sans"/>
              <a:cs typeface="Gill Sans"/>
              <a:sym typeface="Gill Sans"/>
            </a:endParaRPr>
          </a:p>
        </p:txBody>
      </p:sp>
      <p:sp>
        <p:nvSpPr>
          <p:cNvPr id="1497" name="Google Shape;1497;p161"/>
          <p:cNvSpPr txBox="1"/>
          <p:nvPr/>
        </p:nvSpPr>
        <p:spPr>
          <a:xfrm>
            <a:off x="6153151" y="2505075"/>
            <a:ext cx="5873747" cy="413959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daemon_list : </a:t>
            </a:r>
            <a:r>
              <a:rPr lang="fr-FR" sz="1500">
                <a:solidFill>
                  <a:schemeClr val="dk1"/>
                </a:solidFill>
                <a:latin typeface="Gill Sans"/>
                <a:ea typeface="Gill Sans"/>
                <a:cs typeface="Gill Sans"/>
                <a:sym typeface="Gill Sans"/>
              </a:rPr>
              <a:t>liste des exécutables (PAS DES SERVICES) séparés par des virgules. Vous pouvez mettre ALL pour spécifier tous les services. </a:t>
            </a:r>
            <a:endParaRPr sz="1500">
              <a:solidFill>
                <a:schemeClr val="dk1"/>
              </a:solidFill>
              <a:latin typeface="Gill Sans"/>
              <a:ea typeface="Gill Sans"/>
              <a:cs typeface="Gill Sans"/>
              <a:sym typeface="Gill Sans"/>
            </a:endParaRPr>
          </a:p>
          <a:p>
            <a:pPr marL="285750" marR="0" lvl="0" indent="-190500" algn="l" rtl="0">
              <a:spcBef>
                <a:spcPts val="0"/>
              </a:spcBef>
              <a:spcAft>
                <a:spcPts val="0"/>
              </a:spcAft>
              <a:buClr>
                <a:schemeClr val="dk1"/>
              </a:buClr>
              <a:buSzPts val="1500"/>
              <a:buFont typeface="Arial"/>
              <a:buNone/>
            </a:pPr>
            <a:endParaRPr sz="15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600"/>
              <a:buFont typeface="Arial"/>
              <a:buChar char="•"/>
            </a:pPr>
            <a:r>
              <a:rPr lang="fr-FR" sz="1600" b="1" i="1">
                <a:solidFill>
                  <a:srgbClr val="002060"/>
                </a:solidFill>
                <a:latin typeface="Gill Sans"/>
                <a:ea typeface="Gill Sans"/>
                <a:cs typeface="Gill Sans"/>
                <a:sym typeface="Gill Sans"/>
              </a:rPr>
              <a:t>client_list : </a:t>
            </a:r>
            <a:r>
              <a:rPr lang="fr-FR" sz="1500">
                <a:solidFill>
                  <a:schemeClr val="dk1"/>
                </a:solidFill>
                <a:latin typeface="Gill Sans"/>
                <a:ea typeface="Gill Sans"/>
                <a:cs typeface="Gill Sans"/>
                <a:sym typeface="Gill Sans"/>
              </a:rPr>
              <a:t>clients autorisés ou interdits pour ce service. On peut spécifier l’adresse IP, le nom, le masque de réseau, le nom du réseau, etc.</a:t>
            </a:r>
            <a:endParaRPr/>
          </a:p>
          <a:p>
            <a:pPr marL="285750" marR="0" lvl="0" indent="-190500" algn="l" rtl="0">
              <a:spcBef>
                <a:spcPts val="0"/>
              </a:spcBef>
              <a:spcAft>
                <a:spcPts val="0"/>
              </a:spcAft>
              <a:buClr>
                <a:schemeClr val="dk1"/>
              </a:buClr>
              <a:buSzPts val="1500"/>
              <a:buFont typeface="Arial"/>
              <a:buNone/>
            </a:pPr>
            <a:endParaRPr sz="15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i="1">
                <a:solidFill>
                  <a:srgbClr val="002060"/>
                </a:solidFill>
                <a:latin typeface="Gill Sans"/>
                <a:ea typeface="Gill Sans"/>
                <a:cs typeface="Gill Sans"/>
                <a:sym typeface="Gill Sans"/>
              </a:rPr>
              <a:t>La client_list admet une syntaxe particulière :</a:t>
            </a:r>
            <a:endParaRPr/>
          </a:p>
          <a:p>
            <a:pPr marL="0" marR="0" lvl="0" indent="0" algn="l" rtl="0">
              <a:spcBef>
                <a:spcPts val="0"/>
              </a:spcBef>
              <a:spcAft>
                <a:spcPts val="0"/>
              </a:spcAft>
              <a:buNone/>
            </a:pPr>
            <a:endParaRPr sz="1800" b="1" i="1">
              <a:solidFill>
                <a:srgbClr val="002060"/>
              </a:solidFill>
              <a:latin typeface="Gill Sans"/>
              <a:ea typeface="Gill Sans"/>
              <a:cs typeface="Gill Sans"/>
              <a:sym typeface="Gill Sans"/>
            </a:endParaRPr>
          </a:p>
          <a:p>
            <a:pPr marL="800100" marR="0" lvl="1" indent="-342900" algn="l" rtl="0">
              <a:spcBef>
                <a:spcPts val="0"/>
              </a:spcBef>
              <a:spcAft>
                <a:spcPts val="0"/>
              </a:spcAft>
              <a:buClr>
                <a:schemeClr val="dk1"/>
              </a:buClr>
              <a:buSzPts val="1500"/>
              <a:buFont typeface="Gill Sans"/>
              <a:buAutoNum type="arabicPeriod"/>
            </a:pPr>
            <a:r>
              <a:rPr lang="fr-FR" sz="1500" b="0" i="0" u="none" strike="noStrike" cap="none">
                <a:solidFill>
                  <a:schemeClr val="dk1"/>
                </a:solidFill>
                <a:latin typeface="Gill Sans"/>
                <a:ea typeface="Gill Sans"/>
                <a:cs typeface="Gill Sans"/>
                <a:sym typeface="Gill Sans"/>
              </a:rPr>
              <a:t>ALL : correspondance systématique.</a:t>
            </a:r>
            <a:endParaRPr/>
          </a:p>
          <a:p>
            <a:pPr marL="800100" marR="0" lvl="1" indent="-342900" algn="l" rtl="0">
              <a:spcBef>
                <a:spcPts val="0"/>
              </a:spcBef>
              <a:spcAft>
                <a:spcPts val="0"/>
              </a:spcAft>
              <a:buClr>
                <a:schemeClr val="dk1"/>
              </a:buClr>
              <a:buSzPts val="1500"/>
              <a:buFont typeface="Gill Sans"/>
              <a:buAutoNum type="arabicPeriod"/>
            </a:pPr>
            <a:r>
              <a:rPr lang="fr-FR" sz="1500" b="0" i="0" u="none" strike="noStrike" cap="none">
                <a:solidFill>
                  <a:schemeClr val="dk1"/>
                </a:solidFill>
                <a:latin typeface="Gill Sans"/>
                <a:ea typeface="Gill Sans"/>
                <a:cs typeface="Gill Sans"/>
                <a:sym typeface="Gill Sans"/>
              </a:rPr>
              <a:t>LOCAL : tous les hôtes dont le nom ne contient pas de point (poste1, poste2, etc.).</a:t>
            </a:r>
            <a:endParaRPr/>
          </a:p>
          <a:p>
            <a:pPr marL="800100" marR="0" lvl="1" indent="-342900" algn="l" rtl="0">
              <a:spcBef>
                <a:spcPts val="0"/>
              </a:spcBef>
              <a:spcAft>
                <a:spcPts val="0"/>
              </a:spcAft>
              <a:buClr>
                <a:schemeClr val="dk1"/>
              </a:buClr>
              <a:buSzPts val="1500"/>
              <a:buFont typeface="Gill Sans"/>
              <a:buAutoNum type="arabicPeriod"/>
            </a:pPr>
            <a:r>
              <a:rPr lang="fr-FR" sz="1500" b="0" i="0" u="none" strike="noStrike" cap="none">
                <a:solidFill>
                  <a:schemeClr val="dk1"/>
                </a:solidFill>
                <a:latin typeface="Gill Sans"/>
                <a:ea typeface="Gill Sans"/>
                <a:cs typeface="Gill Sans"/>
                <a:sym typeface="Gill Sans"/>
              </a:rPr>
              <a:t>UNKNOWN : hôtes dont le nom ne peut pas être résolu.</a:t>
            </a:r>
            <a:endParaRPr sz="15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chemeClr val="dk1"/>
              </a:buClr>
              <a:buSzPts val="1500"/>
              <a:buFont typeface="Gill Sans"/>
              <a:buAutoNum type="arabicPeriod"/>
            </a:pPr>
            <a:r>
              <a:rPr lang="fr-FR" sz="1500" b="0" i="0" u="none" strike="noStrike" cap="none">
                <a:solidFill>
                  <a:schemeClr val="dk1"/>
                </a:solidFill>
                <a:latin typeface="Gill Sans"/>
                <a:ea typeface="Gill Sans"/>
                <a:cs typeface="Gill Sans"/>
                <a:sym typeface="Gill Sans"/>
              </a:rPr>
              <a:t>KNOWN : hôtes dont le nom peut être résolu.</a:t>
            </a:r>
            <a:endParaRPr/>
          </a:p>
          <a:p>
            <a:pPr marL="800100" marR="0" lvl="1" indent="-342900" algn="l" rtl="0">
              <a:spcBef>
                <a:spcPts val="0"/>
              </a:spcBef>
              <a:spcAft>
                <a:spcPts val="0"/>
              </a:spcAft>
              <a:buClr>
                <a:schemeClr val="dk1"/>
              </a:buClr>
              <a:buSzPts val="1500"/>
              <a:buFont typeface="Gill Sans"/>
              <a:buAutoNum type="arabicPeriod"/>
            </a:pPr>
            <a:r>
              <a:rPr lang="fr-FR" sz="1500" b="0" i="0" u="none" strike="noStrike" cap="none">
                <a:solidFill>
                  <a:schemeClr val="dk1"/>
                </a:solidFill>
                <a:latin typeface="Gill Sans"/>
                <a:ea typeface="Gill Sans"/>
                <a:cs typeface="Gill Sans"/>
                <a:sym typeface="Gill Sans"/>
              </a:rPr>
              <a:t>PARANOID : hôtes dont le nom ne peut être résolu ou dont l’IP n’a pas de résolution inverse.</a:t>
            </a:r>
            <a:endParaRPr/>
          </a:p>
          <a:p>
            <a:pPr marL="800100" marR="0" lvl="1" indent="-342900" algn="l" rtl="0">
              <a:spcBef>
                <a:spcPts val="0"/>
              </a:spcBef>
              <a:spcAft>
                <a:spcPts val="0"/>
              </a:spcAft>
              <a:buClr>
                <a:schemeClr val="dk1"/>
              </a:buClr>
              <a:buSzPts val="1500"/>
              <a:buFont typeface="Gill Sans"/>
              <a:buAutoNum type="arabicPeriod"/>
            </a:pPr>
            <a:r>
              <a:rPr lang="fr-FR" sz="1500" b="0" i="0" u="none" strike="noStrike" cap="none">
                <a:solidFill>
                  <a:schemeClr val="dk1"/>
                </a:solidFill>
                <a:latin typeface="Gill Sans"/>
                <a:ea typeface="Gill Sans"/>
                <a:cs typeface="Gill Sans"/>
                <a:sym typeface="Gill Sans"/>
              </a:rPr>
              <a:t>EXCEPT : permet d’exclure certains hôtes.</a:t>
            </a:r>
            <a:endParaRPr sz="1500" b="0" i="0" u="none" strike="noStrike" cap="none">
              <a:solidFill>
                <a:schemeClr val="dk1"/>
              </a:solidFill>
              <a:latin typeface="Gill Sans"/>
              <a:ea typeface="Gill Sans"/>
              <a:cs typeface="Gill Sans"/>
              <a:sym typeface="Gill Sans"/>
            </a:endParaRPr>
          </a:p>
        </p:txBody>
      </p:sp>
      <p:pic>
        <p:nvPicPr>
          <p:cNvPr id="1498" name="Google Shape;1498;p161"/>
          <p:cNvPicPr preferRelativeResize="0"/>
          <p:nvPr/>
        </p:nvPicPr>
        <p:blipFill rotWithShape="1">
          <a:blip r:embed="rId3">
            <a:alphaModFix/>
          </a:blip>
          <a:srcRect/>
          <a:stretch/>
        </p:blipFill>
        <p:spPr>
          <a:xfrm>
            <a:off x="115318" y="2333625"/>
            <a:ext cx="5813972" cy="3141712"/>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02"/>
        <p:cNvGrpSpPr/>
        <p:nvPr/>
      </p:nvGrpSpPr>
      <p:grpSpPr>
        <a:xfrm>
          <a:off x="0" y="0"/>
          <a:ext cx="0" cy="0"/>
          <a:chOff x="0" y="0"/>
          <a:chExt cx="0" cy="0"/>
        </a:xfrm>
      </p:grpSpPr>
      <p:sp>
        <p:nvSpPr>
          <p:cNvPr id="1503" name="Google Shape;1503;p162"/>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fr-FR"/>
              <a:t>8 – LES FONDAMENTAUX DE LA SECURITE.</a:t>
            </a:r>
            <a:endParaRPr/>
          </a:p>
        </p:txBody>
      </p:sp>
      <p:pic>
        <p:nvPicPr>
          <p:cNvPr id="1505" name="Google Shape;1505;p162" descr="Linux Logo : histoire, signification de l&amp;#39;emblème"/>
          <p:cNvPicPr preferRelativeResize="0"/>
          <p:nvPr/>
        </p:nvPicPr>
        <p:blipFill rotWithShape="1">
          <a:blip r:embed="rId3">
            <a:alphaModFix/>
          </a:blip>
          <a:srcRect/>
          <a:stretch/>
        </p:blipFill>
        <p:spPr>
          <a:xfrm>
            <a:off x="1" y="4237263"/>
            <a:ext cx="4659086" cy="262073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6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8 – LES FONDAMENTAUX DE LA SÉCURITÉ.</a:t>
            </a:r>
            <a:endParaRPr/>
          </a:p>
        </p:txBody>
      </p:sp>
      <p:sp>
        <p:nvSpPr>
          <p:cNvPr id="1511" name="Google Shape;1511;p163"/>
          <p:cNvSpPr txBox="1">
            <a:spLocks noGrp="1"/>
          </p:cNvSpPr>
          <p:nvPr>
            <p:ph type="body" idx="1"/>
          </p:nvPr>
        </p:nvSpPr>
        <p:spPr>
          <a:xfrm>
            <a:off x="2231135" y="2907647"/>
            <a:ext cx="7729727" cy="104270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fr-FR" sz="2000" dirty="0">
                <a:latin typeface="Lemon"/>
                <a:ea typeface="Lemon"/>
                <a:cs typeface="Lemon"/>
                <a:sym typeface="Lemon"/>
              </a:rPr>
              <a:t>8-1. Les bases de la sécurité.</a:t>
            </a:r>
            <a:endParaRPr dirty="0"/>
          </a:p>
          <a:p>
            <a:pPr marL="0" indent="0">
              <a:buSzPts val="2000"/>
              <a:buNone/>
            </a:pPr>
            <a:r>
              <a:rPr lang="fr-FR" sz="2000" dirty="0">
                <a:latin typeface="Lemon"/>
                <a:ea typeface="Lemon"/>
                <a:cs typeface="Lemon"/>
                <a:sym typeface="Lemon"/>
              </a:rPr>
              <a:t>8-2. </a:t>
            </a:r>
            <a:r>
              <a:rPr lang="fr-FR" sz="2000" dirty="0">
                <a:latin typeface="Lemon"/>
              </a:rPr>
              <a:t>Sécurité́ des services et du réseau </a:t>
            </a:r>
            <a:r>
              <a:rPr lang="fr-FR" sz="2000" dirty="0">
                <a:latin typeface="Lemon"/>
                <a:ea typeface="Lemon"/>
                <a:cs typeface="Lemon"/>
                <a:sym typeface="Lemon"/>
              </a:rPr>
              <a:t>.</a:t>
            </a:r>
            <a:endParaRPr dirty="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6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dirty="0"/>
              <a:t>8-1 – LES BASES DE LA SÉCURITÉ</a:t>
            </a:r>
            <a:endParaRPr dirty="0"/>
          </a:p>
        </p:txBody>
      </p:sp>
      <p:sp>
        <p:nvSpPr>
          <p:cNvPr id="1511" name="Google Shape;1511;p163"/>
          <p:cNvSpPr txBox="1">
            <a:spLocks noGrp="1"/>
          </p:cNvSpPr>
          <p:nvPr>
            <p:ph type="body" idx="1"/>
          </p:nvPr>
        </p:nvSpPr>
        <p:spPr>
          <a:xfrm>
            <a:off x="2231135" y="2395959"/>
            <a:ext cx="8012460" cy="3669175"/>
          </a:xfrm>
          <a:prstGeom prst="rect">
            <a:avLst/>
          </a:prstGeom>
          <a:noFill/>
          <a:ln>
            <a:noFill/>
          </a:ln>
        </p:spPr>
        <p:txBody>
          <a:bodyPr spcFirstLastPara="1" wrap="square" lIns="91425" tIns="45700" rIns="91425" bIns="45700" anchor="t" anchorCtr="0">
            <a:normAutofit/>
          </a:bodyPr>
          <a:lstStyle/>
          <a:p>
            <a:pPr marL="114300" indent="0">
              <a:buNone/>
            </a:pPr>
            <a:r>
              <a:rPr lang="fr-FR" b="1" u="sng" dirty="0">
                <a:solidFill>
                  <a:srgbClr val="002060"/>
                </a:solidFill>
              </a:rPr>
              <a:t>Les objectifs principaux de la </a:t>
            </a:r>
            <a:r>
              <a:rPr lang="fr-FR" b="1" u="sng" dirty="0" err="1">
                <a:solidFill>
                  <a:srgbClr val="002060"/>
                </a:solidFill>
              </a:rPr>
              <a:t>sécurite</a:t>
            </a:r>
            <a:r>
              <a:rPr lang="fr-FR" b="1" u="sng" dirty="0">
                <a:solidFill>
                  <a:srgbClr val="002060"/>
                </a:solidFill>
              </a:rPr>
              <a:t>́ informatique concernent : </a:t>
            </a:r>
          </a:p>
          <a:p>
            <a:pPr marL="114300" indent="0">
              <a:buNone/>
            </a:pPr>
            <a:endParaRPr lang="fr-FR" b="1" u="sng" dirty="0">
              <a:solidFill>
                <a:srgbClr val="002060"/>
              </a:solidFill>
            </a:endParaRPr>
          </a:p>
          <a:p>
            <a:r>
              <a:rPr lang="fr-FR" b="1" dirty="0">
                <a:solidFill>
                  <a:srgbClr val="002060"/>
                </a:solidFill>
              </a:rPr>
              <a:t>La </a:t>
            </a:r>
            <a:r>
              <a:rPr lang="fr-FR" b="1" dirty="0" err="1">
                <a:solidFill>
                  <a:srgbClr val="002060"/>
                </a:solidFill>
              </a:rPr>
              <a:t>sécurite</a:t>
            </a:r>
            <a:r>
              <a:rPr lang="fr-FR" b="1" dirty="0">
                <a:solidFill>
                  <a:srgbClr val="002060"/>
                </a:solidFill>
              </a:rPr>
              <a:t>́ de la connexion </a:t>
            </a:r>
            <a:r>
              <a:rPr lang="fr-FR" dirty="0"/>
              <a:t>: il s’agit de </a:t>
            </a:r>
            <a:r>
              <a:rPr lang="fr-FR" dirty="0" err="1"/>
              <a:t>contrôler</a:t>
            </a:r>
            <a:r>
              <a:rPr lang="fr-FR" dirty="0"/>
              <a:t> que les utilisateurs qui se connectent sont bien </a:t>
            </a:r>
            <a:r>
              <a:rPr lang="fr-FR" dirty="0" err="1"/>
              <a:t>autorisés</a:t>
            </a:r>
            <a:r>
              <a:rPr lang="fr-FR" dirty="0"/>
              <a:t> à le faire et de leur interdire l’</a:t>
            </a:r>
            <a:r>
              <a:rPr lang="fr-FR" dirty="0" err="1"/>
              <a:t>accès</a:t>
            </a:r>
            <a:r>
              <a:rPr lang="fr-FR" dirty="0"/>
              <a:t> au </a:t>
            </a:r>
            <a:r>
              <a:rPr lang="fr-FR" dirty="0" err="1"/>
              <a:t>système</a:t>
            </a:r>
            <a:r>
              <a:rPr lang="fr-FR" dirty="0"/>
              <a:t> dans le cas contraire. </a:t>
            </a:r>
          </a:p>
          <a:p>
            <a:r>
              <a:rPr lang="fr-FR" b="1" dirty="0">
                <a:solidFill>
                  <a:srgbClr val="002060"/>
                </a:solidFill>
              </a:rPr>
              <a:t>L’</a:t>
            </a:r>
            <a:r>
              <a:rPr lang="fr-FR" b="1" dirty="0" err="1">
                <a:solidFill>
                  <a:srgbClr val="002060"/>
                </a:solidFill>
              </a:rPr>
              <a:t>intégrite</a:t>
            </a:r>
            <a:r>
              <a:rPr lang="fr-FR" b="1" dirty="0">
                <a:solidFill>
                  <a:srgbClr val="002060"/>
                </a:solidFill>
              </a:rPr>
              <a:t>́ des </a:t>
            </a:r>
            <a:r>
              <a:rPr lang="fr-FR" b="1" dirty="0" err="1">
                <a:solidFill>
                  <a:srgbClr val="002060"/>
                </a:solidFill>
              </a:rPr>
              <a:t>données</a:t>
            </a:r>
            <a:r>
              <a:rPr lang="fr-FR" b="1" dirty="0">
                <a:solidFill>
                  <a:srgbClr val="002060"/>
                </a:solidFill>
              </a:rPr>
              <a:t> </a:t>
            </a:r>
            <a:r>
              <a:rPr lang="fr-FR" dirty="0"/>
              <a:t>: il s’agit de faire en sorte que les fichiers et les bases de </a:t>
            </a:r>
            <a:r>
              <a:rPr lang="fr-FR" dirty="0" err="1"/>
              <a:t>données</a:t>
            </a:r>
            <a:r>
              <a:rPr lang="fr-FR" dirty="0"/>
              <a:t> ne soient pas corrompus et de maintenir la </a:t>
            </a:r>
            <a:r>
              <a:rPr lang="fr-FR" dirty="0" err="1"/>
              <a:t>cohérence</a:t>
            </a:r>
            <a:r>
              <a:rPr lang="fr-FR" dirty="0"/>
              <a:t> entre les </a:t>
            </a:r>
            <a:r>
              <a:rPr lang="fr-FR" dirty="0" err="1"/>
              <a:t>données</a:t>
            </a:r>
            <a:r>
              <a:rPr lang="fr-FR" dirty="0"/>
              <a:t>. </a:t>
            </a:r>
          </a:p>
          <a:p>
            <a:r>
              <a:rPr lang="fr-FR" b="1" dirty="0">
                <a:solidFill>
                  <a:srgbClr val="002060"/>
                </a:solidFill>
              </a:rPr>
              <a:t>La </a:t>
            </a:r>
            <a:r>
              <a:rPr lang="fr-FR" b="1" dirty="0" err="1">
                <a:solidFill>
                  <a:srgbClr val="002060"/>
                </a:solidFill>
              </a:rPr>
              <a:t>confidentialite</a:t>
            </a:r>
            <a:r>
              <a:rPr lang="fr-FR" b="1" dirty="0">
                <a:solidFill>
                  <a:srgbClr val="002060"/>
                </a:solidFill>
              </a:rPr>
              <a:t>́ des </a:t>
            </a:r>
            <a:r>
              <a:rPr lang="fr-FR" b="1" dirty="0" err="1">
                <a:solidFill>
                  <a:srgbClr val="002060"/>
                </a:solidFill>
              </a:rPr>
              <a:t>données</a:t>
            </a:r>
            <a:r>
              <a:rPr lang="fr-FR" b="1" dirty="0">
                <a:solidFill>
                  <a:srgbClr val="002060"/>
                </a:solidFill>
              </a:rPr>
              <a:t> </a:t>
            </a:r>
            <a:r>
              <a:rPr lang="fr-FR" dirty="0"/>
              <a:t>: l’</a:t>
            </a:r>
            <a:r>
              <a:rPr lang="fr-FR" dirty="0" err="1"/>
              <a:t>accès</a:t>
            </a:r>
            <a:r>
              <a:rPr lang="fr-FR" dirty="0"/>
              <a:t> aux </a:t>
            </a:r>
            <a:r>
              <a:rPr lang="fr-FR" dirty="0" err="1"/>
              <a:t>données</a:t>
            </a:r>
            <a:r>
              <a:rPr lang="fr-FR" dirty="0"/>
              <a:t> en consultation et en modification doit être limité aux seuls utilisateurs </a:t>
            </a:r>
            <a:r>
              <a:rPr lang="fr-FR" dirty="0" err="1"/>
              <a:t>autorisés</a:t>
            </a:r>
            <a:r>
              <a:rPr lang="fr-FR" dirty="0"/>
              <a:t>. </a:t>
            </a:r>
          </a:p>
          <a:p>
            <a:pPr marL="285750" indent="-285750">
              <a:spcBef>
                <a:spcPts val="0"/>
              </a:spcBef>
              <a:buSzPts val="2000"/>
            </a:pPr>
            <a:endParaRPr dirty="0"/>
          </a:p>
        </p:txBody>
      </p:sp>
    </p:spTree>
    <p:extLst>
      <p:ext uri="{BB962C8B-B14F-4D97-AF65-F5344CB8AC3E}">
        <p14:creationId xmlns:p14="http://schemas.microsoft.com/office/powerpoint/2010/main" val="7599477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6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dirty="0"/>
              <a:t>8-1 – LES BASES DE LA SÉCURITÉ</a:t>
            </a:r>
            <a:endParaRPr dirty="0"/>
          </a:p>
        </p:txBody>
      </p:sp>
      <p:sp>
        <p:nvSpPr>
          <p:cNvPr id="1511" name="Google Shape;1511;p163"/>
          <p:cNvSpPr txBox="1">
            <a:spLocks noGrp="1"/>
          </p:cNvSpPr>
          <p:nvPr>
            <p:ph type="body" idx="1"/>
          </p:nvPr>
        </p:nvSpPr>
        <p:spPr>
          <a:xfrm>
            <a:off x="1932972" y="2395959"/>
            <a:ext cx="8310623" cy="4294208"/>
          </a:xfrm>
          <a:prstGeom prst="rect">
            <a:avLst/>
          </a:prstGeom>
          <a:noFill/>
          <a:ln>
            <a:noFill/>
          </a:ln>
        </p:spPr>
        <p:txBody>
          <a:bodyPr spcFirstLastPara="1" wrap="square" lIns="91425" tIns="45700" rIns="91425" bIns="45700" anchor="t" anchorCtr="0">
            <a:normAutofit fontScale="92500" lnSpcReduction="10000"/>
          </a:bodyPr>
          <a:lstStyle/>
          <a:p>
            <a:pPr marL="114300" indent="0">
              <a:buNone/>
            </a:pPr>
            <a:r>
              <a:rPr lang="fr-FR" b="1" u="sng" dirty="0">
                <a:solidFill>
                  <a:srgbClr val="002060"/>
                </a:solidFill>
              </a:rPr>
              <a:t>Il existe plusieurs moyens pour réduire les risques liés à la sécurité (1/2): </a:t>
            </a:r>
          </a:p>
          <a:p>
            <a:pPr marL="114300" indent="0">
              <a:buNone/>
            </a:pPr>
            <a:endParaRPr lang="fr-FR" b="1" u="sng" dirty="0">
              <a:solidFill>
                <a:srgbClr val="002060"/>
              </a:solidFill>
            </a:endParaRPr>
          </a:p>
          <a:p>
            <a:r>
              <a:rPr lang="fr-FR" dirty="0"/>
              <a:t>L’authentification des utilisateurs par un mot de passe. </a:t>
            </a:r>
          </a:p>
          <a:p>
            <a:r>
              <a:rPr lang="fr-FR" dirty="0"/>
              <a:t>Le cryptage des données. </a:t>
            </a:r>
          </a:p>
          <a:p>
            <a:r>
              <a:rPr lang="fr-FR" dirty="0"/>
              <a:t>La sécurité́ physique en contrôlant l’accès des personnes aux salles informatiques, en utilisant des circuits inviolables matériellement. </a:t>
            </a:r>
          </a:p>
          <a:p>
            <a:r>
              <a:rPr lang="fr-FR" dirty="0"/>
              <a:t>L’information sur les risques pénaux encourus en cas d’infraction. Un « braquage » informatique est un délit, pas un jeu. </a:t>
            </a:r>
          </a:p>
          <a:p>
            <a:r>
              <a:rPr lang="fr-FR" dirty="0"/>
              <a:t>Le contrôle fréquent des droits d’accès aux fichiers et aux bases de données. </a:t>
            </a:r>
          </a:p>
          <a:p>
            <a:r>
              <a:rPr lang="fr-FR" dirty="0"/>
              <a:t>Le contrôle des « checksum » des fichiers pour s’assurer de leur intégrité́. </a:t>
            </a:r>
          </a:p>
          <a:p>
            <a:r>
              <a:rPr lang="fr-FR" dirty="0"/>
              <a:t>La sauvegarde régulière des données. </a:t>
            </a:r>
          </a:p>
          <a:p>
            <a:r>
              <a:rPr lang="fr-FR" dirty="0"/>
              <a:t>L’audit des principaux évènements du système. </a:t>
            </a:r>
          </a:p>
          <a:p>
            <a:endParaRPr lang="fr-FR" dirty="0"/>
          </a:p>
          <a:p>
            <a:pPr marL="285750" indent="-285750">
              <a:spcBef>
                <a:spcPts val="0"/>
              </a:spcBef>
              <a:buSzPts val="2000"/>
            </a:pPr>
            <a:endParaRPr dirty="0"/>
          </a:p>
        </p:txBody>
      </p:sp>
    </p:spTree>
    <p:extLst>
      <p:ext uri="{BB962C8B-B14F-4D97-AF65-F5344CB8AC3E}">
        <p14:creationId xmlns:p14="http://schemas.microsoft.com/office/powerpoint/2010/main" val="30672810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sp>
        <p:nvSpPr>
          <p:cNvPr id="1510" name="Google Shape;1510;p16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dirty="0"/>
              <a:t>8-1 – LES BASES DE LA SÉCURITÉ</a:t>
            </a:r>
            <a:endParaRPr dirty="0"/>
          </a:p>
        </p:txBody>
      </p:sp>
      <p:sp>
        <p:nvSpPr>
          <p:cNvPr id="1511" name="Google Shape;1511;p163"/>
          <p:cNvSpPr txBox="1">
            <a:spLocks noGrp="1"/>
          </p:cNvSpPr>
          <p:nvPr>
            <p:ph type="body" idx="1"/>
          </p:nvPr>
        </p:nvSpPr>
        <p:spPr>
          <a:xfrm>
            <a:off x="1909822" y="2395959"/>
            <a:ext cx="8958805" cy="4294208"/>
          </a:xfrm>
          <a:prstGeom prst="rect">
            <a:avLst/>
          </a:prstGeom>
          <a:noFill/>
          <a:ln>
            <a:noFill/>
          </a:ln>
        </p:spPr>
        <p:txBody>
          <a:bodyPr spcFirstLastPara="1" wrap="square" lIns="91425" tIns="45700" rIns="91425" bIns="45700" anchor="t" anchorCtr="0">
            <a:normAutofit/>
          </a:bodyPr>
          <a:lstStyle/>
          <a:p>
            <a:pPr marL="114300" indent="0">
              <a:buNone/>
            </a:pPr>
            <a:r>
              <a:rPr lang="fr-FR" b="1" u="sng" dirty="0">
                <a:solidFill>
                  <a:srgbClr val="002060"/>
                </a:solidFill>
              </a:rPr>
              <a:t>Il existe plusieurs moyens pour réduire les risques liés à la sécurité (2/2) : </a:t>
            </a:r>
          </a:p>
          <a:p>
            <a:pPr marL="114300" indent="0">
              <a:buNone/>
            </a:pPr>
            <a:endParaRPr lang="fr-FR" b="1" u="sng" dirty="0">
              <a:solidFill>
                <a:srgbClr val="002060"/>
              </a:solidFill>
            </a:endParaRPr>
          </a:p>
          <a:p>
            <a:r>
              <a:rPr lang="fr-FR" dirty="0"/>
              <a:t>L’installation de murs de feu « firewall » qui contrôlent les accès au système informatique depuis l’</a:t>
            </a:r>
            <a:r>
              <a:rPr lang="fr-FR" dirty="0" err="1"/>
              <a:t>extérieur</a:t>
            </a:r>
            <a:r>
              <a:rPr lang="fr-FR" dirty="0"/>
              <a:t> et limitent l’</a:t>
            </a:r>
            <a:r>
              <a:rPr lang="fr-FR" dirty="0" err="1"/>
              <a:t>accès</a:t>
            </a:r>
            <a:r>
              <a:rPr lang="fr-FR" dirty="0"/>
              <a:t> à des services externes par des utilisateurs non avertis ou qui n’en ont pas besoin pour, par exemple, limiter le risque de rapatriement de virus. </a:t>
            </a:r>
          </a:p>
          <a:p>
            <a:r>
              <a:rPr lang="fr-FR" dirty="0"/>
              <a:t>L’installation d’un antivirus, </a:t>
            </a:r>
            <a:r>
              <a:rPr lang="fr-FR" dirty="0" err="1"/>
              <a:t>même</a:t>
            </a:r>
            <a:r>
              <a:rPr lang="fr-FR" dirty="0"/>
              <a:t> sous Linux, si le serveur traite des </a:t>
            </a:r>
            <a:r>
              <a:rPr lang="fr-FR" dirty="0" err="1"/>
              <a:t>données</a:t>
            </a:r>
            <a:r>
              <a:rPr lang="fr-FR" dirty="0"/>
              <a:t> depuis et vers des </a:t>
            </a:r>
            <a:r>
              <a:rPr lang="fr-FR" dirty="0" err="1"/>
              <a:t>systèmes</a:t>
            </a:r>
            <a:r>
              <a:rPr lang="fr-FR" dirty="0"/>
              <a:t> d’exploitation </a:t>
            </a:r>
            <a:r>
              <a:rPr lang="fr-FR" dirty="0" err="1"/>
              <a:t>concernés</a:t>
            </a:r>
            <a:r>
              <a:rPr lang="fr-FR" dirty="0"/>
              <a:t> par les virus. </a:t>
            </a:r>
          </a:p>
          <a:p>
            <a:r>
              <a:rPr lang="fr-FR" dirty="0"/>
              <a:t>L’installation d’outils </a:t>
            </a:r>
            <a:r>
              <a:rPr lang="fr-FR" dirty="0" err="1"/>
              <a:t>anti­spams</a:t>
            </a:r>
            <a:r>
              <a:rPr lang="fr-FR" dirty="0"/>
              <a:t> et anti­spywares, selon le </a:t>
            </a:r>
            <a:r>
              <a:rPr lang="fr-FR" dirty="0" err="1"/>
              <a:t>même</a:t>
            </a:r>
            <a:r>
              <a:rPr lang="fr-FR" dirty="0"/>
              <a:t> principe, afin d’</a:t>
            </a:r>
            <a:r>
              <a:rPr lang="fr-FR" dirty="0" err="1"/>
              <a:t>éviter</a:t>
            </a:r>
            <a:r>
              <a:rPr lang="fr-FR" dirty="0"/>
              <a:t> une intrusion et la saturation des serveurs de courrier </a:t>
            </a:r>
            <a:r>
              <a:rPr lang="fr-FR" dirty="0" err="1"/>
              <a:t>électronique</a:t>
            </a:r>
            <a:r>
              <a:rPr lang="fr-FR" dirty="0"/>
              <a:t>. </a:t>
            </a:r>
          </a:p>
          <a:p>
            <a:r>
              <a:rPr lang="fr-FR" dirty="0"/>
              <a:t>Le </a:t>
            </a:r>
            <a:r>
              <a:rPr lang="fr-FR" dirty="0" err="1"/>
              <a:t>démarrage</a:t>
            </a:r>
            <a:r>
              <a:rPr lang="fr-FR" dirty="0"/>
              <a:t> uniquement des services </a:t>
            </a:r>
            <a:r>
              <a:rPr lang="fr-FR" dirty="0" err="1"/>
              <a:t>réellement</a:t>
            </a:r>
            <a:r>
              <a:rPr lang="fr-FR" dirty="0"/>
              <a:t> utiles sur le serveur et sur le client. </a:t>
            </a:r>
          </a:p>
          <a:p>
            <a:pPr marL="285750" indent="-285750">
              <a:spcBef>
                <a:spcPts val="0"/>
              </a:spcBef>
              <a:buSzPts val="2000"/>
            </a:pPr>
            <a:endParaRPr dirty="0"/>
          </a:p>
        </p:txBody>
      </p:sp>
    </p:spTree>
    <p:extLst>
      <p:ext uri="{BB962C8B-B14F-4D97-AF65-F5344CB8AC3E}">
        <p14:creationId xmlns:p14="http://schemas.microsoft.com/office/powerpoint/2010/main" val="265370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1- 6 LA DOCUMENTATION LINUX</a:t>
            </a:r>
            <a:endParaRPr/>
          </a:p>
        </p:txBody>
      </p:sp>
      <p:pic>
        <p:nvPicPr>
          <p:cNvPr id="226" name="Google Shape;226;p17"/>
          <p:cNvPicPr preferRelativeResize="0"/>
          <p:nvPr/>
        </p:nvPicPr>
        <p:blipFill rotWithShape="1">
          <a:blip r:embed="rId3">
            <a:alphaModFix/>
          </a:blip>
          <a:srcRect/>
          <a:stretch/>
        </p:blipFill>
        <p:spPr>
          <a:xfrm>
            <a:off x="2231136" y="2630901"/>
            <a:ext cx="7729727" cy="4147376"/>
          </a:xfrm>
          <a:prstGeom prst="rect">
            <a:avLst/>
          </a:prstGeom>
          <a:noFill/>
          <a:ln>
            <a:noFill/>
          </a:ln>
        </p:spPr>
      </p:pic>
      <p:sp>
        <p:nvSpPr>
          <p:cNvPr id="227" name="Google Shape;227;p17"/>
          <p:cNvSpPr txBox="1"/>
          <p:nvPr/>
        </p:nvSpPr>
        <p:spPr>
          <a:xfrm>
            <a:off x="4252686" y="2206174"/>
            <a:ext cx="3556000"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Résultat commande « man man» :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UN PETIT QUIZ</a:t>
            </a:r>
            <a:endParaRPr/>
          </a:p>
        </p:txBody>
      </p:sp>
      <p:pic>
        <p:nvPicPr>
          <p:cNvPr id="233" name="Google Shape;233;p18" descr="Guide opérationnel">
            <a:hlinkClick r:id="rId3"/>
          </p:cNvPr>
          <p:cNvPicPr preferRelativeResize="0"/>
          <p:nvPr/>
        </p:nvPicPr>
        <p:blipFill rotWithShape="1">
          <a:blip r:embed="rId4">
            <a:alphaModFix/>
          </a:blip>
          <a:srcRect/>
          <a:stretch/>
        </p:blipFill>
        <p:spPr>
          <a:xfrm>
            <a:off x="4481512" y="2692718"/>
            <a:ext cx="2590800" cy="2590800"/>
          </a:xfrm>
          <a:prstGeom prst="rect">
            <a:avLst/>
          </a:prstGeom>
          <a:noFill/>
          <a:ln>
            <a:noFill/>
          </a:ln>
        </p:spPr>
      </p:pic>
      <p:pic>
        <p:nvPicPr>
          <p:cNvPr id="234" name="Google Shape;234;p18" descr="Tête avec engrenages"/>
          <p:cNvPicPr preferRelativeResize="0"/>
          <p:nvPr/>
        </p:nvPicPr>
        <p:blipFill rotWithShape="1">
          <a:blip r:embed="rId5">
            <a:alphaModFix/>
          </a:blip>
          <a:srcRect/>
          <a:stretch/>
        </p:blipFill>
        <p:spPr>
          <a:xfrm>
            <a:off x="3709988" y="1101852"/>
            <a:ext cx="914400" cy="914400"/>
          </a:xfrm>
          <a:prstGeom prst="rect">
            <a:avLst/>
          </a:prstGeom>
          <a:noFill/>
          <a:ln>
            <a:noFill/>
          </a:ln>
        </p:spPr>
      </p:pic>
      <p:pic>
        <p:nvPicPr>
          <p:cNvPr id="235" name="Google Shape;235;p18" descr="Curseur"/>
          <p:cNvPicPr preferRelativeResize="0"/>
          <p:nvPr/>
        </p:nvPicPr>
        <p:blipFill rotWithShape="1">
          <a:blip r:embed="rId6">
            <a:alphaModFix/>
          </a:blip>
          <a:srcRect/>
          <a:stretch/>
        </p:blipFill>
        <p:spPr>
          <a:xfrm>
            <a:off x="5885722" y="4369118"/>
            <a:ext cx="914400" cy="914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9"/>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fr-FR"/>
              <a:t>2- INSTALLATION LINUX ET APPLICATIONS</a:t>
            </a:r>
            <a:endParaRPr/>
          </a:p>
        </p:txBody>
      </p:sp>
      <p:sp>
        <p:nvSpPr>
          <p:cNvPr id="241" name="Google Shape;241;p19"/>
          <p:cNvSpPr txBox="1">
            <a:spLocks noGrp="1"/>
          </p:cNvSpPr>
          <p:nvPr>
            <p:ph type="subTitle" idx="1"/>
          </p:nvPr>
        </p:nvSpPr>
        <p:spPr>
          <a:xfrm>
            <a:off x="2695194" y="4352544"/>
            <a:ext cx="7896606" cy="1239894"/>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00"/>
              <a:buNone/>
            </a:pPr>
            <a:endParaRPr/>
          </a:p>
          <a:p>
            <a:pPr marL="0" lvl="0" indent="0" algn="ctr" rtl="0">
              <a:lnSpc>
                <a:spcPct val="100000"/>
              </a:lnSpc>
              <a:spcBef>
                <a:spcPts val="1000"/>
              </a:spcBef>
              <a:spcAft>
                <a:spcPts val="0"/>
              </a:spcAft>
              <a:buSzPts val="2000"/>
              <a:buNone/>
            </a:pPr>
            <a:r>
              <a:rPr lang="fr-FR"/>
              <a:t>Rappel – Présentation – Installation distributions – Installation applications</a:t>
            </a:r>
            <a:endParaRPr/>
          </a:p>
        </p:txBody>
      </p:sp>
      <p:pic>
        <p:nvPicPr>
          <p:cNvPr id="242" name="Google Shape;242;p19" descr="Linux Logo : histoire, signification de l&amp;#39;emblème"/>
          <p:cNvPicPr preferRelativeResize="0"/>
          <p:nvPr/>
        </p:nvPicPr>
        <p:blipFill rotWithShape="1">
          <a:blip r:embed="rId3">
            <a:alphaModFix/>
          </a:blip>
          <a:srcRect/>
          <a:stretch/>
        </p:blipFill>
        <p:spPr>
          <a:xfrm>
            <a:off x="1" y="4237263"/>
            <a:ext cx="4659086" cy="26207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SOMMAIRE</a:t>
            </a:r>
            <a:endParaRPr/>
          </a:p>
        </p:txBody>
      </p:sp>
      <p:sp>
        <p:nvSpPr>
          <p:cNvPr id="111" name="Google Shape;111;p2"/>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lnSpcReduction="10000"/>
          </a:bodyPr>
          <a:lstStyle/>
          <a:p>
            <a:pPr marL="342900" lvl="0" indent="-342900" algn="l" rtl="0">
              <a:lnSpc>
                <a:spcPct val="100000"/>
              </a:lnSpc>
              <a:spcBef>
                <a:spcPts val="0"/>
              </a:spcBef>
              <a:spcAft>
                <a:spcPts val="0"/>
              </a:spcAft>
              <a:buSzPts val="1800"/>
              <a:buFont typeface="Gill Sans"/>
              <a:buAutoNum type="arabicPeriod"/>
            </a:pPr>
            <a:r>
              <a:rPr lang="fr-FR"/>
              <a:t>LINUX?</a:t>
            </a:r>
            <a:endParaRPr/>
          </a:p>
          <a:p>
            <a:pPr marL="342900" lvl="0" indent="-342900" algn="l" rtl="0">
              <a:lnSpc>
                <a:spcPct val="100000"/>
              </a:lnSpc>
              <a:spcBef>
                <a:spcPts val="1000"/>
              </a:spcBef>
              <a:spcAft>
                <a:spcPts val="0"/>
              </a:spcAft>
              <a:buSzPts val="1800"/>
              <a:buFont typeface="Gill Sans"/>
              <a:buAutoNum type="arabicPeriod"/>
            </a:pPr>
            <a:r>
              <a:rPr lang="fr-FR"/>
              <a:t>INSTALLER LINUX ET SES APPLICATIONS.</a:t>
            </a:r>
            <a:endParaRPr/>
          </a:p>
          <a:p>
            <a:pPr marL="342900" lvl="0" indent="-342900" algn="l" rtl="0">
              <a:lnSpc>
                <a:spcPct val="100000"/>
              </a:lnSpc>
              <a:spcBef>
                <a:spcPts val="1000"/>
              </a:spcBef>
              <a:spcAft>
                <a:spcPts val="0"/>
              </a:spcAft>
              <a:buSzPts val="1800"/>
              <a:buFont typeface="Gill Sans"/>
              <a:buAutoNum type="arabicPeriod"/>
            </a:pPr>
            <a:r>
              <a:rPr lang="fr-FR"/>
              <a:t>ADMINISTRER LE SYSTÈME AVEC LES COMMANDES DU MODE TEXTE.</a:t>
            </a:r>
            <a:endParaRPr/>
          </a:p>
          <a:p>
            <a:pPr marL="342900" lvl="0" indent="-342900" algn="l" rtl="0">
              <a:lnSpc>
                <a:spcPct val="100000"/>
              </a:lnSpc>
              <a:spcBef>
                <a:spcPts val="1000"/>
              </a:spcBef>
              <a:spcAft>
                <a:spcPts val="0"/>
              </a:spcAft>
              <a:buSzPts val="1800"/>
              <a:buFont typeface="Gill Sans"/>
              <a:buAutoNum type="arabicPeriod"/>
            </a:pPr>
            <a:r>
              <a:rPr lang="fr-FR"/>
              <a:t>GÉRER L'ESPACE DISQUE.</a:t>
            </a:r>
            <a:endParaRPr/>
          </a:p>
          <a:p>
            <a:pPr marL="342900" lvl="0" indent="-342900" algn="l" rtl="0">
              <a:lnSpc>
                <a:spcPct val="100000"/>
              </a:lnSpc>
              <a:spcBef>
                <a:spcPts val="1000"/>
              </a:spcBef>
              <a:spcAft>
                <a:spcPts val="0"/>
              </a:spcAft>
              <a:buSzPts val="1800"/>
              <a:buFont typeface="Gill Sans"/>
              <a:buAutoNum type="arabicPeriod"/>
            </a:pPr>
            <a:r>
              <a:rPr lang="fr-FR"/>
              <a:t>GÉRER L'ARRÊT ET LE REDÉMARRAGE.</a:t>
            </a:r>
            <a:endParaRPr/>
          </a:p>
          <a:p>
            <a:pPr marL="342900" lvl="0" indent="-342900" algn="l" rtl="0">
              <a:lnSpc>
                <a:spcPct val="100000"/>
              </a:lnSpc>
              <a:spcBef>
                <a:spcPts val="1000"/>
              </a:spcBef>
              <a:spcAft>
                <a:spcPts val="0"/>
              </a:spcAft>
              <a:buSzPts val="1800"/>
              <a:buFont typeface="Gill Sans"/>
              <a:buAutoNum type="arabicPeriod"/>
            </a:pPr>
            <a:r>
              <a:rPr lang="fr-FR"/>
              <a:t>CONFIGURER TCP/IP EN ENVIRONNEMENT LINUX.</a:t>
            </a:r>
            <a:endParaRPr/>
          </a:p>
          <a:p>
            <a:pPr marL="342900" lvl="0" indent="-342900" algn="l" rtl="0">
              <a:lnSpc>
                <a:spcPct val="100000"/>
              </a:lnSpc>
              <a:spcBef>
                <a:spcPts val="1000"/>
              </a:spcBef>
              <a:spcAft>
                <a:spcPts val="0"/>
              </a:spcAft>
              <a:buSzPts val="1800"/>
              <a:buFont typeface="Gill Sans"/>
              <a:buAutoNum type="arabicPeriod"/>
            </a:pPr>
            <a:r>
              <a:rPr lang="fr-FR"/>
              <a:t>LES FONDAMENTAUX DE LA SECURITE.</a:t>
            </a:r>
            <a:endParaRPr/>
          </a:p>
          <a:p>
            <a:pPr marL="342900" lvl="0" indent="-342900" algn="l" rtl="0">
              <a:lnSpc>
                <a:spcPct val="100000"/>
              </a:lnSpc>
              <a:spcBef>
                <a:spcPts val="1000"/>
              </a:spcBef>
              <a:spcAft>
                <a:spcPts val="0"/>
              </a:spcAft>
              <a:buSzPts val="1800"/>
              <a:buFont typeface="Gill Sans"/>
              <a:buAutoNum type="arabicPeriod"/>
            </a:pPr>
            <a:r>
              <a:rPr lang="fr-FR"/>
              <a:t>DIVERS.</a:t>
            </a:r>
            <a:endParaRPr/>
          </a:p>
        </p:txBody>
      </p:sp>
      <p:sp>
        <p:nvSpPr>
          <p:cNvPr id="112" name="Google Shape;112;p2"/>
          <p:cNvSpPr/>
          <p:nvPr/>
        </p:nvSpPr>
        <p:spPr>
          <a:xfrm>
            <a:off x="5943600" y="3276600"/>
            <a:ext cx="1579944" cy="15799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2 - INSTALLATION LINUX ET APPLICATIONS</a:t>
            </a:r>
            <a:endParaRPr/>
          </a:p>
        </p:txBody>
      </p:sp>
      <p:sp>
        <p:nvSpPr>
          <p:cNvPr id="248" name="Google Shape;248;p20"/>
          <p:cNvSpPr txBox="1">
            <a:spLocks noGrp="1"/>
          </p:cNvSpPr>
          <p:nvPr>
            <p:ph type="body" idx="1"/>
          </p:nvPr>
        </p:nvSpPr>
        <p:spPr>
          <a:xfrm>
            <a:off x="2231135" y="2638044"/>
            <a:ext cx="8384477" cy="2419731"/>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fr-FR" sz="2000">
                <a:latin typeface="Lemon"/>
                <a:ea typeface="Lemon"/>
                <a:cs typeface="Lemon"/>
                <a:sym typeface="Lemon"/>
              </a:rPr>
              <a:t>2-1. Rappel.</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2-2. Présentations de 2 distributions.</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2-3. Installation de Fedora et Debian.</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2-4. Installation d’applications sous RedHat(Fedora)</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2-5. Installation d’applications sous Debian.</a:t>
            </a:r>
            <a:endParaRPr/>
          </a:p>
        </p:txBody>
      </p:sp>
      <p:pic>
        <p:nvPicPr>
          <p:cNvPr id="249" name="Google Shape;249;p20"/>
          <p:cNvPicPr preferRelativeResize="0"/>
          <p:nvPr/>
        </p:nvPicPr>
        <p:blipFill rotWithShape="1">
          <a:blip r:embed="rId3">
            <a:alphaModFix/>
          </a:blip>
          <a:srcRect/>
          <a:stretch/>
        </p:blipFill>
        <p:spPr>
          <a:xfrm>
            <a:off x="8410575" y="3302902"/>
            <a:ext cx="404814" cy="533005"/>
          </a:xfrm>
          <a:prstGeom prst="rect">
            <a:avLst/>
          </a:prstGeom>
          <a:noFill/>
          <a:ln>
            <a:noFill/>
          </a:ln>
        </p:spPr>
      </p:pic>
      <p:pic>
        <p:nvPicPr>
          <p:cNvPr id="250" name="Google Shape;250;p20"/>
          <p:cNvPicPr preferRelativeResize="0"/>
          <p:nvPr/>
        </p:nvPicPr>
        <p:blipFill rotWithShape="1">
          <a:blip r:embed="rId4">
            <a:alphaModFix/>
          </a:blip>
          <a:srcRect/>
          <a:stretch/>
        </p:blipFill>
        <p:spPr>
          <a:xfrm>
            <a:off x="9121426" y="3302507"/>
            <a:ext cx="533400" cy="533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2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2 -1 RAPPEL</a:t>
            </a:r>
            <a:endParaRPr/>
          </a:p>
        </p:txBody>
      </p:sp>
      <p:sp>
        <p:nvSpPr>
          <p:cNvPr id="256" name="Google Shape;256;p21"/>
          <p:cNvSpPr txBox="1">
            <a:spLocks noGrp="1"/>
          </p:cNvSpPr>
          <p:nvPr>
            <p:ph type="body" idx="1"/>
          </p:nvPr>
        </p:nvSpPr>
        <p:spPr>
          <a:xfrm>
            <a:off x="2231136" y="2638044"/>
            <a:ext cx="7729728" cy="3805619"/>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00000"/>
              </a:lnSpc>
              <a:spcBef>
                <a:spcPts val="0"/>
              </a:spcBef>
              <a:spcAft>
                <a:spcPts val="0"/>
              </a:spcAft>
              <a:buSzPct val="100000"/>
              <a:buChar char="•"/>
            </a:pPr>
            <a:r>
              <a:rPr lang="fr-FR" b="1"/>
              <a:t>Linux</a:t>
            </a:r>
            <a:r>
              <a:rPr lang="fr-FR"/>
              <a:t> ou </a:t>
            </a:r>
            <a:r>
              <a:rPr lang="fr-FR" b="1"/>
              <a:t>GNU/Linux</a:t>
            </a:r>
            <a:r>
              <a:rPr lang="fr-FR"/>
              <a:t> est une famille de </a:t>
            </a:r>
            <a:r>
              <a:rPr lang="fr-FR" u="sng">
                <a:solidFill>
                  <a:schemeClr val="hlink"/>
                </a:solidFill>
                <a:hlinkClick r:id="rId3"/>
              </a:rPr>
              <a:t>systèmes d'exploitation</a:t>
            </a:r>
            <a:r>
              <a:rPr lang="fr-FR"/>
              <a:t> </a:t>
            </a:r>
            <a:r>
              <a:rPr lang="fr-FR" i="1" u="sng">
                <a:solidFill>
                  <a:schemeClr val="hlink"/>
                </a:solidFill>
                <a:hlinkClick r:id="rId4"/>
              </a:rPr>
              <a:t>open source</a:t>
            </a:r>
            <a:r>
              <a:rPr lang="fr-FR"/>
              <a:t> de </a:t>
            </a:r>
            <a:r>
              <a:rPr lang="fr-FR" u="sng">
                <a:solidFill>
                  <a:schemeClr val="hlink"/>
                </a:solidFill>
                <a:hlinkClick r:id="rId5"/>
              </a:rPr>
              <a:t>type Unix</a:t>
            </a:r>
            <a:r>
              <a:rPr lang="fr-FR"/>
              <a:t> fondé sur le </a:t>
            </a:r>
            <a:r>
              <a:rPr lang="fr-FR" u="sng">
                <a:solidFill>
                  <a:schemeClr val="hlink"/>
                </a:solidFill>
                <a:hlinkClick r:id="rId6"/>
              </a:rPr>
              <a:t>noyau Linux</a:t>
            </a:r>
            <a:r>
              <a:rPr lang="fr-FR"/>
              <a:t>, créé en </a:t>
            </a:r>
            <a:r>
              <a:rPr lang="fr-FR" u="sng">
                <a:solidFill>
                  <a:schemeClr val="hlink"/>
                </a:solidFill>
                <a:hlinkClick r:id="rId7"/>
              </a:rPr>
              <a:t>1991</a:t>
            </a:r>
            <a:r>
              <a:rPr lang="fr-FR"/>
              <a:t> par </a:t>
            </a:r>
            <a:r>
              <a:rPr lang="fr-FR" u="sng">
                <a:solidFill>
                  <a:schemeClr val="hlink"/>
                </a:solidFill>
                <a:hlinkClick r:id="rId8"/>
              </a:rPr>
              <a:t>Linus Torvalds</a:t>
            </a:r>
            <a:r>
              <a:rPr lang="fr-FR"/>
              <a:t>. De nombreuses </a:t>
            </a:r>
            <a:r>
              <a:rPr lang="fr-FR" u="sng">
                <a:solidFill>
                  <a:schemeClr val="hlink"/>
                </a:solidFill>
                <a:hlinkClick r:id="rId9"/>
              </a:rPr>
              <a:t>distributions Linux</a:t>
            </a:r>
            <a:r>
              <a:rPr lang="fr-FR"/>
              <a:t> ont depuis vu le jour et constituent un important vecteur de popularisation du mouvement du </a:t>
            </a:r>
            <a:r>
              <a:rPr lang="fr-FR" u="sng">
                <a:solidFill>
                  <a:schemeClr val="hlink"/>
                </a:solidFill>
                <a:hlinkClick r:id="rId10"/>
              </a:rPr>
              <a:t>logiciel libre</a:t>
            </a:r>
            <a:r>
              <a:rPr lang="fr-FR"/>
              <a:t>.</a:t>
            </a:r>
            <a:endParaRPr/>
          </a:p>
          <a:p>
            <a:pPr marL="228600" lvl="0" indent="-228600" algn="l" rtl="0">
              <a:lnSpc>
                <a:spcPct val="100000"/>
              </a:lnSpc>
              <a:spcBef>
                <a:spcPts val="1000"/>
              </a:spcBef>
              <a:spcAft>
                <a:spcPts val="0"/>
              </a:spcAft>
              <a:buSzPct val="100000"/>
              <a:buChar char="•"/>
            </a:pPr>
            <a:r>
              <a:rPr lang="fr-FR"/>
              <a:t>Il existe plusieurs distributions Linux : </a:t>
            </a:r>
            <a:endParaRPr/>
          </a:p>
          <a:p>
            <a:pPr marL="685800" lvl="2" indent="-228600" algn="l" rtl="0">
              <a:lnSpc>
                <a:spcPct val="100000"/>
              </a:lnSpc>
              <a:spcBef>
                <a:spcPts val="1000"/>
              </a:spcBef>
              <a:spcAft>
                <a:spcPts val="0"/>
              </a:spcAft>
              <a:buSzPct val="100000"/>
              <a:buChar char="•"/>
            </a:pPr>
            <a:r>
              <a:rPr lang="fr-FR" b="1"/>
              <a:t>Slackware</a:t>
            </a:r>
            <a:r>
              <a:rPr lang="fr-FR"/>
              <a:t> : une des plus anciennes distributions de Linux. Elle existe encore aujourd'hui !</a:t>
            </a:r>
            <a:endParaRPr/>
          </a:p>
          <a:p>
            <a:pPr marL="685800" lvl="2" indent="-228600" algn="l" rtl="0">
              <a:lnSpc>
                <a:spcPct val="100000"/>
              </a:lnSpc>
              <a:spcBef>
                <a:spcPts val="1000"/>
              </a:spcBef>
              <a:spcAft>
                <a:spcPts val="0"/>
              </a:spcAft>
              <a:buSzPct val="100000"/>
              <a:buChar char="•"/>
            </a:pPr>
            <a:r>
              <a:rPr lang="fr-FR" b="1"/>
              <a:t>Mandriva</a:t>
            </a:r>
            <a:r>
              <a:rPr lang="fr-FR"/>
              <a:t> : éditée par une entreprise française, elle se veut simple d'utilisation ;</a:t>
            </a:r>
            <a:endParaRPr/>
          </a:p>
          <a:p>
            <a:pPr marL="685800" lvl="2" indent="-228600" algn="l" rtl="0">
              <a:lnSpc>
                <a:spcPct val="100000"/>
              </a:lnSpc>
              <a:spcBef>
                <a:spcPts val="1000"/>
              </a:spcBef>
              <a:spcAft>
                <a:spcPts val="0"/>
              </a:spcAft>
              <a:buSzPct val="100000"/>
              <a:buChar char="•"/>
            </a:pPr>
            <a:r>
              <a:rPr lang="fr-FR" b="1"/>
              <a:t>Red Hat</a:t>
            </a:r>
            <a:r>
              <a:rPr lang="fr-FR"/>
              <a:t> : éditée par une entreprise américaine, cette distribution est célèbre et très répandue, notamment sur les serveurs ;</a:t>
            </a:r>
            <a:endParaRPr/>
          </a:p>
          <a:p>
            <a:pPr marL="685800" lvl="2" indent="-228600" algn="l" rtl="0">
              <a:lnSpc>
                <a:spcPct val="100000"/>
              </a:lnSpc>
              <a:spcBef>
                <a:spcPts val="1000"/>
              </a:spcBef>
              <a:spcAft>
                <a:spcPts val="0"/>
              </a:spcAft>
              <a:buSzPct val="100000"/>
              <a:buChar char="•"/>
            </a:pPr>
            <a:r>
              <a:rPr lang="fr-FR" b="1"/>
              <a:t>SuSE</a:t>
            </a:r>
            <a:r>
              <a:rPr lang="fr-FR"/>
              <a:t> : éditée par l'entreprise Novell ;</a:t>
            </a:r>
            <a:endParaRPr/>
          </a:p>
          <a:p>
            <a:pPr marL="685800" lvl="2" indent="-228600" algn="l" rtl="0">
              <a:lnSpc>
                <a:spcPct val="100000"/>
              </a:lnSpc>
              <a:spcBef>
                <a:spcPts val="1000"/>
              </a:spcBef>
              <a:spcAft>
                <a:spcPts val="0"/>
              </a:spcAft>
              <a:buSzPct val="100000"/>
              <a:buChar char="•"/>
            </a:pPr>
            <a:r>
              <a:rPr lang="fr-FR" b="1"/>
              <a:t>Debian</a:t>
            </a:r>
            <a:r>
              <a:rPr lang="fr-FR"/>
              <a:t> : la seule distribution qui soit gérée par des développeurs indépendants plutôt que par une entreprise. C'est une des distributions les plus populaires.</a:t>
            </a:r>
            <a:endParaRPr/>
          </a:p>
          <a:p>
            <a:pPr marL="685800" lvl="2" indent="-134619" algn="l" rtl="0">
              <a:lnSpc>
                <a:spcPct val="100000"/>
              </a:lnSpc>
              <a:spcBef>
                <a:spcPts val="1000"/>
              </a:spcBef>
              <a:spcAft>
                <a:spcPts val="0"/>
              </a:spcAft>
              <a:buSzPct val="100000"/>
              <a:buNone/>
            </a:pPr>
            <a:endParaRPr/>
          </a:p>
        </p:txBody>
      </p:sp>
      <p:pic>
        <p:nvPicPr>
          <p:cNvPr id="257" name="Google Shape;257;p21" descr="Ampoule et engrenage"/>
          <p:cNvPicPr preferRelativeResize="0"/>
          <p:nvPr/>
        </p:nvPicPr>
        <p:blipFill rotWithShape="1">
          <a:blip r:embed="rId11">
            <a:alphaModFix/>
          </a:blip>
          <a:srcRect/>
          <a:stretch/>
        </p:blipFill>
        <p:spPr>
          <a:xfrm>
            <a:off x="10167937" y="2514600"/>
            <a:ext cx="914400" cy="914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2 -2 </a:t>
            </a:r>
            <a:r>
              <a:rPr lang="fr-FR" sz="2600"/>
              <a:t>PRÉSENTATION DE 2 DISTRIBUTIONS</a:t>
            </a:r>
            <a:endParaRPr/>
          </a:p>
        </p:txBody>
      </p:sp>
      <p:pic>
        <p:nvPicPr>
          <p:cNvPr id="263" name="Google Shape;263;p22"/>
          <p:cNvPicPr preferRelativeResize="0"/>
          <p:nvPr/>
        </p:nvPicPr>
        <p:blipFill rotWithShape="1">
          <a:blip r:embed="rId3">
            <a:alphaModFix/>
          </a:blip>
          <a:srcRect/>
          <a:stretch/>
        </p:blipFill>
        <p:spPr>
          <a:xfrm>
            <a:off x="7354160" y="3302902"/>
            <a:ext cx="1604097" cy="2112061"/>
          </a:xfrm>
          <a:prstGeom prst="rect">
            <a:avLst/>
          </a:prstGeom>
          <a:noFill/>
          <a:ln>
            <a:noFill/>
          </a:ln>
        </p:spPr>
      </p:pic>
      <p:sp>
        <p:nvSpPr>
          <p:cNvPr id="264" name="Google Shape;264;p22"/>
          <p:cNvSpPr txBox="1"/>
          <p:nvPr/>
        </p:nvSpPr>
        <p:spPr>
          <a:xfrm>
            <a:off x="4409494" y="2568832"/>
            <a:ext cx="3577223"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a:solidFill>
                  <a:schemeClr val="dk1"/>
                </a:solidFill>
                <a:latin typeface="Gill Sans"/>
                <a:ea typeface="Gill Sans"/>
                <a:cs typeface="Gill Sans"/>
                <a:sym typeface="Gill Sans"/>
              </a:rPr>
              <a:t>2 distributions GNU/Linux</a:t>
            </a:r>
            <a:endParaRPr/>
          </a:p>
        </p:txBody>
      </p:sp>
      <p:pic>
        <p:nvPicPr>
          <p:cNvPr id="265" name="Google Shape;265;p22"/>
          <p:cNvPicPr preferRelativeResize="0"/>
          <p:nvPr/>
        </p:nvPicPr>
        <p:blipFill rotWithShape="1">
          <a:blip r:embed="rId4">
            <a:alphaModFix/>
          </a:blip>
          <a:srcRect/>
          <a:stretch/>
        </p:blipFill>
        <p:spPr>
          <a:xfrm>
            <a:off x="3590056" y="3429000"/>
            <a:ext cx="1867765" cy="20145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3"/>
          <p:cNvSpPr txBox="1">
            <a:spLocks noGrp="1"/>
          </p:cNvSpPr>
          <p:nvPr>
            <p:ph type="body" idx="1"/>
          </p:nvPr>
        </p:nvSpPr>
        <p:spPr>
          <a:xfrm>
            <a:off x="1042988" y="2313433"/>
            <a:ext cx="4810696"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FEDORA</a:t>
            </a:r>
            <a:endParaRPr/>
          </a:p>
        </p:txBody>
      </p:sp>
      <p:sp>
        <p:nvSpPr>
          <p:cNvPr id="271" name="Google Shape;271;p23"/>
          <p:cNvSpPr txBox="1">
            <a:spLocks noGrp="1"/>
          </p:cNvSpPr>
          <p:nvPr>
            <p:ph type="body" idx="2"/>
          </p:nvPr>
        </p:nvSpPr>
        <p:spPr>
          <a:xfrm>
            <a:off x="885825" y="3143249"/>
            <a:ext cx="5210175" cy="300037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SzPts val="1800"/>
              <a:buChar char="•"/>
            </a:pPr>
            <a:r>
              <a:rPr lang="fr-FR"/>
              <a:t>Crée en 2002 ( distribution dérivée RedHat)</a:t>
            </a:r>
            <a:endParaRPr/>
          </a:p>
          <a:p>
            <a:pPr marL="228600" lvl="0" indent="-228600" algn="l" rtl="0">
              <a:lnSpc>
                <a:spcPct val="100000"/>
              </a:lnSpc>
              <a:spcBef>
                <a:spcPts val="1000"/>
              </a:spcBef>
              <a:spcAft>
                <a:spcPts val="0"/>
              </a:spcAft>
              <a:buSzPts val="1800"/>
              <a:buChar char="•"/>
            </a:pPr>
            <a:r>
              <a:rPr lang="fr-FR"/>
              <a:t>Editer par le projet Fedora (RedHat).</a:t>
            </a:r>
            <a:endParaRPr/>
          </a:p>
          <a:p>
            <a:pPr marL="228600" lvl="0" indent="-228600" algn="l" rtl="0">
              <a:lnSpc>
                <a:spcPct val="100000"/>
              </a:lnSpc>
              <a:spcBef>
                <a:spcPts val="1000"/>
              </a:spcBef>
              <a:spcAft>
                <a:spcPts val="0"/>
              </a:spcAft>
              <a:buSzPts val="1800"/>
              <a:buChar char="•"/>
            </a:pPr>
            <a:r>
              <a:rPr lang="fr-FR"/>
              <a:t>3 variantes : Workstation, Server et Cloud.</a:t>
            </a:r>
            <a:endParaRPr/>
          </a:p>
          <a:p>
            <a:pPr marL="228600" lvl="0" indent="-228600" algn="l" rtl="0">
              <a:lnSpc>
                <a:spcPct val="100000"/>
              </a:lnSpc>
              <a:spcBef>
                <a:spcPts val="1000"/>
              </a:spcBef>
              <a:spcAft>
                <a:spcPts val="0"/>
              </a:spcAft>
              <a:buSzPts val="1800"/>
              <a:buChar char="•"/>
            </a:pPr>
            <a:r>
              <a:rPr lang="fr-FR"/>
              <a:t>8 ème distribution Linux en terme de popularité.</a:t>
            </a:r>
            <a:endParaRPr/>
          </a:p>
          <a:p>
            <a:pPr marL="228600" lvl="0" indent="-228600" algn="l" rtl="0">
              <a:lnSpc>
                <a:spcPct val="100000"/>
              </a:lnSpc>
              <a:spcBef>
                <a:spcPts val="1000"/>
              </a:spcBef>
              <a:spcAft>
                <a:spcPts val="0"/>
              </a:spcAft>
              <a:buSzPts val="1800"/>
              <a:buChar char="•"/>
            </a:pPr>
            <a:r>
              <a:rPr lang="fr-FR"/>
              <a:t>Gestion de paquets par RPM et DNF.</a:t>
            </a:r>
            <a:endParaRPr/>
          </a:p>
          <a:p>
            <a:pPr marL="228600" lvl="0" indent="-228600" algn="l" rtl="0">
              <a:lnSpc>
                <a:spcPct val="100000"/>
              </a:lnSpc>
              <a:spcBef>
                <a:spcPts val="1000"/>
              </a:spcBef>
              <a:spcAft>
                <a:spcPts val="0"/>
              </a:spcAft>
              <a:buSzPts val="1800"/>
              <a:buChar char="•"/>
            </a:pPr>
            <a:r>
              <a:rPr lang="fr-FR"/>
              <a:t>Nouvelle version tous les 6 mois.</a:t>
            </a:r>
            <a:endParaRPr/>
          </a:p>
          <a:p>
            <a:pPr marL="228600" lvl="0" indent="-228600" algn="l" rtl="0">
              <a:lnSpc>
                <a:spcPct val="100000"/>
              </a:lnSpc>
              <a:spcBef>
                <a:spcPts val="1000"/>
              </a:spcBef>
              <a:spcAft>
                <a:spcPts val="0"/>
              </a:spcAft>
              <a:buSzPts val="1800"/>
              <a:buChar char="•"/>
            </a:pPr>
            <a:r>
              <a:rPr lang="fr-FR"/>
              <a:t>Plus : Sécurité – relation Gnome – Gestion de paquets</a:t>
            </a:r>
            <a:endParaRPr/>
          </a:p>
        </p:txBody>
      </p:sp>
      <p:sp>
        <p:nvSpPr>
          <p:cNvPr id="272" name="Google Shape;272;p23"/>
          <p:cNvSpPr txBox="1">
            <a:spLocks noGrp="1"/>
          </p:cNvSpPr>
          <p:nvPr>
            <p:ph type="body" idx="3"/>
          </p:nvPr>
        </p:nvSpPr>
        <p:spPr>
          <a:xfrm>
            <a:off x="6095998" y="3143250"/>
            <a:ext cx="5562601" cy="2596776"/>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SzPts val="1800"/>
              <a:buChar char="•"/>
            </a:pPr>
            <a:r>
              <a:rPr lang="fr-FR"/>
              <a:t>Crée en 1993.</a:t>
            </a:r>
            <a:endParaRPr/>
          </a:p>
          <a:p>
            <a:pPr marL="228600" lvl="0" indent="-228600" algn="l" rtl="0">
              <a:lnSpc>
                <a:spcPct val="100000"/>
              </a:lnSpc>
              <a:spcBef>
                <a:spcPts val="1000"/>
              </a:spcBef>
              <a:spcAft>
                <a:spcPts val="0"/>
              </a:spcAft>
              <a:buSzPts val="1800"/>
              <a:buChar char="•"/>
            </a:pPr>
            <a:r>
              <a:rPr lang="fr-FR"/>
              <a:t>Editer par Debian Project (Projet Communautaire).</a:t>
            </a:r>
            <a:endParaRPr/>
          </a:p>
          <a:p>
            <a:pPr marL="228600" lvl="0" indent="-228600" algn="l" rtl="0">
              <a:lnSpc>
                <a:spcPct val="100000"/>
              </a:lnSpc>
              <a:spcBef>
                <a:spcPts val="1000"/>
              </a:spcBef>
              <a:spcAft>
                <a:spcPts val="0"/>
              </a:spcAft>
              <a:buSzPts val="1800"/>
              <a:buChar char="•"/>
            </a:pPr>
            <a:r>
              <a:rPr lang="fr-FR"/>
              <a:t>Distribution dérivée =&gt; Ubuntu, Linux Mint.</a:t>
            </a:r>
            <a:endParaRPr/>
          </a:p>
          <a:p>
            <a:pPr marL="228600" lvl="0" indent="-228600" algn="l" rtl="0">
              <a:lnSpc>
                <a:spcPct val="100000"/>
              </a:lnSpc>
              <a:spcBef>
                <a:spcPts val="1000"/>
              </a:spcBef>
              <a:spcAft>
                <a:spcPts val="0"/>
              </a:spcAft>
              <a:buSzPts val="1800"/>
              <a:buChar char="•"/>
            </a:pPr>
            <a:r>
              <a:rPr lang="fr-FR"/>
              <a:t>Gestion des paquets par Apt Dpkg.</a:t>
            </a:r>
            <a:endParaRPr/>
          </a:p>
          <a:p>
            <a:pPr marL="228600" lvl="0" indent="-228600" algn="l" rtl="0">
              <a:lnSpc>
                <a:spcPct val="100000"/>
              </a:lnSpc>
              <a:spcBef>
                <a:spcPts val="1000"/>
              </a:spcBef>
              <a:spcAft>
                <a:spcPts val="0"/>
              </a:spcAft>
              <a:buSzPts val="1800"/>
              <a:buChar char="•"/>
            </a:pPr>
            <a:r>
              <a:rPr lang="fr-FR"/>
              <a:t>Dernière version : version 11 Bullseye (14/08/2021)</a:t>
            </a:r>
            <a:endParaRPr/>
          </a:p>
          <a:p>
            <a:pPr marL="228600" lvl="0" indent="-228600" algn="l" rtl="0">
              <a:lnSpc>
                <a:spcPct val="100000"/>
              </a:lnSpc>
              <a:spcBef>
                <a:spcPts val="1000"/>
              </a:spcBef>
              <a:spcAft>
                <a:spcPts val="0"/>
              </a:spcAft>
              <a:buSzPts val="1800"/>
              <a:buChar char="•"/>
            </a:pPr>
            <a:r>
              <a:rPr lang="fr-FR"/>
              <a:t>Plus : Sécurité – server – non commerciale – communauté.</a:t>
            </a:r>
            <a:endParaRPr/>
          </a:p>
        </p:txBody>
      </p:sp>
      <p:sp>
        <p:nvSpPr>
          <p:cNvPr id="273" name="Google Shape;273;p23"/>
          <p:cNvSpPr txBox="1">
            <a:spLocks noGrp="1"/>
          </p:cNvSpPr>
          <p:nvPr>
            <p:ph type="body" idx="4"/>
          </p:nvPr>
        </p:nvSpPr>
        <p:spPr>
          <a:xfrm>
            <a:off x="6338316" y="2313433"/>
            <a:ext cx="4810696"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DEBIAN</a:t>
            </a:r>
            <a:endParaRPr/>
          </a:p>
        </p:txBody>
      </p:sp>
      <p:sp>
        <p:nvSpPr>
          <p:cNvPr id="274" name="Google Shape;274;p2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2 -2 </a:t>
            </a:r>
            <a:r>
              <a:rPr lang="fr-FR" sz="2600"/>
              <a:t>PRÉSENTATION DE 2 DISTRIBUTIONS</a:t>
            </a:r>
            <a:endParaRPr/>
          </a:p>
        </p:txBody>
      </p:sp>
      <p:pic>
        <p:nvPicPr>
          <p:cNvPr id="275" name="Google Shape;275;p23" descr="Unité centrale"/>
          <p:cNvPicPr preferRelativeResize="0"/>
          <p:nvPr/>
        </p:nvPicPr>
        <p:blipFill rotWithShape="1">
          <a:blip r:embed="rId3">
            <a:alphaModFix/>
          </a:blip>
          <a:srcRect/>
          <a:stretch/>
        </p:blipFill>
        <p:spPr>
          <a:xfrm>
            <a:off x="10194670" y="991123"/>
            <a:ext cx="954342" cy="1162289"/>
          </a:xfrm>
          <a:prstGeom prst="rect">
            <a:avLst/>
          </a:prstGeom>
          <a:noFill/>
          <a:ln>
            <a:noFill/>
          </a:ln>
        </p:spPr>
      </p:pic>
      <p:pic>
        <p:nvPicPr>
          <p:cNvPr id="276" name="Google Shape;276;p23"/>
          <p:cNvPicPr preferRelativeResize="0"/>
          <p:nvPr/>
        </p:nvPicPr>
        <p:blipFill rotWithShape="1">
          <a:blip r:embed="rId4">
            <a:alphaModFix/>
          </a:blip>
          <a:srcRect/>
          <a:stretch/>
        </p:blipFill>
        <p:spPr>
          <a:xfrm>
            <a:off x="2332757" y="2413306"/>
            <a:ext cx="467594" cy="504340"/>
          </a:xfrm>
          <a:prstGeom prst="rect">
            <a:avLst/>
          </a:prstGeom>
          <a:noFill/>
          <a:ln>
            <a:noFill/>
          </a:ln>
        </p:spPr>
      </p:pic>
      <p:pic>
        <p:nvPicPr>
          <p:cNvPr id="277" name="Google Shape;277;p23"/>
          <p:cNvPicPr preferRelativeResize="0"/>
          <p:nvPr/>
        </p:nvPicPr>
        <p:blipFill rotWithShape="1">
          <a:blip r:embed="rId5">
            <a:alphaModFix/>
          </a:blip>
          <a:srcRect/>
          <a:stretch/>
        </p:blipFill>
        <p:spPr>
          <a:xfrm>
            <a:off x="7600950" y="2437163"/>
            <a:ext cx="385763" cy="50792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2-3 </a:t>
            </a:r>
            <a:r>
              <a:rPr lang="fr-FR" sz="2600"/>
              <a:t>INSTALLATION DES DISTRIBUTIONS LINUX</a:t>
            </a:r>
            <a:endParaRPr/>
          </a:p>
        </p:txBody>
      </p:sp>
      <p:sp>
        <p:nvSpPr>
          <p:cNvPr id="283" name="Google Shape;283;p24"/>
          <p:cNvSpPr txBox="1">
            <a:spLocks noGrp="1"/>
          </p:cNvSpPr>
          <p:nvPr>
            <p:ph type="body" idx="1"/>
          </p:nvPr>
        </p:nvSpPr>
        <p:spPr>
          <a:xfrm>
            <a:off x="2231136" y="3009524"/>
            <a:ext cx="7729728" cy="310198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Amorçage du système.</a:t>
            </a:r>
            <a:endParaRPr/>
          </a:p>
          <a:p>
            <a:pPr marL="228600" lvl="0" indent="-228600" algn="l" rtl="0">
              <a:lnSpc>
                <a:spcPct val="100000"/>
              </a:lnSpc>
              <a:spcBef>
                <a:spcPts val="1000"/>
              </a:spcBef>
              <a:spcAft>
                <a:spcPts val="0"/>
              </a:spcAft>
              <a:buSzPts val="1800"/>
              <a:buChar char="•"/>
            </a:pPr>
            <a:r>
              <a:rPr lang="fr-FR"/>
              <a:t>Création ou redimensionnement des partitions du disque dur.</a:t>
            </a:r>
            <a:endParaRPr/>
          </a:p>
          <a:p>
            <a:pPr marL="228600" lvl="0" indent="-228600" algn="l" rtl="0">
              <a:lnSpc>
                <a:spcPct val="100000"/>
              </a:lnSpc>
              <a:spcBef>
                <a:spcPts val="1000"/>
              </a:spcBef>
              <a:spcAft>
                <a:spcPts val="0"/>
              </a:spcAft>
              <a:buSzPts val="1800"/>
              <a:buChar char="•"/>
            </a:pPr>
            <a:r>
              <a:rPr lang="fr-FR"/>
              <a:t>Création des systèmes de fichiers et de la partition d'échange.</a:t>
            </a:r>
            <a:endParaRPr/>
          </a:p>
          <a:p>
            <a:pPr marL="228600" lvl="0" indent="-228600" algn="l" rtl="0">
              <a:lnSpc>
                <a:spcPct val="100000"/>
              </a:lnSpc>
              <a:spcBef>
                <a:spcPts val="1000"/>
              </a:spcBef>
              <a:spcAft>
                <a:spcPts val="0"/>
              </a:spcAft>
              <a:buSzPts val="1800"/>
              <a:buChar char="•"/>
            </a:pPr>
            <a:r>
              <a:rPr lang="fr-FR"/>
              <a:t>Installation du système proprement dite.</a:t>
            </a:r>
            <a:endParaRPr/>
          </a:p>
          <a:p>
            <a:pPr marL="228600" lvl="0" indent="-228600" algn="l" rtl="0">
              <a:lnSpc>
                <a:spcPct val="100000"/>
              </a:lnSpc>
              <a:spcBef>
                <a:spcPts val="1000"/>
              </a:spcBef>
              <a:spcAft>
                <a:spcPts val="0"/>
              </a:spcAft>
              <a:buSzPts val="1800"/>
              <a:buChar char="•"/>
            </a:pPr>
            <a:r>
              <a:rPr lang="fr-FR"/>
              <a:t>Installation du gestionnaire d'amorçage.</a:t>
            </a:r>
            <a:endParaRPr/>
          </a:p>
          <a:p>
            <a:pPr marL="228600" lvl="0" indent="-228600" algn="l" rtl="0">
              <a:lnSpc>
                <a:spcPct val="100000"/>
              </a:lnSpc>
              <a:spcBef>
                <a:spcPts val="1000"/>
              </a:spcBef>
              <a:spcAft>
                <a:spcPts val="0"/>
              </a:spcAft>
              <a:buSzPts val="1800"/>
              <a:buChar char="•"/>
            </a:pPr>
            <a:r>
              <a:rPr lang="fr-FR"/>
              <a:t>Configuration du système.</a:t>
            </a:r>
            <a:endParaRPr/>
          </a:p>
        </p:txBody>
      </p:sp>
      <p:sp>
        <p:nvSpPr>
          <p:cNvPr id="284" name="Google Shape;284;p24"/>
          <p:cNvSpPr txBox="1"/>
          <p:nvPr/>
        </p:nvSpPr>
        <p:spPr>
          <a:xfrm>
            <a:off x="3181350" y="2396802"/>
            <a:ext cx="636776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1" u="sng">
                <a:solidFill>
                  <a:schemeClr val="dk1"/>
                </a:solidFill>
                <a:latin typeface="Gill Sans"/>
                <a:ea typeface="Gill Sans"/>
                <a:cs typeface="Gill Sans"/>
                <a:sym typeface="Gill Sans"/>
              </a:rPr>
              <a:t>Les étapes générales d’installation d’une distribution Linux</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2-3 </a:t>
            </a:r>
            <a:r>
              <a:rPr lang="fr-FR" sz="2600"/>
              <a:t>INSTALLATION DES DISTRIBUTIONS LINUX</a:t>
            </a:r>
            <a:endParaRPr/>
          </a:p>
        </p:txBody>
      </p:sp>
      <p:pic>
        <p:nvPicPr>
          <p:cNvPr id="290" name="Google Shape;290;p25"/>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291" name="Google Shape;291;p25"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2-4 </a:t>
            </a:r>
            <a:r>
              <a:rPr lang="fr-FR" sz="2600"/>
              <a:t>INSTALLATION DES APPLICATIONS SOUS FEDORA</a:t>
            </a:r>
            <a:endParaRPr/>
          </a:p>
        </p:txBody>
      </p:sp>
      <p:sp>
        <p:nvSpPr>
          <p:cNvPr id="297" name="Google Shape;297;p26"/>
          <p:cNvSpPr txBox="1">
            <a:spLocks noGrp="1"/>
          </p:cNvSpPr>
          <p:nvPr>
            <p:ph type="body" idx="1"/>
          </p:nvPr>
        </p:nvSpPr>
        <p:spPr>
          <a:xfrm>
            <a:off x="821801" y="2349662"/>
            <a:ext cx="10544535" cy="4409954"/>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00000"/>
              </a:lnSpc>
              <a:spcBef>
                <a:spcPts val="0"/>
              </a:spcBef>
              <a:spcAft>
                <a:spcPts val="0"/>
              </a:spcAft>
              <a:buSzPct val="100000"/>
              <a:buChar char="•"/>
            </a:pPr>
            <a:r>
              <a:rPr lang="fr-FR"/>
              <a:t>L’installation de programmes ou d’applications s’effectue, sous Red Hat, avec la notion de package.</a:t>
            </a:r>
            <a:endParaRPr/>
          </a:p>
          <a:p>
            <a:pPr marL="228600" lvl="0" indent="-228600" algn="l" rtl="0">
              <a:lnSpc>
                <a:spcPct val="100000"/>
              </a:lnSpc>
              <a:spcBef>
                <a:spcPts val="1000"/>
              </a:spcBef>
              <a:spcAft>
                <a:spcPts val="0"/>
              </a:spcAft>
              <a:buSzPct val="100000"/>
              <a:buChar char="•"/>
            </a:pPr>
            <a:r>
              <a:rPr lang="fr-FR"/>
              <a:t>Un package est un fichier qui contient le produit à installer et des règles.</a:t>
            </a:r>
            <a:endParaRPr/>
          </a:p>
          <a:p>
            <a:pPr marL="228600" lvl="0" indent="-228600" algn="l" rtl="0">
              <a:lnSpc>
                <a:spcPct val="100000"/>
              </a:lnSpc>
              <a:spcBef>
                <a:spcPts val="1000"/>
              </a:spcBef>
              <a:spcAft>
                <a:spcPts val="0"/>
              </a:spcAft>
              <a:buSzPct val="100000"/>
              <a:buChar char="•"/>
            </a:pPr>
            <a:r>
              <a:rPr lang="fr-FR"/>
              <a:t>Les règles peuvent variées : </a:t>
            </a:r>
            <a:endParaRPr/>
          </a:p>
          <a:p>
            <a:pPr marL="1657350" lvl="7" indent="-228600" algn="l" rtl="0">
              <a:lnSpc>
                <a:spcPct val="100000"/>
              </a:lnSpc>
              <a:spcBef>
                <a:spcPts val="1000"/>
              </a:spcBef>
              <a:spcAft>
                <a:spcPts val="0"/>
              </a:spcAft>
              <a:buSzPct val="100000"/>
              <a:buChar char="•"/>
            </a:pPr>
            <a:r>
              <a:rPr lang="fr-FR"/>
              <a:t>Gestion des dépendances.</a:t>
            </a:r>
            <a:endParaRPr/>
          </a:p>
          <a:p>
            <a:pPr marL="1657350" lvl="7" indent="-228600" algn="l" rtl="0">
              <a:lnSpc>
                <a:spcPct val="100000"/>
              </a:lnSpc>
              <a:spcBef>
                <a:spcPts val="1000"/>
              </a:spcBef>
              <a:spcAft>
                <a:spcPts val="0"/>
              </a:spcAft>
              <a:buSzPct val="100000"/>
              <a:buChar char="•"/>
            </a:pPr>
            <a:r>
              <a:rPr lang="fr-FR"/>
              <a:t>Pré-installation.</a:t>
            </a:r>
            <a:endParaRPr/>
          </a:p>
          <a:p>
            <a:pPr marL="1657350" lvl="7" indent="-228600" algn="l" rtl="0">
              <a:lnSpc>
                <a:spcPct val="100000"/>
              </a:lnSpc>
              <a:spcBef>
                <a:spcPts val="1000"/>
              </a:spcBef>
              <a:spcAft>
                <a:spcPts val="0"/>
              </a:spcAft>
              <a:buSzPct val="100000"/>
              <a:buChar char="•"/>
            </a:pPr>
            <a:r>
              <a:rPr lang="fr-FR"/>
              <a:t>Post-installation.</a:t>
            </a:r>
            <a:endParaRPr/>
          </a:p>
          <a:p>
            <a:pPr marL="228600" lvl="0" indent="-228600" algn="l" rtl="0">
              <a:lnSpc>
                <a:spcPct val="100000"/>
              </a:lnSpc>
              <a:spcBef>
                <a:spcPts val="1000"/>
              </a:spcBef>
              <a:spcAft>
                <a:spcPts val="0"/>
              </a:spcAft>
              <a:buSzPct val="100000"/>
              <a:buChar char="•"/>
            </a:pPr>
            <a:r>
              <a:rPr lang="fr-FR"/>
              <a:t>Le format du package par défaut est le </a:t>
            </a:r>
            <a:r>
              <a:rPr lang="fr-FR" i="1"/>
              <a:t>RPM</a:t>
            </a:r>
            <a:r>
              <a:rPr lang="fr-FR"/>
              <a:t> ( Red Hat Package Manager).</a:t>
            </a:r>
            <a:endParaRPr/>
          </a:p>
          <a:p>
            <a:pPr marL="228600" lvl="0" indent="-228600" algn="l" rtl="0">
              <a:lnSpc>
                <a:spcPct val="100000"/>
              </a:lnSpc>
              <a:spcBef>
                <a:spcPts val="1000"/>
              </a:spcBef>
              <a:spcAft>
                <a:spcPts val="0"/>
              </a:spcAft>
              <a:buSzPct val="100000"/>
              <a:buChar char="•"/>
            </a:pPr>
            <a:r>
              <a:rPr lang="fr-FR"/>
              <a:t>Les informations concernant les logiciels installés sont contenues dans une bdd que contient /var/lib/rpm.</a:t>
            </a:r>
            <a:endParaRPr/>
          </a:p>
          <a:p>
            <a:pPr marL="228600" lvl="0" indent="-228600" algn="l" rtl="0">
              <a:lnSpc>
                <a:spcPct val="100000"/>
              </a:lnSpc>
              <a:spcBef>
                <a:spcPts val="1000"/>
              </a:spcBef>
              <a:spcAft>
                <a:spcPts val="0"/>
              </a:spcAft>
              <a:buSzPct val="100000"/>
              <a:buChar char="•"/>
            </a:pPr>
            <a:r>
              <a:rPr lang="fr-FR"/>
              <a:t>Le package de chaque logiciel doit respecter cette nomenclature :   « nom-version-edition.architecture.rpm ».</a:t>
            </a:r>
            <a:endParaRPr/>
          </a:p>
          <a:p>
            <a:pPr marL="228600" lvl="0" indent="-228600" algn="l" rtl="0">
              <a:lnSpc>
                <a:spcPct val="100000"/>
              </a:lnSpc>
              <a:spcBef>
                <a:spcPts val="1000"/>
              </a:spcBef>
              <a:spcAft>
                <a:spcPts val="0"/>
              </a:spcAft>
              <a:buSzPct val="100000"/>
              <a:buChar char="•"/>
            </a:pPr>
            <a:r>
              <a:rPr lang="fr-FR"/>
              <a:t>Exemple : </a:t>
            </a:r>
            <a:r>
              <a:rPr lang="fr-FR" u="sng">
                <a:solidFill>
                  <a:schemeClr val="hlink"/>
                </a:solidFill>
                <a:hlinkClick r:id="rId3"/>
              </a:rPr>
              <a:t>php-8.0.10~RC1-3.fc36.aarch64.rpm</a:t>
            </a:r>
            <a:endParaRPr/>
          </a:p>
          <a:p>
            <a:pPr marL="228600" lvl="0" indent="-228600" algn="l" rtl="0">
              <a:lnSpc>
                <a:spcPct val="100000"/>
              </a:lnSpc>
              <a:spcBef>
                <a:spcPts val="1000"/>
              </a:spcBef>
              <a:spcAft>
                <a:spcPts val="0"/>
              </a:spcAft>
              <a:buSzPct val="100000"/>
              <a:buChar char="•"/>
            </a:pPr>
            <a:r>
              <a:rPr lang="fr-FR"/>
              <a:t>Requête RPM : </a:t>
            </a:r>
            <a:endParaRPr/>
          </a:p>
          <a:p>
            <a:pPr marL="1657350" lvl="7" indent="-228600" algn="l" rtl="0">
              <a:lnSpc>
                <a:spcPct val="100000"/>
              </a:lnSpc>
              <a:spcBef>
                <a:spcPts val="1000"/>
              </a:spcBef>
              <a:spcAft>
                <a:spcPts val="0"/>
              </a:spcAft>
              <a:buSzPct val="100000"/>
              <a:buChar char="•"/>
            </a:pPr>
            <a:r>
              <a:rPr lang="fr-FR"/>
              <a:t>ex =&gt; rpm -i php-4.1.2-2.1.8.i586.rpm (install package php).</a:t>
            </a:r>
            <a:endParaRPr/>
          </a:p>
          <a:p>
            <a:pPr marL="1657350" lvl="7" indent="-228600" algn="l" rtl="0">
              <a:lnSpc>
                <a:spcPct val="100000"/>
              </a:lnSpc>
              <a:spcBef>
                <a:spcPts val="1000"/>
              </a:spcBef>
              <a:spcAft>
                <a:spcPts val="0"/>
              </a:spcAft>
              <a:buSzPct val="100000"/>
              <a:buChar char="•"/>
            </a:pPr>
            <a:r>
              <a:rPr lang="fr-FR"/>
              <a:t>Ex =&gt; rpm –q –a =&gt; affiche la liste de tous les packages installer dans la distribution.</a:t>
            </a:r>
            <a:endParaRPr/>
          </a:p>
          <a:p>
            <a:pPr marL="228600" lvl="0" indent="-122872" algn="l" rtl="0">
              <a:lnSpc>
                <a:spcPct val="100000"/>
              </a:lnSpc>
              <a:spcBef>
                <a:spcPts val="1000"/>
              </a:spcBef>
              <a:spcAft>
                <a:spcPts val="0"/>
              </a:spcAft>
              <a:buSzPct val="100000"/>
              <a:buNone/>
            </a:pPr>
            <a:endParaRPr/>
          </a:p>
          <a:p>
            <a:pPr marL="228600" lvl="0" indent="-122872" algn="l" rtl="0">
              <a:lnSpc>
                <a:spcPct val="100000"/>
              </a:lnSpc>
              <a:spcBef>
                <a:spcPts val="1000"/>
              </a:spcBef>
              <a:spcAft>
                <a:spcPts val="0"/>
              </a:spcAft>
              <a:buSzPct val="100000"/>
              <a:buNone/>
            </a:pPr>
            <a:endParaRPr/>
          </a:p>
          <a:p>
            <a:pPr marL="228600" lvl="0" indent="-122872" algn="l" rtl="0">
              <a:lnSpc>
                <a:spcPct val="100000"/>
              </a:lnSpc>
              <a:spcBef>
                <a:spcPts val="1000"/>
              </a:spcBef>
              <a:spcAft>
                <a:spcPts val="0"/>
              </a:spcAft>
              <a:buSzPct val="100000"/>
              <a:buNone/>
            </a:pPr>
            <a:endParaRPr/>
          </a:p>
        </p:txBody>
      </p:sp>
      <p:pic>
        <p:nvPicPr>
          <p:cNvPr id="298" name="Google Shape;298;p26"/>
          <p:cNvPicPr preferRelativeResize="0"/>
          <p:nvPr/>
        </p:nvPicPr>
        <p:blipFill rotWithShape="1">
          <a:blip r:embed="rId4">
            <a:alphaModFix/>
          </a:blip>
          <a:srcRect/>
          <a:stretch/>
        </p:blipFill>
        <p:spPr>
          <a:xfrm>
            <a:off x="10663051" y="5204811"/>
            <a:ext cx="1406570" cy="1336875"/>
          </a:xfrm>
          <a:prstGeom prst="rect">
            <a:avLst/>
          </a:prstGeom>
          <a:noFill/>
          <a:ln>
            <a:noFill/>
          </a:ln>
        </p:spPr>
      </p:pic>
      <p:pic>
        <p:nvPicPr>
          <p:cNvPr id="299" name="Google Shape;299;p26" descr="Dossier avec contenu">
            <a:hlinkClick r:id="rId5"/>
          </p:cNvPr>
          <p:cNvPicPr preferRelativeResize="0"/>
          <p:nvPr/>
        </p:nvPicPr>
        <p:blipFill rotWithShape="1">
          <a:blip r:embed="rId6">
            <a:alphaModFix/>
          </a:blip>
          <a:srcRect/>
          <a:stretch/>
        </p:blipFill>
        <p:spPr>
          <a:xfrm>
            <a:off x="9355128" y="2845015"/>
            <a:ext cx="1211472" cy="1018155"/>
          </a:xfrm>
          <a:prstGeom prst="rect">
            <a:avLst/>
          </a:prstGeom>
          <a:noFill/>
          <a:ln>
            <a:noFill/>
          </a:ln>
        </p:spPr>
      </p:pic>
      <p:pic>
        <p:nvPicPr>
          <p:cNvPr id="300" name="Google Shape;300;p26" descr="Curseur"/>
          <p:cNvPicPr preferRelativeResize="0"/>
          <p:nvPr/>
        </p:nvPicPr>
        <p:blipFill rotWithShape="1">
          <a:blip r:embed="rId7">
            <a:alphaModFix/>
          </a:blip>
          <a:srcRect/>
          <a:stretch/>
        </p:blipFill>
        <p:spPr>
          <a:xfrm>
            <a:off x="9960864" y="3354092"/>
            <a:ext cx="914400" cy="914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2-4 </a:t>
            </a:r>
            <a:r>
              <a:rPr lang="fr-FR" sz="2600"/>
              <a:t>INSTALLATION DES APPLICATIONS SOUS FEDORA</a:t>
            </a:r>
            <a:endParaRPr/>
          </a:p>
        </p:txBody>
      </p:sp>
      <p:sp>
        <p:nvSpPr>
          <p:cNvPr id="306" name="Google Shape;306;p27"/>
          <p:cNvSpPr txBox="1">
            <a:spLocks noGrp="1"/>
          </p:cNvSpPr>
          <p:nvPr>
            <p:ph type="body" idx="1"/>
          </p:nvPr>
        </p:nvSpPr>
        <p:spPr>
          <a:xfrm>
            <a:off x="821801" y="2419109"/>
            <a:ext cx="10544535" cy="419003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b="1" i="1"/>
              <a:t>YUM</a:t>
            </a:r>
            <a:r>
              <a:rPr lang="fr-FR"/>
              <a:t> est un logiciel de gestion de packages. </a:t>
            </a:r>
            <a:endParaRPr/>
          </a:p>
          <a:p>
            <a:pPr marL="228600" lvl="0" indent="-228600" algn="l" rtl="0">
              <a:lnSpc>
                <a:spcPct val="100000"/>
              </a:lnSpc>
              <a:spcBef>
                <a:spcPts val="1000"/>
              </a:spcBef>
              <a:spcAft>
                <a:spcPts val="0"/>
              </a:spcAft>
              <a:buSzPts val="1800"/>
              <a:buChar char="•"/>
            </a:pPr>
            <a:r>
              <a:rPr lang="fr-FR"/>
              <a:t>Il récupère les packages au sein de dépôts et gère les dépendances à votre place.</a:t>
            </a:r>
            <a:endParaRPr/>
          </a:p>
          <a:p>
            <a:pPr marL="228600" lvl="0" indent="-228600" algn="l" rtl="0">
              <a:lnSpc>
                <a:spcPct val="100000"/>
              </a:lnSpc>
              <a:spcBef>
                <a:spcPts val="1000"/>
              </a:spcBef>
              <a:spcAft>
                <a:spcPts val="0"/>
              </a:spcAft>
              <a:buSzPts val="1800"/>
              <a:buChar char="•"/>
            </a:pPr>
            <a:r>
              <a:rPr lang="fr-FR" b="1" i="1">
                <a:solidFill>
                  <a:srgbClr val="002060"/>
                </a:solidFill>
              </a:rPr>
              <a:t>YUM</a:t>
            </a:r>
            <a:r>
              <a:rPr lang="fr-FR"/>
              <a:t> signifie Yellow dog Updater Modified. </a:t>
            </a:r>
            <a:endParaRPr/>
          </a:p>
          <a:p>
            <a:pPr marL="228600" lvl="0" indent="-228600" algn="l" rtl="0">
              <a:lnSpc>
                <a:spcPct val="100000"/>
              </a:lnSpc>
              <a:spcBef>
                <a:spcPts val="1000"/>
              </a:spcBef>
              <a:spcAft>
                <a:spcPts val="0"/>
              </a:spcAft>
              <a:buSzPts val="1800"/>
              <a:buChar char="•"/>
            </a:pPr>
            <a:r>
              <a:rPr lang="fr-FR"/>
              <a:t>Il est principalement utilisé sur les distributions Redhat et Fedora.</a:t>
            </a:r>
            <a:endParaRPr/>
          </a:p>
          <a:p>
            <a:pPr marL="228600" lvl="0" indent="-228600" algn="l" rtl="0">
              <a:lnSpc>
                <a:spcPct val="100000"/>
              </a:lnSpc>
              <a:spcBef>
                <a:spcPts val="1000"/>
              </a:spcBef>
              <a:spcAft>
                <a:spcPts val="0"/>
              </a:spcAft>
              <a:buSzPts val="1800"/>
              <a:buChar char="•"/>
            </a:pPr>
            <a:r>
              <a:rPr lang="fr-FR"/>
              <a:t>Le fichier de configuration est /etc/yum.conf.</a:t>
            </a:r>
            <a:endParaRPr/>
          </a:p>
          <a:p>
            <a:pPr marL="228600" lvl="0" indent="-228600" algn="l" rtl="0">
              <a:lnSpc>
                <a:spcPct val="100000"/>
              </a:lnSpc>
              <a:spcBef>
                <a:spcPts val="1000"/>
              </a:spcBef>
              <a:spcAft>
                <a:spcPts val="0"/>
              </a:spcAft>
              <a:buSzPts val="1800"/>
              <a:buChar char="•"/>
            </a:pPr>
            <a:r>
              <a:rPr lang="fr-FR"/>
              <a:t>Requête avec YUM : </a:t>
            </a:r>
            <a:endParaRPr/>
          </a:p>
          <a:p>
            <a:pPr marL="914400" lvl="3" indent="-228600" algn="l" rtl="0">
              <a:lnSpc>
                <a:spcPct val="100000"/>
              </a:lnSpc>
              <a:spcBef>
                <a:spcPts val="1000"/>
              </a:spcBef>
              <a:spcAft>
                <a:spcPts val="0"/>
              </a:spcAft>
              <a:buSzPts val="1600"/>
              <a:buChar char="•"/>
            </a:pPr>
            <a:r>
              <a:rPr lang="fr-FR"/>
              <a:t>Exemple installation : </a:t>
            </a:r>
            <a:r>
              <a:rPr lang="fr-FR" b="1" i="1">
                <a:solidFill>
                  <a:srgbClr val="002060"/>
                </a:solidFill>
              </a:rPr>
              <a:t>yum install mc</a:t>
            </a:r>
            <a:r>
              <a:rPr lang="fr-FR" b="1">
                <a:solidFill>
                  <a:srgbClr val="002060"/>
                </a:solidFill>
              </a:rPr>
              <a:t>. </a:t>
            </a:r>
            <a:r>
              <a:rPr lang="fr-FR"/>
              <a:t>=&gt; installation du package Midnight Commander ( Gestionnaire de fichier).</a:t>
            </a:r>
            <a:endParaRPr/>
          </a:p>
          <a:p>
            <a:pPr marL="914400" lvl="3" indent="-228600" algn="l" rtl="0">
              <a:lnSpc>
                <a:spcPct val="100000"/>
              </a:lnSpc>
              <a:spcBef>
                <a:spcPts val="1000"/>
              </a:spcBef>
              <a:spcAft>
                <a:spcPts val="0"/>
              </a:spcAft>
              <a:buSzPts val="1600"/>
              <a:buChar char="•"/>
            </a:pPr>
            <a:r>
              <a:rPr lang="fr-FR"/>
              <a:t>Vérification mise à jour : </a:t>
            </a:r>
            <a:r>
              <a:rPr lang="fr-FR" b="1" i="1">
                <a:solidFill>
                  <a:srgbClr val="002060"/>
                </a:solidFill>
              </a:rPr>
              <a:t>yum check-update.</a:t>
            </a:r>
            <a:endParaRPr/>
          </a:p>
          <a:p>
            <a:pPr marL="914400" lvl="3" indent="-228600" algn="l" rtl="0">
              <a:lnSpc>
                <a:spcPct val="100000"/>
              </a:lnSpc>
              <a:spcBef>
                <a:spcPts val="1000"/>
              </a:spcBef>
              <a:spcAft>
                <a:spcPts val="0"/>
              </a:spcAft>
              <a:buSzPts val="1600"/>
              <a:buChar char="•"/>
            </a:pPr>
            <a:r>
              <a:rPr lang="fr-FR"/>
              <a:t>Rechercher un package : </a:t>
            </a:r>
            <a:r>
              <a:rPr lang="fr-FR" b="1" i="1">
                <a:solidFill>
                  <a:srgbClr val="002060"/>
                </a:solidFill>
              </a:rPr>
              <a:t>yum search tomcat </a:t>
            </a:r>
            <a:r>
              <a:rPr lang="fr-FR"/>
              <a:t>=&gt; recherche un package dans les différents dépots.</a:t>
            </a:r>
            <a:endParaRPr/>
          </a:p>
          <a:p>
            <a:pPr marL="228600" lvl="0" indent="-114300" algn="l" rtl="0">
              <a:lnSpc>
                <a:spcPct val="100000"/>
              </a:lnSpc>
              <a:spcBef>
                <a:spcPts val="1000"/>
              </a:spcBef>
              <a:spcAft>
                <a:spcPts val="0"/>
              </a:spcAft>
              <a:buSzPts val="1800"/>
              <a:buNone/>
            </a:pPr>
            <a:endParaRPr/>
          </a:p>
          <a:p>
            <a:pPr marL="228600" lvl="0" indent="-114300" algn="l" rtl="0">
              <a:lnSpc>
                <a:spcPct val="100000"/>
              </a:lnSpc>
              <a:spcBef>
                <a:spcPts val="1000"/>
              </a:spcBef>
              <a:spcAft>
                <a:spcPts val="0"/>
              </a:spcAft>
              <a:buSzPts val="1800"/>
              <a:buNone/>
            </a:pPr>
            <a:endParaRPr/>
          </a:p>
          <a:p>
            <a:pPr marL="228600" lvl="0" indent="-114300" algn="l" rtl="0">
              <a:lnSpc>
                <a:spcPct val="100000"/>
              </a:lnSpc>
              <a:spcBef>
                <a:spcPts val="1000"/>
              </a:spcBef>
              <a:spcAft>
                <a:spcPts val="0"/>
              </a:spcAft>
              <a:buSzPts val="1800"/>
              <a:buNone/>
            </a:pPr>
            <a:endParaRPr/>
          </a:p>
        </p:txBody>
      </p:sp>
      <p:graphicFrame>
        <p:nvGraphicFramePr>
          <p:cNvPr id="307" name="Google Shape;307;p27"/>
          <p:cNvGraphicFramePr/>
          <p:nvPr/>
        </p:nvGraphicFramePr>
        <p:xfrm>
          <a:off x="9342533" y="2628709"/>
          <a:ext cx="1236662" cy="1600579"/>
        </p:xfrm>
        <a:graphic>
          <a:graphicData uri="http://schemas.openxmlformats.org/presentationml/2006/ole">
            <mc:AlternateContent xmlns:mc="http://schemas.openxmlformats.org/markup-compatibility/2006">
              <mc:Choice xmlns:v="urn:schemas-microsoft-com:vml" Requires="v">
                <p:oleObj spid="_x0000_s1036" r:id="rId4" imgW="1236662" imgH="1600579" progId="AcroExch.Document.DC">
                  <p:embed/>
                </p:oleObj>
              </mc:Choice>
              <mc:Fallback>
                <p:oleObj r:id="rId4" imgW="1236662" imgH="1600579" progId="AcroExch.Document.DC">
                  <p:embed/>
                  <p:pic>
                    <p:nvPicPr>
                      <p:cNvPr id="307" name="Google Shape;307;p27"/>
                      <p:cNvPicPr preferRelativeResize="0"/>
                      <p:nvPr/>
                    </p:nvPicPr>
                    <p:blipFill rotWithShape="1">
                      <a:blip r:embed="rId5">
                        <a:alphaModFix/>
                      </a:blip>
                      <a:srcRect/>
                      <a:stretch/>
                    </p:blipFill>
                    <p:spPr>
                      <a:xfrm>
                        <a:off x="9342533" y="2628709"/>
                        <a:ext cx="1236662" cy="1600579"/>
                      </a:xfrm>
                      <a:prstGeom prst="rect">
                        <a:avLst/>
                      </a:prstGeom>
                      <a:noFill/>
                      <a:ln>
                        <a:noFill/>
                      </a:ln>
                    </p:spPr>
                  </p:pic>
                </p:oleObj>
              </mc:Fallback>
            </mc:AlternateContent>
          </a:graphicData>
        </a:graphic>
      </p:graphicFrame>
      <p:pic>
        <p:nvPicPr>
          <p:cNvPr id="308" name="Google Shape;308;p27" descr="Curseur"/>
          <p:cNvPicPr preferRelativeResize="0"/>
          <p:nvPr/>
        </p:nvPicPr>
        <p:blipFill rotWithShape="1">
          <a:blip r:embed="rId6">
            <a:alphaModFix/>
          </a:blip>
          <a:srcRect/>
          <a:stretch/>
        </p:blipFill>
        <p:spPr>
          <a:xfrm>
            <a:off x="10121995" y="3580585"/>
            <a:ext cx="914400" cy="914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2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2-4 </a:t>
            </a:r>
            <a:r>
              <a:rPr lang="fr-FR" sz="2600"/>
              <a:t>INSTALLATION DES APPLICATIONS SOUS FEDORA</a:t>
            </a:r>
            <a:endParaRPr/>
          </a:p>
        </p:txBody>
      </p:sp>
      <p:pic>
        <p:nvPicPr>
          <p:cNvPr id="314" name="Google Shape;314;p28"/>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315" name="Google Shape;315;p28"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316" name="Google Shape;316;p28"/>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Un peu de pratique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2-5 </a:t>
            </a:r>
            <a:r>
              <a:rPr lang="fr-FR" sz="2600"/>
              <a:t>INSTALLATION DES APPLICATIONS SOUS DEBIAN</a:t>
            </a:r>
            <a:endParaRPr/>
          </a:p>
        </p:txBody>
      </p:sp>
      <p:sp>
        <p:nvSpPr>
          <p:cNvPr id="322" name="Google Shape;322;p29"/>
          <p:cNvSpPr txBox="1">
            <a:spLocks noGrp="1"/>
          </p:cNvSpPr>
          <p:nvPr>
            <p:ph type="body" idx="1"/>
          </p:nvPr>
        </p:nvSpPr>
        <p:spPr>
          <a:xfrm>
            <a:off x="2231136" y="2638044"/>
            <a:ext cx="7729728" cy="376275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Notion de paquets ou package comme sous Fedora (RedHat).</a:t>
            </a:r>
            <a:endParaRPr/>
          </a:p>
          <a:p>
            <a:pPr marL="228600" lvl="0" indent="-228600" algn="l" rtl="0">
              <a:lnSpc>
                <a:spcPct val="100000"/>
              </a:lnSpc>
              <a:spcBef>
                <a:spcPts val="1000"/>
              </a:spcBef>
              <a:spcAft>
                <a:spcPts val="0"/>
              </a:spcAft>
              <a:buSzPts val="1800"/>
              <a:buChar char="•"/>
            </a:pPr>
            <a:r>
              <a:rPr lang="fr-FR"/>
              <a:t>Les paquets sous Debian ont une extension en .deb ( </a:t>
            </a:r>
            <a:r>
              <a:rPr lang="fr-FR" b="1"/>
              <a:t>Deb</a:t>
            </a:r>
            <a:r>
              <a:rPr lang="fr-FR"/>
              <a:t>ian).</a:t>
            </a:r>
            <a:endParaRPr/>
          </a:p>
          <a:p>
            <a:pPr marL="228600" lvl="0" indent="-228600" algn="l" rtl="0">
              <a:lnSpc>
                <a:spcPct val="100000"/>
              </a:lnSpc>
              <a:spcBef>
                <a:spcPts val="1000"/>
              </a:spcBef>
              <a:spcAft>
                <a:spcPts val="0"/>
              </a:spcAft>
              <a:buSzPts val="1800"/>
              <a:buChar char="•"/>
            </a:pPr>
            <a:r>
              <a:rPr lang="fr-FR"/>
              <a:t>Comme avec Fedora, il y un principe de gestion des dépendances.</a:t>
            </a:r>
            <a:endParaRPr/>
          </a:p>
          <a:p>
            <a:pPr marL="228600" lvl="0" indent="-228600" algn="l" rtl="0">
              <a:lnSpc>
                <a:spcPct val="100000"/>
              </a:lnSpc>
              <a:spcBef>
                <a:spcPts val="1000"/>
              </a:spcBef>
              <a:spcAft>
                <a:spcPts val="0"/>
              </a:spcAft>
              <a:buSzPts val="1800"/>
              <a:buChar char="•"/>
            </a:pPr>
            <a:r>
              <a:rPr lang="fr-FR"/>
              <a:t>Les paquets sont regroupés dans des dépôts.</a:t>
            </a:r>
            <a:endParaRPr/>
          </a:p>
          <a:p>
            <a:pPr marL="228600" lvl="0" indent="-228600" algn="l" rtl="0">
              <a:lnSpc>
                <a:spcPct val="100000"/>
              </a:lnSpc>
              <a:spcBef>
                <a:spcPts val="1000"/>
              </a:spcBef>
              <a:spcAft>
                <a:spcPts val="0"/>
              </a:spcAft>
              <a:buSzPts val="1800"/>
              <a:buChar char="•"/>
            </a:pPr>
            <a:r>
              <a:rPr lang="fr-FR" b="1"/>
              <a:t>Un dépôt</a:t>
            </a:r>
            <a:r>
              <a:rPr lang="fr-FR"/>
              <a:t> : c'est le serveur sur lequel on va télécharger nos paquets.</a:t>
            </a:r>
            <a:endParaRPr/>
          </a:p>
          <a:p>
            <a:pPr marL="228600" lvl="0" indent="-228600" algn="l" rtl="0">
              <a:lnSpc>
                <a:spcPct val="100000"/>
              </a:lnSpc>
              <a:spcBef>
                <a:spcPts val="1000"/>
              </a:spcBef>
              <a:spcAft>
                <a:spcPts val="0"/>
              </a:spcAft>
              <a:buSzPts val="1800"/>
              <a:buChar char="•"/>
            </a:pPr>
            <a:r>
              <a:rPr lang="fr-FR"/>
              <a:t>La gestion de paquet se fera grâce à « apt-get » ( apt-cache) ou à « dpkg ».</a:t>
            </a:r>
            <a:endParaRPr/>
          </a:p>
          <a:p>
            <a:pPr marL="228600" lvl="0" indent="-228600" algn="l" rtl="0">
              <a:lnSpc>
                <a:spcPct val="100000"/>
              </a:lnSpc>
              <a:spcBef>
                <a:spcPts val="1000"/>
              </a:spcBef>
              <a:spcAft>
                <a:spcPts val="0"/>
              </a:spcAft>
              <a:buSzPts val="1800"/>
              <a:buChar char="•"/>
            </a:pPr>
            <a:r>
              <a:rPr lang="fr-FR"/>
              <a:t>Avec dpkg (Debian package),  les dépendances ne sont pas gérées.</a:t>
            </a:r>
            <a:endParaRPr/>
          </a:p>
          <a:p>
            <a:pPr marL="0" lvl="0" indent="0" algn="l" rtl="0">
              <a:lnSpc>
                <a:spcPct val="100000"/>
              </a:lnSpc>
              <a:spcBef>
                <a:spcPts val="1000"/>
              </a:spcBef>
              <a:spcAft>
                <a:spcPts val="0"/>
              </a:spcAft>
              <a:buSzPts val="1800"/>
              <a:buNone/>
            </a:pPr>
            <a:endParaRPr/>
          </a:p>
          <a:p>
            <a:pPr marL="228600" lvl="0" indent="-114300" algn="l" rtl="0">
              <a:lnSpc>
                <a:spcPct val="100000"/>
              </a:lnSpc>
              <a:spcBef>
                <a:spcPts val="1000"/>
              </a:spcBef>
              <a:spcAft>
                <a:spcPts val="0"/>
              </a:spcAft>
              <a:buSzPts val="1800"/>
              <a:buNone/>
            </a:pPr>
            <a:endParaRPr/>
          </a:p>
          <a:p>
            <a:pPr marL="228600" lvl="0" indent="-114300" algn="l" rtl="0">
              <a:lnSpc>
                <a:spcPct val="100000"/>
              </a:lnSpc>
              <a:spcBef>
                <a:spcPts val="1000"/>
              </a:spcBef>
              <a:spcAft>
                <a:spcPts val="0"/>
              </a:spcAft>
              <a:buSzPts val="1800"/>
              <a:buNone/>
            </a:pPr>
            <a:endParaRPr/>
          </a:p>
          <a:p>
            <a:pPr marL="228600" lvl="0" indent="-114300" algn="l" rtl="0">
              <a:lnSpc>
                <a:spcPct val="100000"/>
              </a:lnSpc>
              <a:spcBef>
                <a:spcPts val="1000"/>
              </a:spcBef>
              <a:spcAft>
                <a:spcPts val="0"/>
              </a:spcAft>
              <a:buSzPts val="1800"/>
              <a:buNone/>
            </a:pPr>
            <a:endParaRPr/>
          </a:p>
          <a:p>
            <a:pPr marL="228600" lvl="0" indent="-114300" algn="l" rtl="0">
              <a:lnSpc>
                <a:spcPct val="100000"/>
              </a:lnSpc>
              <a:spcBef>
                <a:spcPts val="1000"/>
              </a:spcBef>
              <a:spcAft>
                <a:spcPts val="0"/>
              </a:spcAft>
              <a:buSzPts val="18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3"/>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fr-FR"/>
              <a:t>1- C’EST QUOI LINUX?</a:t>
            </a:r>
            <a:endParaRPr/>
          </a:p>
        </p:txBody>
      </p:sp>
      <p:sp>
        <p:nvSpPr>
          <p:cNvPr id="118" name="Google Shape;118;p3"/>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00"/>
              <a:buNone/>
            </a:pPr>
            <a:endParaRPr/>
          </a:p>
          <a:p>
            <a:pPr marL="0" lvl="0" indent="0" algn="ctr" rtl="0">
              <a:lnSpc>
                <a:spcPct val="100000"/>
              </a:lnSpc>
              <a:spcBef>
                <a:spcPts val="1000"/>
              </a:spcBef>
              <a:spcAft>
                <a:spcPts val="0"/>
              </a:spcAft>
              <a:buSzPts val="2000"/>
              <a:buNone/>
            </a:pPr>
            <a:r>
              <a:rPr lang="fr-FR"/>
              <a:t>Histoire – Caractéristiques – Outils - Documentation </a:t>
            </a:r>
            <a:endParaRPr/>
          </a:p>
        </p:txBody>
      </p:sp>
      <p:pic>
        <p:nvPicPr>
          <p:cNvPr id="119" name="Google Shape;119;p3" descr="Linux Logo : histoire, signification de l&amp;#39;emblème"/>
          <p:cNvPicPr preferRelativeResize="0"/>
          <p:nvPr/>
        </p:nvPicPr>
        <p:blipFill rotWithShape="1">
          <a:blip r:embed="rId3">
            <a:alphaModFix/>
          </a:blip>
          <a:srcRect/>
          <a:stretch/>
        </p:blipFill>
        <p:spPr>
          <a:xfrm>
            <a:off x="1" y="4237263"/>
            <a:ext cx="4659086" cy="262073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0"/>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lnSpcReduction="10000"/>
          </a:bodyPr>
          <a:lstStyle/>
          <a:p>
            <a:pPr marL="0" lvl="0" indent="0" algn="ctr" rtl="0">
              <a:lnSpc>
                <a:spcPct val="100000"/>
              </a:lnSpc>
              <a:spcBef>
                <a:spcPts val="0"/>
              </a:spcBef>
              <a:spcAft>
                <a:spcPts val="0"/>
              </a:spcAft>
              <a:buSzPts val="1900"/>
              <a:buNone/>
            </a:pPr>
            <a:r>
              <a:rPr lang="fr-FR"/>
              <a:t>GESTION PAQUET AVEC APT-GET</a:t>
            </a:r>
            <a:endParaRPr/>
          </a:p>
          <a:p>
            <a:pPr marL="0" lvl="0" indent="0" algn="ctr" rtl="0">
              <a:lnSpc>
                <a:spcPct val="100000"/>
              </a:lnSpc>
              <a:spcBef>
                <a:spcPts val="1000"/>
              </a:spcBef>
              <a:spcAft>
                <a:spcPts val="0"/>
              </a:spcAft>
              <a:buSzPts val="1300"/>
              <a:buNone/>
            </a:pPr>
            <a:r>
              <a:rPr lang="fr-FR" sz="1300"/>
              <a:t>(GESTION DÉPENDANCE)</a:t>
            </a:r>
            <a:endParaRPr/>
          </a:p>
        </p:txBody>
      </p:sp>
      <p:sp>
        <p:nvSpPr>
          <p:cNvPr id="328" name="Google Shape;328;p30"/>
          <p:cNvSpPr txBox="1">
            <a:spLocks noGrp="1"/>
          </p:cNvSpPr>
          <p:nvPr>
            <p:ph type="body" idx="2"/>
          </p:nvPr>
        </p:nvSpPr>
        <p:spPr>
          <a:xfrm>
            <a:off x="1583436" y="3143249"/>
            <a:ext cx="4512564" cy="3233800"/>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00000"/>
              </a:lnSpc>
              <a:spcBef>
                <a:spcPts val="0"/>
              </a:spcBef>
              <a:spcAft>
                <a:spcPts val="0"/>
              </a:spcAft>
              <a:buSzPct val="100000"/>
              <a:buChar char="•"/>
            </a:pPr>
            <a:r>
              <a:rPr lang="fr-FR" sz="1400" b="1" i="1"/>
              <a:t>apt-get update </a:t>
            </a:r>
            <a:r>
              <a:rPr lang="fr-FR" sz="1400"/>
              <a:t>: Cela va permettre de mettre à jour la liste des paquets présents dans le dépôt. A faire réguliérement.</a:t>
            </a:r>
            <a:endParaRPr/>
          </a:p>
          <a:p>
            <a:pPr marL="228600" lvl="0" indent="-228600" algn="l" rtl="0">
              <a:lnSpc>
                <a:spcPct val="100000"/>
              </a:lnSpc>
              <a:spcBef>
                <a:spcPts val="1000"/>
              </a:spcBef>
              <a:spcAft>
                <a:spcPts val="0"/>
              </a:spcAft>
              <a:buSzPct val="100000"/>
              <a:buChar char="•"/>
            </a:pPr>
            <a:r>
              <a:rPr lang="fr-FR" sz="1400" b="1" i="1"/>
              <a:t>apt-get install &lt;package_name&gt; : </a:t>
            </a:r>
            <a:r>
              <a:rPr lang="fr-FR" sz="1400"/>
              <a:t>installer un nouveau package sur votre ordinateur.</a:t>
            </a:r>
            <a:endParaRPr/>
          </a:p>
          <a:p>
            <a:pPr marL="228600" lvl="0" indent="-228600" algn="l" rtl="0">
              <a:lnSpc>
                <a:spcPct val="100000"/>
              </a:lnSpc>
              <a:spcBef>
                <a:spcPts val="1000"/>
              </a:spcBef>
              <a:spcAft>
                <a:spcPts val="0"/>
              </a:spcAft>
              <a:buSzPct val="100000"/>
              <a:buChar char="•"/>
            </a:pPr>
            <a:r>
              <a:rPr lang="fr-FR" sz="1400" b="1" i="1"/>
              <a:t>apt-cache search &lt;package_name&gt; : </a:t>
            </a:r>
            <a:r>
              <a:rPr lang="fr-FR" sz="1400"/>
              <a:t>pour rechercher le paquet que nous voulons télécharger si nous ne connaissons pas son nom exact.</a:t>
            </a:r>
            <a:endParaRPr/>
          </a:p>
          <a:p>
            <a:pPr marL="228600" lvl="0" indent="-228600" algn="l" rtl="0">
              <a:lnSpc>
                <a:spcPct val="100000"/>
              </a:lnSpc>
              <a:spcBef>
                <a:spcPts val="1000"/>
              </a:spcBef>
              <a:spcAft>
                <a:spcPts val="0"/>
              </a:spcAft>
              <a:buSzPct val="100000"/>
              <a:buChar char="•"/>
            </a:pPr>
            <a:r>
              <a:rPr lang="fr-FR" sz="1400" b="1" i="1"/>
              <a:t>apt-get remove &lt;package_name&gt; :  </a:t>
            </a:r>
            <a:r>
              <a:rPr lang="fr-FR" sz="1400"/>
              <a:t>Supprimer le paquet mais les dependances inutiles.</a:t>
            </a:r>
            <a:endParaRPr/>
          </a:p>
          <a:p>
            <a:pPr marL="228600" lvl="0" indent="-228600" algn="l" rtl="0">
              <a:lnSpc>
                <a:spcPct val="110000"/>
              </a:lnSpc>
              <a:spcBef>
                <a:spcPts val="1000"/>
              </a:spcBef>
              <a:spcAft>
                <a:spcPts val="0"/>
              </a:spcAft>
              <a:buSzPct val="100000"/>
              <a:buChar char="•"/>
            </a:pPr>
            <a:r>
              <a:rPr lang="fr-FR" sz="1400" b="1" i="1"/>
              <a:t>apt-get autoremove &lt;package_name&gt;: </a:t>
            </a:r>
            <a:r>
              <a:rPr lang="fr-FR" sz="1400"/>
              <a:t>Supprimer le package ainsi que les dependances inutiles.</a:t>
            </a:r>
            <a:endParaRPr/>
          </a:p>
          <a:p>
            <a:pPr marL="228600" lvl="0" indent="-228600" algn="l" rtl="0">
              <a:lnSpc>
                <a:spcPct val="100000"/>
              </a:lnSpc>
              <a:spcBef>
                <a:spcPts val="1000"/>
              </a:spcBef>
              <a:spcAft>
                <a:spcPts val="0"/>
              </a:spcAft>
              <a:buSzPct val="100000"/>
              <a:buChar char="•"/>
            </a:pPr>
            <a:r>
              <a:rPr lang="fr-FR" sz="1400" b="1" i="1"/>
              <a:t>apt-get upgrade </a:t>
            </a:r>
            <a:r>
              <a:rPr lang="fr-FR"/>
              <a:t>: </a:t>
            </a:r>
            <a:r>
              <a:rPr lang="fr-FR" sz="1400"/>
              <a:t>Cela met à jour les paquets installés et corrige aussi les failles de sécurité.</a:t>
            </a:r>
            <a:endParaRPr/>
          </a:p>
          <a:p>
            <a:pPr marL="0" lvl="0" indent="0" algn="l" rtl="0">
              <a:lnSpc>
                <a:spcPct val="100000"/>
              </a:lnSpc>
              <a:spcBef>
                <a:spcPts val="1000"/>
              </a:spcBef>
              <a:spcAft>
                <a:spcPts val="0"/>
              </a:spcAft>
              <a:buSzPct val="100000"/>
              <a:buNone/>
            </a:pPr>
            <a:endParaRPr/>
          </a:p>
          <a:p>
            <a:pPr marL="0" lvl="0" indent="0" algn="l" rtl="0">
              <a:lnSpc>
                <a:spcPct val="100000"/>
              </a:lnSpc>
              <a:spcBef>
                <a:spcPts val="1000"/>
              </a:spcBef>
              <a:spcAft>
                <a:spcPts val="0"/>
              </a:spcAft>
              <a:buSzPct val="100000"/>
              <a:buNone/>
            </a:pPr>
            <a:endParaRPr/>
          </a:p>
          <a:p>
            <a:pPr marL="228600" lvl="0" indent="-122872" algn="l" rtl="0">
              <a:lnSpc>
                <a:spcPct val="100000"/>
              </a:lnSpc>
              <a:spcBef>
                <a:spcPts val="1000"/>
              </a:spcBef>
              <a:spcAft>
                <a:spcPts val="0"/>
              </a:spcAft>
              <a:buSzPct val="100000"/>
              <a:buNone/>
            </a:pPr>
            <a:endParaRPr/>
          </a:p>
        </p:txBody>
      </p:sp>
      <p:pic>
        <p:nvPicPr>
          <p:cNvPr id="329" name="Google Shape;329;p30" descr="Find out the debian version in the terminal. How are Ubuntu versions  numbered? What do you need to know before upgrading?"/>
          <p:cNvPicPr preferRelativeResize="0">
            <a:picLocks noGrp="1"/>
          </p:cNvPicPr>
          <p:nvPr>
            <p:ph type="body" idx="3"/>
          </p:nvPr>
        </p:nvPicPr>
        <p:blipFill rotWithShape="1">
          <a:blip r:embed="rId3">
            <a:alphaModFix/>
          </a:blip>
          <a:srcRect/>
          <a:stretch/>
        </p:blipFill>
        <p:spPr>
          <a:xfrm>
            <a:off x="6900741" y="3143250"/>
            <a:ext cx="3129205" cy="2597150"/>
          </a:xfrm>
          <a:prstGeom prst="rect">
            <a:avLst/>
          </a:prstGeom>
          <a:noFill/>
          <a:ln>
            <a:noFill/>
          </a:ln>
        </p:spPr>
      </p:pic>
      <p:sp>
        <p:nvSpPr>
          <p:cNvPr id="330" name="Google Shape;330;p30"/>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GESTION PAQUET SOUS UBUNTU</a:t>
            </a:r>
            <a:endParaRPr/>
          </a:p>
        </p:txBody>
      </p:sp>
      <p:sp>
        <p:nvSpPr>
          <p:cNvPr id="331" name="Google Shape;331;p3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2-5 </a:t>
            </a:r>
            <a:r>
              <a:rPr lang="fr-FR" sz="2600"/>
              <a:t>INSTALLATION DES APPLICATIONS SOUS DEBIAN</a:t>
            </a:r>
            <a:endParaRPr/>
          </a:p>
        </p:txBody>
      </p:sp>
      <p:pic>
        <p:nvPicPr>
          <p:cNvPr id="332" name="Google Shape;332;p30" descr="Dossier avec contenu">
            <a:hlinkClick r:id="rId4"/>
          </p:cNvPr>
          <p:cNvPicPr preferRelativeResize="0"/>
          <p:nvPr/>
        </p:nvPicPr>
        <p:blipFill rotWithShape="1">
          <a:blip r:embed="rId5">
            <a:alphaModFix/>
          </a:blip>
          <a:srcRect/>
          <a:stretch/>
        </p:blipFill>
        <p:spPr>
          <a:xfrm>
            <a:off x="10253223" y="5195569"/>
            <a:ext cx="1607209" cy="1086690"/>
          </a:xfrm>
          <a:prstGeom prst="rect">
            <a:avLst/>
          </a:prstGeom>
          <a:noFill/>
          <a:ln>
            <a:noFill/>
          </a:ln>
        </p:spPr>
      </p:pic>
      <p:pic>
        <p:nvPicPr>
          <p:cNvPr id="333" name="Google Shape;333;p30" descr="Curseur"/>
          <p:cNvPicPr preferRelativeResize="0"/>
          <p:nvPr/>
        </p:nvPicPr>
        <p:blipFill rotWithShape="1">
          <a:blip r:embed="rId6">
            <a:alphaModFix/>
          </a:blip>
          <a:srcRect/>
          <a:stretch/>
        </p:blipFill>
        <p:spPr>
          <a:xfrm>
            <a:off x="10946032" y="5738914"/>
            <a:ext cx="914400" cy="914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1"/>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2-4 </a:t>
            </a:r>
            <a:r>
              <a:rPr lang="fr-FR" sz="2600"/>
              <a:t>INSTALLATION DES APPLICATIONS SOUS DEBIAN</a:t>
            </a:r>
            <a:endParaRPr/>
          </a:p>
        </p:txBody>
      </p:sp>
      <p:pic>
        <p:nvPicPr>
          <p:cNvPr id="339" name="Google Shape;339;p31"/>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340" name="Google Shape;340;p31"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341" name="Google Shape;341;p31"/>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Un peu de pratique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2"/>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TP TIME</a:t>
            </a:r>
            <a:endParaRPr/>
          </a:p>
        </p:txBody>
      </p:sp>
      <p:sp>
        <p:nvSpPr>
          <p:cNvPr id="347" name="Google Shape;347;p32"/>
          <p:cNvSpPr txBox="1"/>
          <p:nvPr/>
        </p:nvSpPr>
        <p:spPr>
          <a:xfrm>
            <a:off x="4113954" y="2690340"/>
            <a:ext cx="40386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TP_0 INSTALLATION_APPLICATION : </a:t>
            </a:r>
            <a:endParaRPr sz="1800" b="0" i="0" u="none" strike="noStrike" cap="none">
              <a:solidFill>
                <a:srgbClr val="000000"/>
              </a:solidFill>
              <a:latin typeface="Gill Sans"/>
              <a:ea typeface="Gill Sans"/>
              <a:cs typeface="Gill Sans"/>
              <a:sym typeface="Gill Sans"/>
            </a:endParaRPr>
          </a:p>
        </p:txBody>
      </p:sp>
      <p:pic>
        <p:nvPicPr>
          <p:cNvPr id="348" name="Google Shape;348;p32" descr="Réveil"/>
          <p:cNvPicPr preferRelativeResize="0"/>
          <p:nvPr/>
        </p:nvPicPr>
        <p:blipFill rotWithShape="1">
          <a:blip r:embed="rId3">
            <a:alphaModFix/>
          </a:blip>
          <a:srcRect/>
          <a:stretch/>
        </p:blipFill>
        <p:spPr>
          <a:xfrm>
            <a:off x="4371975" y="1016510"/>
            <a:ext cx="914400" cy="914400"/>
          </a:xfrm>
          <a:prstGeom prst="rect">
            <a:avLst/>
          </a:prstGeom>
          <a:noFill/>
          <a:ln>
            <a:noFill/>
          </a:ln>
        </p:spPr>
      </p:pic>
      <p:pic>
        <p:nvPicPr>
          <p:cNvPr id="349" name="Google Shape;349;p32" descr="Dossier avec contenu">
            <a:hlinkClick r:id="rId4"/>
          </p:cNvPr>
          <p:cNvPicPr preferRelativeResize="0"/>
          <p:nvPr/>
        </p:nvPicPr>
        <p:blipFill rotWithShape="1">
          <a:blip r:embed="rId5">
            <a:alphaModFix/>
          </a:blip>
          <a:srcRect/>
          <a:stretch/>
        </p:blipFill>
        <p:spPr>
          <a:xfrm>
            <a:off x="5071739" y="3452910"/>
            <a:ext cx="2123031" cy="1785673"/>
          </a:xfrm>
          <a:prstGeom prst="rect">
            <a:avLst/>
          </a:prstGeom>
          <a:noFill/>
          <a:ln>
            <a:noFill/>
          </a:ln>
        </p:spPr>
      </p:pic>
      <p:pic>
        <p:nvPicPr>
          <p:cNvPr id="350" name="Google Shape;350;p32" descr="Curseur"/>
          <p:cNvPicPr preferRelativeResize="0"/>
          <p:nvPr/>
        </p:nvPicPr>
        <p:blipFill rotWithShape="1">
          <a:blip r:embed="rId6">
            <a:alphaModFix/>
          </a:blip>
          <a:srcRect/>
          <a:stretch/>
        </p:blipFill>
        <p:spPr>
          <a:xfrm>
            <a:off x="6079331" y="4239387"/>
            <a:ext cx="914400" cy="914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3"/>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fr-FR"/>
              <a:t>3 - ADMINISTRER LE SYSTÈME AVEC LES COMMANDES CONSOLE</a:t>
            </a:r>
            <a:endParaRPr/>
          </a:p>
        </p:txBody>
      </p:sp>
      <p:sp>
        <p:nvSpPr>
          <p:cNvPr id="356" name="Google Shape;356;p33"/>
          <p:cNvSpPr txBox="1">
            <a:spLocks noGrp="1"/>
          </p:cNvSpPr>
          <p:nvPr>
            <p:ph type="subTitle" idx="1"/>
          </p:nvPr>
        </p:nvSpPr>
        <p:spPr>
          <a:xfrm>
            <a:off x="2695193" y="4352544"/>
            <a:ext cx="8991599" cy="1239894"/>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100000"/>
              </a:lnSpc>
              <a:spcBef>
                <a:spcPts val="0"/>
              </a:spcBef>
              <a:spcAft>
                <a:spcPts val="0"/>
              </a:spcAft>
              <a:buSzPts val="2000"/>
              <a:buNone/>
            </a:pPr>
            <a:endParaRPr/>
          </a:p>
          <a:p>
            <a:pPr marL="0" lvl="0" indent="0" algn="ctr" rtl="0">
              <a:lnSpc>
                <a:spcPct val="100000"/>
              </a:lnSpc>
              <a:spcBef>
                <a:spcPts val="1000"/>
              </a:spcBef>
              <a:spcAft>
                <a:spcPts val="0"/>
              </a:spcAft>
              <a:buSzPts val="2000"/>
              <a:buNone/>
            </a:pPr>
            <a:r>
              <a:rPr lang="fr-FR"/>
              <a:t>Système fichiers – Commandes de base – Gestion utilisateurs –</a:t>
            </a:r>
            <a:endParaRPr/>
          </a:p>
          <a:p>
            <a:pPr marL="0" lvl="0" indent="0" algn="ctr" rtl="0">
              <a:lnSpc>
                <a:spcPct val="100000"/>
              </a:lnSpc>
              <a:spcBef>
                <a:spcPts val="1000"/>
              </a:spcBef>
              <a:spcAft>
                <a:spcPts val="0"/>
              </a:spcAft>
              <a:buSzPts val="2000"/>
              <a:buNone/>
            </a:pPr>
            <a:r>
              <a:rPr lang="fr-FR"/>
              <a:t>Processus - Journalisation</a:t>
            </a:r>
            <a:endParaRPr/>
          </a:p>
        </p:txBody>
      </p:sp>
      <p:pic>
        <p:nvPicPr>
          <p:cNvPr id="357" name="Google Shape;357;p33" descr="Linux Logo : histoire, signification de l&amp;#39;emblème"/>
          <p:cNvPicPr preferRelativeResize="0"/>
          <p:nvPr/>
        </p:nvPicPr>
        <p:blipFill rotWithShape="1">
          <a:blip r:embed="rId3">
            <a:alphaModFix/>
          </a:blip>
          <a:srcRect/>
          <a:stretch/>
        </p:blipFill>
        <p:spPr>
          <a:xfrm>
            <a:off x="1" y="4237263"/>
            <a:ext cx="4659086" cy="26207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3 - ADMINISTRER LE SYSTÈME AVEC LES COMMANDES CONSOLE</a:t>
            </a:r>
            <a:endParaRPr/>
          </a:p>
        </p:txBody>
      </p:sp>
      <p:sp>
        <p:nvSpPr>
          <p:cNvPr id="363" name="Google Shape;363;p34"/>
          <p:cNvSpPr txBox="1">
            <a:spLocks noGrp="1"/>
          </p:cNvSpPr>
          <p:nvPr>
            <p:ph type="body" idx="1"/>
          </p:nvPr>
        </p:nvSpPr>
        <p:spPr>
          <a:xfrm>
            <a:off x="1646586" y="2638044"/>
            <a:ext cx="9297639" cy="3101983"/>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SzPct val="100000"/>
              <a:buNone/>
            </a:pPr>
            <a:r>
              <a:rPr lang="fr-FR" sz="2000">
                <a:latin typeface="Lemon"/>
                <a:ea typeface="Lemon"/>
                <a:cs typeface="Lemon"/>
                <a:sym typeface="Lemon"/>
              </a:rPr>
              <a:t>3-1. Le système de fichier avec Linux.</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3-2. Les commandes de base du système (rappels).</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3-3. Lire des scripts Shell (rappels).</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3-4. Gérer les utilisateurs (rappels).</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3-5. Gérer les processus (rappels).</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3-6. Gérer les bibliothèques partagées.</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3-7. Programmer des travaux périodiques.</a:t>
            </a:r>
            <a:endParaRPr/>
          </a:p>
          <a:p>
            <a:pPr marL="0" lvl="0" indent="0" algn="l" rtl="0">
              <a:lnSpc>
                <a:spcPct val="100000"/>
              </a:lnSpc>
              <a:spcBef>
                <a:spcPts val="1000"/>
              </a:spcBef>
              <a:spcAft>
                <a:spcPts val="0"/>
              </a:spcAft>
              <a:buSzPct val="100000"/>
              <a:buNone/>
            </a:pPr>
            <a:r>
              <a:rPr lang="fr-FR" sz="2000">
                <a:latin typeface="Lemon"/>
                <a:ea typeface="Lemon"/>
                <a:cs typeface="Lemon"/>
                <a:sym typeface="Lemon"/>
              </a:rPr>
              <a:t>3-8. Organiser les journaux de bords et leur rotation.</a:t>
            </a:r>
            <a:endParaRPr/>
          </a:p>
          <a:p>
            <a:pPr marL="0" lvl="0" indent="0" algn="l" rtl="0">
              <a:lnSpc>
                <a:spcPct val="100000"/>
              </a:lnSpc>
              <a:spcBef>
                <a:spcPts val="1000"/>
              </a:spcBef>
              <a:spcAft>
                <a:spcPts val="0"/>
              </a:spcAft>
              <a:buSzPct val="100000"/>
              <a:buNone/>
            </a:pPr>
            <a:endParaRPr sz="2000">
              <a:latin typeface="Lemon"/>
              <a:ea typeface="Lemon"/>
              <a:cs typeface="Lemon"/>
              <a:sym typeface="Lemon"/>
            </a:endParaRPr>
          </a:p>
          <a:p>
            <a:pPr marL="228600" lvl="0" indent="-122872" algn="l" rtl="0">
              <a:lnSpc>
                <a:spcPct val="100000"/>
              </a:lnSpc>
              <a:spcBef>
                <a:spcPts val="1000"/>
              </a:spcBef>
              <a:spcAft>
                <a:spcPts val="0"/>
              </a:spcAft>
              <a:buSzPct val="100000"/>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3-1 </a:t>
            </a:r>
            <a:r>
              <a:rPr lang="fr-FR" sz="2600"/>
              <a:t>LE SYSTÈME DE FICHIER AVEC LINUX</a:t>
            </a:r>
            <a:endParaRPr/>
          </a:p>
        </p:txBody>
      </p:sp>
      <p:pic>
        <p:nvPicPr>
          <p:cNvPr id="369" name="Google Shape;369;p35"/>
          <p:cNvPicPr preferRelativeResize="0"/>
          <p:nvPr/>
        </p:nvPicPr>
        <p:blipFill rotWithShape="1">
          <a:blip r:embed="rId3">
            <a:alphaModFix/>
          </a:blip>
          <a:srcRect/>
          <a:stretch/>
        </p:blipFill>
        <p:spPr>
          <a:xfrm>
            <a:off x="1272895" y="5297408"/>
            <a:ext cx="1406570" cy="1336875"/>
          </a:xfrm>
          <a:prstGeom prst="rect">
            <a:avLst/>
          </a:prstGeom>
          <a:noFill/>
          <a:ln>
            <a:noFill/>
          </a:ln>
        </p:spPr>
      </p:pic>
      <p:pic>
        <p:nvPicPr>
          <p:cNvPr id="370" name="Google Shape;370;p35"/>
          <p:cNvPicPr preferRelativeResize="0"/>
          <p:nvPr/>
        </p:nvPicPr>
        <p:blipFill rotWithShape="1">
          <a:blip r:embed="rId4">
            <a:alphaModFix/>
          </a:blip>
          <a:srcRect/>
          <a:stretch/>
        </p:blipFill>
        <p:spPr>
          <a:xfrm>
            <a:off x="2679465" y="2343105"/>
            <a:ext cx="8385932" cy="428577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3-1 </a:t>
            </a:r>
            <a:r>
              <a:rPr lang="fr-FR" sz="2600"/>
              <a:t>LE SYSTÈME DE FICHIER AVEC LINUX</a:t>
            </a:r>
            <a:endParaRPr/>
          </a:p>
        </p:txBody>
      </p:sp>
      <p:pic>
        <p:nvPicPr>
          <p:cNvPr id="376" name="Google Shape;376;p36"/>
          <p:cNvPicPr preferRelativeResize="0"/>
          <p:nvPr/>
        </p:nvPicPr>
        <p:blipFill rotWithShape="1">
          <a:blip r:embed="rId3">
            <a:alphaModFix/>
          </a:blip>
          <a:srcRect/>
          <a:stretch/>
        </p:blipFill>
        <p:spPr>
          <a:xfrm>
            <a:off x="902823" y="5224870"/>
            <a:ext cx="1406570" cy="1336875"/>
          </a:xfrm>
          <a:prstGeom prst="rect">
            <a:avLst/>
          </a:prstGeom>
          <a:noFill/>
          <a:ln>
            <a:noFill/>
          </a:ln>
        </p:spPr>
      </p:pic>
      <p:sp>
        <p:nvSpPr>
          <p:cNvPr id="377" name="Google Shape;377;p36"/>
          <p:cNvSpPr txBox="1"/>
          <p:nvPr/>
        </p:nvSpPr>
        <p:spPr>
          <a:xfrm>
            <a:off x="995423" y="4381423"/>
            <a:ext cx="151350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Un peu plus détaillé</a:t>
            </a:r>
            <a:endParaRPr/>
          </a:p>
        </p:txBody>
      </p:sp>
      <p:pic>
        <p:nvPicPr>
          <p:cNvPr id="378" name="Google Shape;378;p36" descr="Linux file system hierarchy v1.0 - blackMORE Ops"/>
          <p:cNvPicPr preferRelativeResize="0"/>
          <p:nvPr/>
        </p:nvPicPr>
        <p:blipFill rotWithShape="1">
          <a:blip r:embed="rId4">
            <a:alphaModFix/>
          </a:blip>
          <a:srcRect/>
          <a:stretch/>
        </p:blipFill>
        <p:spPr>
          <a:xfrm>
            <a:off x="2986268" y="2294222"/>
            <a:ext cx="7917084" cy="433066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3-1 </a:t>
            </a:r>
            <a:r>
              <a:rPr lang="fr-FR" sz="2600"/>
              <a:t>LE SYSTÈME DE FICHIER AVEC LINUX</a:t>
            </a:r>
            <a:endParaRPr/>
          </a:p>
        </p:txBody>
      </p:sp>
      <p:graphicFrame>
        <p:nvGraphicFramePr>
          <p:cNvPr id="384" name="Google Shape;384;p37"/>
          <p:cNvGraphicFramePr/>
          <p:nvPr/>
        </p:nvGraphicFramePr>
        <p:xfrm>
          <a:off x="661686" y="2395357"/>
          <a:ext cx="10868650" cy="3850720"/>
        </p:xfrm>
        <a:graphic>
          <a:graphicData uri="http://schemas.openxmlformats.org/drawingml/2006/table">
            <a:tbl>
              <a:tblPr firstRow="1" bandRow="1">
                <a:noFill/>
                <a:tableStyleId>{8FFA649E-F22C-4905-8BC3-1C99A4678CDE}</a:tableStyleId>
              </a:tblPr>
              <a:tblGrid>
                <a:gridCol w="1365825">
                  <a:extLst>
                    <a:ext uri="{9D8B030D-6E8A-4147-A177-3AD203B41FA5}">
                      <a16:colId xmlns:a16="http://schemas.microsoft.com/office/drawing/2014/main" val="20000"/>
                    </a:ext>
                  </a:extLst>
                </a:gridCol>
                <a:gridCol w="95028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fr-FR" sz="1800"/>
                        <a:t>Répertoire</a:t>
                      </a:r>
                      <a:endParaRPr/>
                    </a:p>
                  </a:txBody>
                  <a:tcPr marL="91450" marR="91450" marT="45725" marB="45725"/>
                </a:tc>
                <a:tc>
                  <a:txBody>
                    <a:bodyPr/>
                    <a:lstStyle/>
                    <a:p>
                      <a:pPr marL="0" marR="0" lvl="0" indent="0" algn="l" rtl="0">
                        <a:spcBef>
                          <a:spcPts val="0"/>
                        </a:spcBef>
                        <a:spcAft>
                          <a:spcPts val="0"/>
                        </a:spcAft>
                        <a:buNone/>
                      </a:pPr>
                      <a:r>
                        <a:rPr lang="fr-FR" sz="1800"/>
                        <a:t>Signification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fr-FR" sz="1800"/>
                        <a:t>/</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Arial"/>
                        <a:buNone/>
                      </a:pPr>
                      <a:r>
                        <a:rPr lang="fr-FR" sz="1200">
                          <a:latin typeface="Arial"/>
                          <a:ea typeface="Arial"/>
                          <a:cs typeface="Arial"/>
                          <a:sym typeface="Arial"/>
                        </a:rPr>
                        <a:t>Répertoire racine. Point de départ de toute la hiérarchie du système de fichiers. Le système de fichiers contenant ce répertoire est monté automatiquement par le noyau pendant l'amorçage du système. Ce système de fichiers est appelé système de fichiers racine (« root » en anglais).</a:t>
                      </a:r>
                      <a:endParaRPr/>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fr-FR" sz="1800"/>
                        <a:t>/boot/ </a:t>
                      </a:r>
                      <a:endParaRPr/>
                    </a:p>
                  </a:txBody>
                  <a:tcPr marL="91450" marR="91450" marT="45725" marB="45725"/>
                </a:tc>
                <a:tc>
                  <a:txBody>
                    <a:bodyPr/>
                    <a:lstStyle/>
                    <a:p>
                      <a:pPr marL="0" marR="0" lvl="0" indent="0" algn="l" rtl="0">
                        <a:spcBef>
                          <a:spcPts val="0"/>
                        </a:spcBef>
                        <a:spcAft>
                          <a:spcPts val="0"/>
                        </a:spcAft>
                        <a:buNone/>
                      </a:pPr>
                      <a:r>
                        <a:rPr lang="fr-FR" sz="1200">
                          <a:latin typeface="Arial"/>
                          <a:ea typeface="Arial"/>
                          <a:cs typeface="Arial"/>
                          <a:sym typeface="Arial"/>
                        </a:rPr>
                        <a:t>Répertoire contenant le noyau de Linux et ses informations de symboles. Ce répertoire est parfois le point de montage d'un système de fichiers de très petite taille, dédié au noyau. Dans ce cas, il est recommandé que le système de fichiers correspondant soit monté en lecture seule.</a:t>
                      </a:r>
                      <a:endParaRPr/>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fr-FR" sz="1800"/>
                        <a:t>/dev/ </a:t>
                      </a:r>
                      <a:endParaRPr/>
                    </a:p>
                  </a:txBody>
                  <a:tcPr marL="91450" marR="91450" marT="45725" marB="45725"/>
                </a:tc>
                <a:tc>
                  <a:txBody>
                    <a:bodyPr/>
                    <a:lstStyle/>
                    <a:p>
                      <a:pPr marL="0" marR="0" lvl="0" indent="0" algn="l" rtl="0">
                        <a:spcBef>
                          <a:spcPts val="0"/>
                        </a:spcBef>
                        <a:spcAft>
                          <a:spcPts val="0"/>
                        </a:spcAft>
                        <a:buNone/>
                      </a:pPr>
                      <a:r>
                        <a:rPr lang="fr-FR" sz="1200">
                          <a:solidFill>
                            <a:schemeClr val="dk1"/>
                          </a:solidFill>
                          <a:latin typeface="Arial"/>
                          <a:ea typeface="Arial"/>
                          <a:cs typeface="Arial"/>
                          <a:sym typeface="Arial"/>
                        </a:rPr>
                        <a:t>Répertoire contenant tous les fichiers spéciaux permettant d'accéder aux périphériques. </a:t>
                      </a:r>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fr-FR" sz="1800"/>
                        <a:t>/sbin/</a:t>
                      </a:r>
                      <a:endParaRPr/>
                    </a:p>
                  </a:txBody>
                  <a:tcPr marL="91450" marR="91450" marT="45725" marB="45725"/>
                </a:tc>
                <a:tc>
                  <a:txBody>
                    <a:bodyPr/>
                    <a:lstStyle/>
                    <a:p>
                      <a:pPr marL="0" marR="0" lvl="0" indent="0" algn="l" rtl="0">
                        <a:spcBef>
                          <a:spcPts val="0"/>
                        </a:spcBef>
                        <a:spcAft>
                          <a:spcPts val="0"/>
                        </a:spcAft>
                        <a:buNone/>
                      </a:pPr>
                      <a:r>
                        <a:rPr lang="fr-FR" sz="1200">
                          <a:solidFill>
                            <a:schemeClr val="dk1"/>
                          </a:solidFill>
                          <a:latin typeface="Arial"/>
                          <a:ea typeface="Arial"/>
                          <a:cs typeface="Arial"/>
                          <a:sym typeface="Arial"/>
                        </a:rPr>
                        <a:t>Répertoire contenant les commandes systèmes nécessaires à l'amorçage et réservées à l'administrateur. Ce répertoire doit être impérativement placé dans le système de fichiers racine. En général, seul l'administrateur utilise ces commandes.</a:t>
                      </a:r>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fr-FR" sz="1800"/>
                        <a:t>/bin/ </a:t>
                      </a:r>
                      <a:endParaRPr/>
                    </a:p>
                  </a:txBody>
                  <a:tcPr marL="91450" marR="91450" marT="45725" marB="45725"/>
                </a:tc>
                <a:tc>
                  <a:txBody>
                    <a:bodyPr/>
                    <a:lstStyle/>
                    <a:p>
                      <a:pPr marL="0" marR="0" lvl="0" indent="0" algn="l" rtl="0">
                        <a:spcBef>
                          <a:spcPts val="0"/>
                        </a:spcBef>
                        <a:spcAft>
                          <a:spcPts val="0"/>
                        </a:spcAft>
                        <a:buNone/>
                      </a:pPr>
                      <a:r>
                        <a:rPr lang="fr-FR" sz="1200">
                          <a:solidFill>
                            <a:schemeClr val="dk1"/>
                          </a:solidFill>
                          <a:latin typeface="Arial"/>
                          <a:ea typeface="Arial"/>
                          <a:cs typeface="Arial"/>
                          <a:sym typeface="Arial"/>
                        </a:rPr>
                        <a:t>Répertoire contenant les commandes systèmes générales nécessaires à l'amorçage. Ce répertoire doit être impérativement placé dans le système de fichiers racine. Tous les utilisateurs peuvent utiliser les commandes de ce répertoire.</a:t>
                      </a:r>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fr-FR" sz="1800"/>
                        <a:t>/lib/</a:t>
                      </a:r>
                      <a:endParaRPr/>
                    </a:p>
                  </a:txBody>
                  <a:tcPr marL="91450" marR="91450" marT="45725" marB="45725"/>
                </a:tc>
                <a:tc>
                  <a:txBody>
                    <a:bodyPr/>
                    <a:lstStyle/>
                    <a:p>
                      <a:pPr marL="0" marR="0" lvl="0" indent="0" algn="l" rtl="0">
                        <a:spcBef>
                          <a:spcPts val="0"/>
                        </a:spcBef>
                        <a:spcAft>
                          <a:spcPts val="0"/>
                        </a:spcAft>
                        <a:buNone/>
                      </a:pPr>
                      <a:r>
                        <a:rPr lang="fr-FR" sz="1200">
                          <a:solidFill>
                            <a:schemeClr val="dk1"/>
                          </a:solidFill>
                          <a:latin typeface="Arial"/>
                          <a:ea typeface="Arial"/>
                          <a:cs typeface="Arial"/>
                          <a:sym typeface="Arial"/>
                        </a:rPr>
                        <a:t>Répertoire contenant les bibliothèques partagées (« DLL » en anglais, pour « Dynamic Link Library ») utilisées par les commandes du système des répertoires /bin/ et /sbin/. Ce répertoire doit être impérativement placé dans le système de fichiers racine.</a:t>
                      </a:r>
                      <a:endParaRPr/>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fr-FR" sz="1800"/>
                        <a:t>/etc/</a:t>
                      </a:r>
                      <a:endParaRPr/>
                    </a:p>
                  </a:txBody>
                  <a:tcPr marL="91450" marR="91450" marT="45725" marB="45725"/>
                </a:tc>
                <a:tc>
                  <a:txBody>
                    <a:bodyPr/>
                    <a:lstStyle/>
                    <a:p>
                      <a:pPr marL="0" marR="0" lvl="0" indent="0" algn="l" rtl="0">
                        <a:spcBef>
                          <a:spcPts val="0"/>
                        </a:spcBef>
                        <a:spcAft>
                          <a:spcPts val="0"/>
                        </a:spcAft>
                        <a:buNone/>
                      </a:pPr>
                      <a:r>
                        <a:rPr lang="fr-FR" sz="1200">
                          <a:solidFill>
                            <a:schemeClr val="dk1"/>
                          </a:solidFill>
                          <a:latin typeface="Arial"/>
                          <a:ea typeface="Arial"/>
                          <a:cs typeface="Arial"/>
                          <a:sym typeface="Arial"/>
                        </a:rPr>
                        <a:t>Répertoire contenant tous les fichiers de configuration du système. Ce répertoire doit être impérativement placé dans le système de fichiers racine.</a:t>
                      </a:r>
                      <a:endParaRPr/>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8"/>
          <p:cNvSpPr txBox="1">
            <a:spLocks noGrp="1"/>
          </p:cNvSpPr>
          <p:nvPr>
            <p:ph type="title"/>
          </p:nvPr>
        </p:nvSpPr>
        <p:spPr>
          <a:xfrm>
            <a:off x="2231136" y="7794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3-1 </a:t>
            </a:r>
            <a:r>
              <a:rPr lang="fr-FR" sz="2600"/>
              <a:t>LE SYSTÈME DE FICHIER AVEC LINUX</a:t>
            </a:r>
            <a:endParaRPr/>
          </a:p>
        </p:txBody>
      </p:sp>
      <p:graphicFrame>
        <p:nvGraphicFramePr>
          <p:cNvPr id="390" name="Google Shape;390;p38"/>
          <p:cNvGraphicFramePr/>
          <p:nvPr/>
        </p:nvGraphicFramePr>
        <p:xfrm>
          <a:off x="505431" y="2027430"/>
          <a:ext cx="11266025" cy="4490820"/>
        </p:xfrm>
        <a:graphic>
          <a:graphicData uri="http://schemas.openxmlformats.org/drawingml/2006/table">
            <a:tbl>
              <a:tblPr firstRow="1" bandRow="1">
                <a:noFill/>
                <a:tableStyleId>{8FFA649E-F22C-4905-8BC3-1C99A4678CDE}</a:tableStyleId>
              </a:tblPr>
              <a:tblGrid>
                <a:gridCol w="1292225">
                  <a:extLst>
                    <a:ext uri="{9D8B030D-6E8A-4147-A177-3AD203B41FA5}">
                      <a16:colId xmlns:a16="http://schemas.microsoft.com/office/drawing/2014/main" val="20000"/>
                    </a:ext>
                  </a:extLst>
                </a:gridCol>
                <a:gridCol w="99738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fr-FR" sz="1700"/>
                        <a:t>Répertoire</a:t>
                      </a:r>
                      <a:endParaRPr/>
                    </a:p>
                  </a:txBody>
                  <a:tcPr marL="91450" marR="91450" marT="45725" marB="45725"/>
                </a:tc>
                <a:tc>
                  <a:txBody>
                    <a:bodyPr/>
                    <a:lstStyle/>
                    <a:p>
                      <a:pPr marL="0" marR="0" lvl="0" indent="0" algn="l" rtl="0">
                        <a:spcBef>
                          <a:spcPts val="0"/>
                        </a:spcBef>
                        <a:spcAft>
                          <a:spcPts val="0"/>
                        </a:spcAft>
                        <a:buNone/>
                      </a:pPr>
                      <a:r>
                        <a:rPr lang="fr-FR" sz="1800"/>
                        <a:t>Signification</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fr-FR" sz="1800"/>
                        <a:t>/tmp/ </a:t>
                      </a:r>
                      <a:endParaRPr/>
                    </a:p>
                  </a:txBody>
                  <a:tcPr marL="91450" marR="91450" marT="45725" marB="45725"/>
                </a:tc>
                <a:tc>
                  <a:txBody>
                    <a:bodyPr/>
                    <a:lstStyle/>
                    <a:p>
                      <a:pPr marL="0" marR="0" lvl="0" indent="0" algn="l" rtl="0">
                        <a:lnSpc>
                          <a:spcPct val="100000"/>
                        </a:lnSpc>
                        <a:spcBef>
                          <a:spcPts val="0"/>
                        </a:spcBef>
                        <a:spcAft>
                          <a:spcPts val="0"/>
                        </a:spcAft>
                        <a:buClr>
                          <a:schemeClr val="dk1"/>
                        </a:buClr>
                        <a:buSzPts val="1200"/>
                        <a:buFont typeface="Gill Sans"/>
                        <a:buNone/>
                      </a:pPr>
                      <a:r>
                        <a:rPr lang="fr-FR" sz="1200"/>
                        <a:t>Répertoire permettant de stocker des données temporaires. En général, /tmp/ ne contient que des données très éphémères. Il est préférable d'utiliser le répertoire /var/tmp/. En effet, le répertoire /tmp/ ne dispose pas nécessairement de beaucoup de place disponible.</a:t>
                      </a:r>
                      <a:endParaRPr sz="1200">
                        <a:latin typeface="Arial"/>
                        <a:ea typeface="Arial"/>
                        <a:cs typeface="Arial"/>
                        <a:sym typeface="Arial"/>
                      </a:endParaRPr>
                    </a:p>
                  </a:txBody>
                  <a:tcPr marL="91450" marR="91450" marT="45725" marB="45725"/>
                </a:tc>
                <a:extLst>
                  <a:ext uri="{0D108BD9-81ED-4DB2-BD59-A6C34878D82A}">
                    <a16:rowId xmlns:a16="http://schemas.microsoft.com/office/drawing/2014/main" val="10001"/>
                  </a:ext>
                </a:extLst>
              </a:tr>
              <a:tr h="306875">
                <a:tc>
                  <a:txBody>
                    <a:bodyPr/>
                    <a:lstStyle/>
                    <a:p>
                      <a:pPr marL="0" marR="0" lvl="0" indent="0" algn="l" rtl="0">
                        <a:spcBef>
                          <a:spcPts val="0"/>
                        </a:spcBef>
                        <a:spcAft>
                          <a:spcPts val="0"/>
                        </a:spcAft>
                        <a:buNone/>
                      </a:pPr>
                      <a:r>
                        <a:rPr lang="fr-FR" sz="1800"/>
                        <a:t>/usr/ </a:t>
                      </a:r>
                      <a:endParaRPr/>
                    </a:p>
                  </a:txBody>
                  <a:tcPr marL="91450" marR="91450" marT="45725" marB="45725"/>
                </a:tc>
                <a:tc>
                  <a:txBody>
                    <a:bodyPr/>
                    <a:lstStyle/>
                    <a:p>
                      <a:pPr marL="0" marR="0" lvl="0" indent="0" algn="l" rtl="0">
                        <a:spcBef>
                          <a:spcPts val="0"/>
                        </a:spcBef>
                        <a:spcAft>
                          <a:spcPts val="0"/>
                        </a:spcAft>
                        <a:buNone/>
                      </a:pPr>
                      <a:r>
                        <a:rPr lang="fr-FR" sz="1200"/>
                        <a:t>Répertoire contenant les fichiers du système partageables en réseau et en lecture seule.</a:t>
                      </a:r>
                      <a:endParaRPr sz="1200">
                        <a:latin typeface="Arial"/>
                        <a:ea typeface="Arial"/>
                        <a:cs typeface="Arial"/>
                        <a:sym typeface="Arial"/>
                      </a:endParaRPr>
                    </a:p>
                  </a:txBody>
                  <a:tcPr marL="91450" marR="91450" marT="45725" marB="45725"/>
                </a:tc>
                <a:extLst>
                  <a:ext uri="{0D108BD9-81ED-4DB2-BD59-A6C34878D82A}">
                    <a16:rowId xmlns:a16="http://schemas.microsoft.com/office/drawing/2014/main" val="10002"/>
                  </a:ext>
                </a:extLst>
              </a:tr>
              <a:tr h="306175">
                <a:tc>
                  <a:txBody>
                    <a:bodyPr/>
                    <a:lstStyle/>
                    <a:p>
                      <a:pPr marL="0" marR="0" lvl="0" indent="0" algn="l" rtl="0">
                        <a:spcBef>
                          <a:spcPts val="0"/>
                        </a:spcBef>
                        <a:spcAft>
                          <a:spcPts val="0"/>
                        </a:spcAft>
                        <a:buNone/>
                      </a:pPr>
                      <a:r>
                        <a:rPr lang="fr-FR" sz="1800"/>
                        <a:t>/var/</a:t>
                      </a:r>
                      <a:endParaRPr/>
                    </a:p>
                  </a:txBody>
                  <a:tcPr marL="91450" marR="91450" marT="45725" marB="45725"/>
                </a:tc>
                <a:tc>
                  <a:txBody>
                    <a:bodyPr/>
                    <a:lstStyle/>
                    <a:p>
                      <a:pPr marL="0" marR="0" lvl="0" indent="0" algn="l" rtl="0">
                        <a:spcBef>
                          <a:spcPts val="0"/>
                        </a:spcBef>
                        <a:spcAft>
                          <a:spcPts val="0"/>
                        </a:spcAft>
                        <a:buNone/>
                      </a:pPr>
                      <a:r>
                        <a:rPr lang="fr-FR" sz="1200"/>
                        <a:t>Répertoire contenant toutes les données variables du système. Ce répertoire contient les données variables qui ne pouvaient pas être placées dans le répertoire /usr/, puisque celui-ci est normalement accessible en lecture seule.</a:t>
                      </a:r>
                      <a:endParaRPr sz="120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fr-FR" sz="1800"/>
                        <a:t>/opt/</a:t>
                      </a:r>
                      <a:endParaRPr/>
                    </a:p>
                  </a:txBody>
                  <a:tcPr marL="91450" marR="91450" marT="45725" marB="45725"/>
                </a:tc>
                <a:tc>
                  <a:txBody>
                    <a:bodyPr/>
                    <a:lstStyle/>
                    <a:p>
                      <a:pPr marL="0" marR="0" lvl="0" indent="0" algn="l" rtl="0">
                        <a:spcBef>
                          <a:spcPts val="0"/>
                        </a:spcBef>
                        <a:spcAft>
                          <a:spcPts val="0"/>
                        </a:spcAft>
                        <a:buNone/>
                      </a:pPr>
                      <a:r>
                        <a:rPr lang="fr-FR" sz="1200"/>
                        <a:t>Répertoire historique contenant les applications qui ne font pas réellement partie du système d'exploitation. En particulier, sur les anciennes distributions, le gestionnaire de bureau KDE était installé dans le sous-répertoire /opt/kde/, mais à présent il est considéré comme partie intégrante du système et est donc installé directement dans le répertoire /usr/ sur les distributions récentes.</a:t>
                      </a:r>
                      <a:endParaRPr sz="120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fr-FR" sz="1800"/>
                        <a:t>/home/ </a:t>
                      </a:r>
                      <a:endParaRPr/>
                    </a:p>
                  </a:txBody>
                  <a:tcPr marL="91450" marR="91450" marT="45725" marB="45725"/>
                </a:tc>
                <a:tc>
                  <a:txBody>
                    <a:bodyPr/>
                    <a:lstStyle/>
                    <a:p>
                      <a:pPr marL="0" marR="0" lvl="0" indent="0" algn="l" rtl="0">
                        <a:spcBef>
                          <a:spcPts val="0"/>
                        </a:spcBef>
                        <a:spcAft>
                          <a:spcPts val="0"/>
                        </a:spcAft>
                        <a:buNone/>
                      </a:pPr>
                      <a:r>
                        <a:rPr lang="fr-FR" sz="1200"/>
                        <a:t>Répertoire contenant les répertoires personnels des utilisateurs. </a:t>
                      </a:r>
                      <a:endParaRPr sz="120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fr-FR" sz="1800"/>
                        <a:t>/root/</a:t>
                      </a:r>
                      <a:endParaRPr/>
                    </a:p>
                  </a:txBody>
                  <a:tcPr marL="91450" marR="91450" marT="45725" marB="45725"/>
                </a:tc>
                <a:tc>
                  <a:txBody>
                    <a:bodyPr/>
                    <a:lstStyle/>
                    <a:p>
                      <a:pPr marL="0" marR="0" lvl="0" indent="0" algn="l" rtl="0">
                        <a:spcBef>
                          <a:spcPts val="0"/>
                        </a:spcBef>
                        <a:spcAft>
                          <a:spcPts val="0"/>
                        </a:spcAft>
                        <a:buNone/>
                      </a:pPr>
                      <a:r>
                        <a:rPr lang="fr-FR" sz="1200"/>
                        <a:t>Répertoire contenant le répertoire personnel de l'administrateur. Il est donc recommandé que le répertoire personnel de l'administrateur soit placé en dehors de / home/ pour éviter qu'un problème sur le système de fichiers des utilisateurs ne l'empêche de travailler.</a:t>
                      </a:r>
                      <a:endParaRPr sz="120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6"/>
                  </a:ext>
                </a:extLst>
              </a:tr>
              <a:tr h="282575">
                <a:tc>
                  <a:txBody>
                    <a:bodyPr/>
                    <a:lstStyle/>
                    <a:p>
                      <a:pPr marL="0" marR="0" lvl="0" indent="0" algn="l" rtl="0">
                        <a:spcBef>
                          <a:spcPts val="0"/>
                        </a:spcBef>
                        <a:spcAft>
                          <a:spcPts val="0"/>
                        </a:spcAft>
                        <a:buNone/>
                      </a:pPr>
                      <a:r>
                        <a:rPr lang="fr-FR" sz="1800"/>
                        <a:t>/media/ </a:t>
                      </a:r>
                      <a:endParaRPr/>
                    </a:p>
                  </a:txBody>
                  <a:tcPr marL="91450" marR="91450" marT="45725" marB="45725"/>
                </a:tc>
                <a:tc>
                  <a:txBody>
                    <a:bodyPr/>
                    <a:lstStyle/>
                    <a:p>
                      <a:pPr marL="0" marR="0" lvl="0" indent="0" algn="l" rtl="0">
                        <a:spcBef>
                          <a:spcPts val="0"/>
                        </a:spcBef>
                        <a:spcAft>
                          <a:spcPts val="0"/>
                        </a:spcAft>
                        <a:buNone/>
                      </a:pPr>
                      <a:r>
                        <a:rPr lang="fr-FR" sz="1200"/>
                        <a:t>Répertoire réservé au montage des systèmes de fichiers sur périphériques amovibles (CD-ROM, disquettes, etc.). Ce répertoire peut contenir plusieurs sous-répertoires pour chaque périphérique amovible, afin de permettre d'en monter plusieurs simultanément. </a:t>
                      </a:r>
                      <a:endParaRPr sz="120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7"/>
                  </a:ext>
                </a:extLst>
              </a:tr>
              <a:tr h="282575">
                <a:tc>
                  <a:txBody>
                    <a:bodyPr/>
                    <a:lstStyle/>
                    <a:p>
                      <a:pPr marL="0" marR="0" lvl="0" indent="0" algn="l" rtl="0">
                        <a:spcBef>
                          <a:spcPts val="0"/>
                        </a:spcBef>
                        <a:spcAft>
                          <a:spcPts val="0"/>
                        </a:spcAft>
                        <a:buNone/>
                      </a:pPr>
                      <a:r>
                        <a:rPr lang="fr-FR" sz="1800"/>
                        <a:t>/proc/</a:t>
                      </a:r>
                      <a:endParaRPr/>
                    </a:p>
                  </a:txBody>
                  <a:tcPr marL="91450" marR="91450" marT="45725" marB="45725"/>
                </a:tc>
                <a:tc>
                  <a:txBody>
                    <a:bodyPr/>
                    <a:lstStyle/>
                    <a:p>
                      <a:pPr marL="0" marR="0" lvl="0" indent="0" algn="l" rtl="0">
                        <a:spcBef>
                          <a:spcPts val="0"/>
                        </a:spcBef>
                        <a:spcAft>
                          <a:spcPts val="0"/>
                        </a:spcAft>
                        <a:buNone/>
                      </a:pPr>
                      <a:r>
                        <a:rPr lang="fr-FR" sz="1200"/>
                        <a:t>Répertoire contenant le pseudo système de fichiers du noyau. Ce pseudo système de fichiers contient des fichiers permettant d'accéder aux informations sur le matériel, la configuration du noyau et sur les processus en cours d'exécution.</a:t>
                      </a:r>
                      <a:endParaRPr sz="120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8"/>
                  </a:ext>
                </a:extLst>
              </a:tr>
              <a:tr h="282575">
                <a:tc>
                  <a:txBody>
                    <a:bodyPr/>
                    <a:lstStyle/>
                    <a:p>
                      <a:pPr marL="0" marR="0" lvl="0" indent="0" algn="l" rtl="0">
                        <a:spcBef>
                          <a:spcPts val="0"/>
                        </a:spcBef>
                        <a:spcAft>
                          <a:spcPts val="0"/>
                        </a:spcAft>
                        <a:buNone/>
                      </a:pPr>
                      <a:r>
                        <a:rPr lang="fr-FR" sz="1800"/>
                        <a:t>/sys/</a:t>
                      </a:r>
                      <a:endParaRPr/>
                    </a:p>
                  </a:txBody>
                  <a:tcPr marL="91450" marR="91450" marT="45725" marB="45725"/>
                </a:tc>
                <a:tc>
                  <a:txBody>
                    <a:bodyPr/>
                    <a:lstStyle/>
                    <a:p>
                      <a:pPr marL="0" marR="0" lvl="0" indent="0" algn="l" rtl="0">
                        <a:spcBef>
                          <a:spcPts val="0"/>
                        </a:spcBef>
                        <a:spcAft>
                          <a:spcPts val="0"/>
                        </a:spcAft>
                        <a:buNone/>
                      </a:pPr>
                      <a:r>
                        <a:rPr lang="fr-FR" sz="1200"/>
                        <a:t>Répertoire contenant le pseudo système de fichiers des gestionnaires de périphériques. Ce pseudo système de fichiers contient des fichiers permettant d'obtenir des informations sur l'ensemble des objets du noyau, en en particulier sur l'ensemble des périphériques de l'ordinateur.</a:t>
                      </a:r>
                      <a:endParaRPr sz="1200">
                        <a:solidFill>
                          <a:schemeClr val="dk1"/>
                        </a:solidFill>
                        <a:latin typeface="Arial"/>
                        <a:ea typeface="Arial"/>
                        <a:cs typeface="Arial"/>
                        <a:sym typeface="Arial"/>
                      </a:endParaRPr>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9"/>
          <p:cNvSpPr txBox="1">
            <a:spLocks noGrp="1"/>
          </p:cNvSpPr>
          <p:nvPr>
            <p:ph type="title"/>
          </p:nvPr>
        </p:nvSpPr>
        <p:spPr>
          <a:xfrm>
            <a:off x="804671" y="1115116"/>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3-2 LES COMMANDES DE BASE LINUX</a:t>
            </a:r>
            <a:endParaRPr/>
          </a:p>
        </p:txBody>
      </p:sp>
      <p:pic>
        <p:nvPicPr>
          <p:cNvPr id="396" name="Google Shape;396;p39"/>
          <p:cNvPicPr preferRelativeResize="0"/>
          <p:nvPr/>
        </p:nvPicPr>
        <p:blipFill rotWithShape="1">
          <a:blip r:embed="rId3">
            <a:alphaModFix/>
          </a:blip>
          <a:srcRect/>
          <a:stretch/>
        </p:blipFill>
        <p:spPr>
          <a:xfrm>
            <a:off x="626560" y="2526844"/>
            <a:ext cx="4951629" cy="3773944"/>
          </a:xfrm>
          <a:prstGeom prst="rect">
            <a:avLst/>
          </a:prstGeom>
          <a:noFill/>
          <a:ln>
            <a:noFill/>
          </a:ln>
        </p:spPr>
      </p:pic>
      <p:sp>
        <p:nvSpPr>
          <p:cNvPr id="397" name="Google Shape;397;p39"/>
          <p:cNvSpPr txBox="1">
            <a:spLocks noGrp="1"/>
          </p:cNvSpPr>
          <p:nvPr>
            <p:ph type="body" idx="2"/>
          </p:nvPr>
        </p:nvSpPr>
        <p:spPr>
          <a:xfrm>
            <a:off x="6229350" y="1253465"/>
            <a:ext cx="5697853" cy="4351069"/>
          </a:xfrm>
          <a:prstGeom prst="rect">
            <a:avLst/>
          </a:prstGeom>
          <a:noFill/>
          <a:ln>
            <a:noFill/>
          </a:ln>
        </p:spPr>
        <p:txBody>
          <a:bodyPr spcFirstLastPara="1" wrap="square" lIns="91425" tIns="45700" rIns="91425" bIns="45700" anchor="t" anchorCtr="1">
            <a:normAutofit fontScale="92500" lnSpcReduction="10000"/>
          </a:bodyPr>
          <a:lstStyle/>
          <a:p>
            <a:pPr marL="342900" lvl="0" indent="-342931" algn="l" rtl="0">
              <a:lnSpc>
                <a:spcPct val="100000"/>
              </a:lnSpc>
              <a:spcBef>
                <a:spcPts val="0"/>
              </a:spcBef>
              <a:spcAft>
                <a:spcPts val="0"/>
              </a:spcAft>
              <a:buSzPct val="100000"/>
              <a:buFont typeface="Gill Sans"/>
              <a:buAutoNum type="arabicPeriod"/>
            </a:pPr>
            <a:r>
              <a:rPr lang="fr-FR" b="1">
                <a:solidFill>
                  <a:srgbClr val="373E40"/>
                </a:solidFill>
                <a:latin typeface="Arial"/>
                <a:ea typeface="Arial"/>
                <a:cs typeface="Arial"/>
                <a:sym typeface="Arial"/>
              </a:rPr>
              <a:t>Commande pwd : </a:t>
            </a:r>
            <a:endParaRPr/>
          </a:p>
          <a:p>
            <a:pPr marL="0" lvl="0" indent="0" algn="l" rtl="0">
              <a:lnSpc>
                <a:spcPct val="100000"/>
              </a:lnSpc>
              <a:spcBef>
                <a:spcPts val="1000"/>
              </a:spcBef>
              <a:spcAft>
                <a:spcPts val="0"/>
              </a:spcAft>
              <a:buSzPct val="100000"/>
              <a:buNone/>
            </a:pPr>
            <a:r>
              <a:rPr lang="fr-FR">
                <a:solidFill>
                  <a:srgbClr val="373E40"/>
                </a:solidFill>
                <a:latin typeface="Arial"/>
                <a:ea typeface="Arial"/>
                <a:cs typeface="Arial"/>
                <a:sym typeface="Arial"/>
              </a:rPr>
              <a:t>Utilisez la commande </a:t>
            </a:r>
            <a:r>
              <a:rPr lang="fr-FR" b="1">
                <a:solidFill>
                  <a:srgbClr val="373E40"/>
                </a:solidFill>
                <a:latin typeface="Arial"/>
                <a:ea typeface="Arial"/>
                <a:cs typeface="Arial"/>
                <a:sym typeface="Arial"/>
              </a:rPr>
              <a:t>pwd</a:t>
            </a:r>
            <a:r>
              <a:rPr lang="fr-FR">
                <a:solidFill>
                  <a:srgbClr val="373E40"/>
                </a:solidFill>
                <a:latin typeface="Arial"/>
                <a:ea typeface="Arial"/>
                <a:cs typeface="Arial"/>
                <a:sym typeface="Arial"/>
              </a:rPr>
              <a:t> pour trouver le chemin du répertoire de travail (dossier) dans lequel vous êtes actuellement. La commande retournera un chemin absolu (complet), qui est en fait un chemin de tous les répertoires qui commence par une barre oblique </a:t>
            </a:r>
            <a:r>
              <a:rPr lang="fr-FR" b="1">
                <a:solidFill>
                  <a:srgbClr val="373E40"/>
                </a:solidFill>
                <a:latin typeface="Arial"/>
                <a:ea typeface="Arial"/>
                <a:cs typeface="Arial"/>
                <a:sym typeface="Arial"/>
              </a:rPr>
              <a:t>(/)</a:t>
            </a:r>
            <a:r>
              <a:rPr lang="fr-FR">
                <a:solidFill>
                  <a:srgbClr val="373E40"/>
                </a:solidFill>
                <a:latin typeface="Arial"/>
                <a:ea typeface="Arial"/>
                <a:cs typeface="Arial"/>
                <a:sym typeface="Arial"/>
              </a:rPr>
              <a:t>. Un exemple de chemin absolu est </a:t>
            </a:r>
            <a:r>
              <a:rPr lang="fr-FR" b="1">
                <a:solidFill>
                  <a:srgbClr val="373E40"/>
                </a:solidFill>
                <a:latin typeface="Arial"/>
                <a:ea typeface="Arial"/>
                <a:cs typeface="Arial"/>
                <a:sym typeface="Arial"/>
              </a:rPr>
              <a:t>/home/utilisateur</a:t>
            </a:r>
            <a:r>
              <a:rPr lang="fr-FR">
                <a:solidFill>
                  <a:srgbClr val="373E40"/>
                </a:solidFill>
                <a:latin typeface="Arial"/>
                <a:ea typeface="Arial"/>
                <a:cs typeface="Arial"/>
                <a:sym typeface="Arial"/>
              </a:rPr>
              <a:t>.</a:t>
            </a:r>
            <a:endParaRPr/>
          </a:p>
          <a:p>
            <a:pPr marL="0" lvl="0" indent="0" algn="l" rtl="0">
              <a:lnSpc>
                <a:spcPct val="100000"/>
              </a:lnSpc>
              <a:spcBef>
                <a:spcPts val="1000"/>
              </a:spcBef>
              <a:spcAft>
                <a:spcPts val="0"/>
              </a:spcAft>
              <a:buSzPct val="100000"/>
              <a:buNone/>
            </a:pPr>
            <a:endParaRPr>
              <a:solidFill>
                <a:srgbClr val="373E40"/>
              </a:solidFill>
            </a:endParaRPr>
          </a:p>
          <a:p>
            <a:pPr marL="0" lvl="0" indent="0" algn="l" rtl="0">
              <a:lnSpc>
                <a:spcPct val="100000"/>
              </a:lnSpc>
              <a:spcBef>
                <a:spcPts val="1000"/>
              </a:spcBef>
              <a:spcAft>
                <a:spcPts val="0"/>
              </a:spcAft>
              <a:buSzPct val="100000"/>
              <a:buNone/>
            </a:pPr>
            <a:r>
              <a:rPr lang="fr-FR" b="1">
                <a:solidFill>
                  <a:srgbClr val="373E40"/>
                </a:solidFill>
                <a:latin typeface="Arial"/>
                <a:ea typeface="Arial"/>
                <a:cs typeface="Arial"/>
                <a:sym typeface="Arial"/>
              </a:rPr>
              <a:t>2.      Commande cd</a:t>
            </a:r>
            <a:endParaRPr/>
          </a:p>
          <a:p>
            <a:pPr marL="0" lvl="0" indent="0" algn="l" rtl="0">
              <a:lnSpc>
                <a:spcPct val="100000"/>
              </a:lnSpc>
              <a:spcBef>
                <a:spcPts val="1000"/>
              </a:spcBef>
              <a:spcAft>
                <a:spcPts val="0"/>
              </a:spcAft>
              <a:buSzPct val="100000"/>
              <a:buNone/>
            </a:pPr>
            <a:r>
              <a:rPr lang="fr-FR">
                <a:solidFill>
                  <a:srgbClr val="373E40"/>
                </a:solidFill>
                <a:latin typeface="Arial"/>
                <a:ea typeface="Arial"/>
                <a:cs typeface="Arial"/>
                <a:sym typeface="Arial"/>
              </a:rPr>
              <a:t>Pour naviguer dans les fichiers et répertoires de Linux, utilisez la commande </a:t>
            </a:r>
            <a:r>
              <a:rPr lang="fr-FR" b="1">
                <a:solidFill>
                  <a:srgbClr val="373E40"/>
                </a:solidFill>
                <a:latin typeface="Arial"/>
                <a:ea typeface="Arial"/>
                <a:cs typeface="Arial"/>
                <a:sym typeface="Arial"/>
              </a:rPr>
              <a:t>cd (Change Directory)</a:t>
            </a:r>
            <a:r>
              <a:rPr lang="fr-FR">
                <a:solidFill>
                  <a:srgbClr val="373E40"/>
                </a:solidFill>
                <a:latin typeface="Arial"/>
                <a:ea typeface="Arial"/>
                <a:cs typeface="Arial"/>
                <a:sym typeface="Arial"/>
              </a:rPr>
              <a:t>. Elle nécessite soit le chemin d’accès complet, soit le nom du répertoire, selon le répertoire de travail dans lequel vous vous trouvez.</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r>
              <a:rPr lang="fr-FR">
                <a:solidFill>
                  <a:srgbClr val="373E40"/>
                </a:solidFill>
                <a:latin typeface="Arial"/>
                <a:ea typeface="Arial"/>
                <a:cs typeface="Arial"/>
                <a:sym typeface="Arial"/>
              </a:rPr>
              <a:t>3.      </a:t>
            </a:r>
            <a:r>
              <a:rPr lang="fr-FR" b="1">
                <a:solidFill>
                  <a:srgbClr val="373E40"/>
                </a:solidFill>
                <a:latin typeface="Arial"/>
                <a:ea typeface="Arial"/>
                <a:cs typeface="Arial"/>
                <a:sym typeface="Arial"/>
              </a:rPr>
              <a:t>Commande ls</a:t>
            </a:r>
            <a:endParaRPr/>
          </a:p>
          <a:p>
            <a:pPr marL="0" lvl="0" indent="0" algn="l" rtl="0">
              <a:lnSpc>
                <a:spcPct val="100000"/>
              </a:lnSpc>
              <a:spcBef>
                <a:spcPts val="1000"/>
              </a:spcBef>
              <a:spcAft>
                <a:spcPts val="0"/>
              </a:spcAft>
              <a:buSzPct val="100000"/>
              <a:buNone/>
            </a:pPr>
            <a:r>
              <a:rPr lang="fr-FR">
                <a:solidFill>
                  <a:srgbClr val="373E40"/>
                </a:solidFill>
                <a:latin typeface="Arial"/>
                <a:ea typeface="Arial"/>
                <a:cs typeface="Arial"/>
                <a:sym typeface="Arial"/>
              </a:rPr>
              <a:t>La commande ’</a:t>
            </a:r>
            <a:r>
              <a:rPr lang="fr-FR" b="1">
                <a:solidFill>
                  <a:srgbClr val="373E40"/>
                </a:solidFill>
                <a:latin typeface="Arial"/>
                <a:ea typeface="Arial"/>
                <a:cs typeface="Arial"/>
                <a:sym typeface="Arial"/>
              </a:rPr>
              <a:t>ls</a:t>
            </a:r>
            <a:r>
              <a:rPr lang="fr-FR">
                <a:solidFill>
                  <a:srgbClr val="373E40"/>
                </a:solidFill>
                <a:latin typeface="Arial"/>
                <a:ea typeface="Arial"/>
                <a:cs typeface="Arial"/>
                <a:sym typeface="Arial"/>
              </a:rPr>
              <a:t>’ est utilisée pour visualiser le contenu d’un répertoire. Par défaut, cette commande affichera le contenu de votre répertoire de travail actuel.</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1-C’EST QUOI LINUX?</a:t>
            </a:r>
            <a:endParaRPr/>
          </a:p>
        </p:txBody>
      </p:sp>
      <p:sp>
        <p:nvSpPr>
          <p:cNvPr id="125" name="Google Shape;125;p4"/>
          <p:cNvSpPr txBox="1">
            <a:spLocks noGrp="1"/>
          </p:cNvSpPr>
          <p:nvPr>
            <p:ph type="body" idx="1"/>
          </p:nvPr>
        </p:nvSpPr>
        <p:spPr>
          <a:xfrm>
            <a:off x="2231136" y="2638045"/>
            <a:ext cx="7729728" cy="2715006"/>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fr-FR" sz="2000">
                <a:latin typeface="Lemon"/>
                <a:ea typeface="Lemon"/>
                <a:cs typeface="Lemon"/>
                <a:sym typeface="Lemon"/>
              </a:rPr>
              <a:t>1-1. L’Historique Unix – Linux.</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1-2. Les caractéristiques de Linux.</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1-3. Les fonctionnalités de Linux.</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1-4. Les Unix-Like.</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1-5. Les distributions Linux.</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1-6. La documentation Linux.</a:t>
            </a:r>
            <a:endParaRPr sz="2000">
              <a:latin typeface="Lemon"/>
              <a:ea typeface="Lemon"/>
              <a:cs typeface="Lemon"/>
              <a:sym typeface="Lemon"/>
            </a:endParaRPr>
          </a:p>
        </p:txBody>
      </p:sp>
      <p:pic>
        <p:nvPicPr>
          <p:cNvPr id="126" name="Google Shape;126;p4"/>
          <p:cNvPicPr preferRelativeResize="0"/>
          <p:nvPr/>
        </p:nvPicPr>
        <p:blipFill rotWithShape="1">
          <a:blip r:embed="rId3">
            <a:alphaModFix/>
          </a:blip>
          <a:srcRect/>
          <a:stretch/>
        </p:blipFill>
        <p:spPr>
          <a:xfrm>
            <a:off x="8541157" y="3245684"/>
            <a:ext cx="3222393" cy="310198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0"/>
          <p:cNvSpPr txBox="1">
            <a:spLocks noGrp="1"/>
          </p:cNvSpPr>
          <p:nvPr>
            <p:ph type="title"/>
          </p:nvPr>
        </p:nvSpPr>
        <p:spPr>
          <a:xfrm>
            <a:off x="804671" y="1115116"/>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3-2 LES COMMANDES DE BASE LINUX</a:t>
            </a:r>
            <a:endParaRPr/>
          </a:p>
        </p:txBody>
      </p:sp>
      <p:sp>
        <p:nvSpPr>
          <p:cNvPr id="403" name="Google Shape;403;p40"/>
          <p:cNvSpPr txBox="1">
            <a:spLocks noGrp="1"/>
          </p:cNvSpPr>
          <p:nvPr>
            <p:ph type="body" idx="2"/>
          </p:nvPr>
        </p:nvSpPr>
        <p:spPr>
          <a:xfrm>
            <a:off x="6229350" y="1253465"/>
            <a:ext cx="5697853" cy="4490110"/>
          </a:xfrm>
          <a:prstGeom prst="rect">
            <a:avLst/>
          </a:prstGeom>
          <a:noFill/>
          <a:ln>
            <a:noFill/>
          </a:ln>
        </p:spPr>
        <p:txBody>
          <a:bodyPr spcFirstLastPara="1" wrap="square" lIns="91425" tIns="45700" rIns="91425" bIns="45700" anchor="t" anchorCtr="1">
            <a:normAutofit/>
          </a:bodyPr>
          <a:lstStyle/>
          <a:p>
            <a:pPr marL="0" lvl="0" indent="0" algn="l" rtl="0">
              <a:lnSpc>
                <a:spcPct val="100000"/>
              </a:lnSpc>
              <a:spcBef>
                <a:spcPts val="0"/>
              </a:spcBef>
              <a:spcAft>
                <a:spcPts val="0"/>
              </a:spcAft>
              <a:buSzPts val="1500"/>
              <a:buNone/>
            </a:pPr>
            <a:r>
              <a:rPr lang="fr-FR" b="1">
                <a:solidFill>
                  <a:srgbClr val="373E40"/>
                </a:solidFill>
                <a:latin typeface="Arial"/>
                <a:ea typeface="Arial"/>
                <a:cs typeface="Arial"/>
                <a:sym typeface="Arial"/>
              </a:rPr>
              <a:t>4.   Commande mkir : </a:t>
            </a:r>
            <a:endParaRPr/>
          </a:p>
          <a:p>
            <a:pPr marL="0" lvl="0" indent="0" algn="l" rtl="0">
              <a:lnSpc>
                <a:spcPct val="100000"/>
              </a:lnSpc>
              <a:spcBef>
                <a:spcPts val="1000"/>
              </a:spcBef>
              <a:spcAft>
                <a:spcPts val="0"/>
              </a:spcAft>
              <a:buSzPts val="1500"/>
              <a:buNone/>
            </a:pPr>
            <a:r>
              <a:rPr lang="fr-FR">
                <a:solidFill>
                  <a:srgbClr val="373E40"/>
                </a:solidFill>
                <a:latin typeface="Arial"/>
                <a:ea typeface="Arial"/>
                <a:cs typeface="Arial"/>
                <a:sym typeface="Arial"/>
              </a:rPr>
              <a:t>Utilisez la commande </a:t>
            </a:r>
            <a:r>
              <a:rPr lang="fr-FR" b="1">
                <a:solidFill>
                  <a:srgbClr val="373E40"/>
                </a:solidFill>
                <a:latin typeface="Arial"/>
                <a:ea typeface="Arial"/>
                <a:cs typeface="Arial"/>
                <a:sym typeface="Arial"/>
              </a:rPr>
              <a:t>mkdir (</a:t>
            </a:r>
            <a:r>
              <a:rPr lang="fr-FR" b="1" i="1" u="sng">
                <a:solidFill>
                  <a:srgbClr val="373E40"/>
                </a:solidFill>
                <a:latin typeface="Arial"/>
                <a:ea typeface="Arial"/>
                <a:cs typeface="Arial"/>
                <a:sym typeface="Arial"/>
              </a:rPr>
              <a:t>make directory</a:t>
            </a:r>
            <a:r>
              <a:rPr lang="fr-FR" b="1">
                <a:solidFill>
                  <a:srgbClr val="373E40"/>
                </a:solidFill>
                <a:latin typeface="Arial"/>
                <a:ea typeface="Arial"/>
                <a:cs typeface="Arial"/>
                <a:sym typeface="Arial"/>
              </a:rPr>
              <a:t>)</a:t>
            </a:r>
            <a:r>
              <a:rPr lang="fr-FR">
                <a:solidFill>
                  <a:srgbClr val="373E40"/>
                </a:solidFill>
                <a:latin typeface="Arial"/>
                <a:ea typeface="Arial"/>
                <a:cs typeface="Arial"/>
                <a:sym typeface="Arial"/>
              </a:rPr>
              <a:t> pour créer un nouveau répertoire – si vous tapez </a:t>
            </a:r>
            <a:r>
              <a:rPr lang="fr-FR" b="1">
                <a:solidFill>
                  <a:srgbClr val="373E40"/>
                </a:solidFill>
                <a:latin typeface="Arial"/>
                <a:ea typeface="Arial"/>
                <a:cs typeface="Arial"/>
                <a:sym typeface="Arial"/>
              </a:rPr>
              <a:t>mkdir</a:t>
            </a:r>
            <a:r>
              <a:rPr lang="fr-FR">
                <a:solidFill>
                  <a:srgbClr val="373E40"/>
                </a:solidFill>
                <a:latin typeface="Arial"/>
                <a:ea typeface="Arial"/>
                <a:cs typeface="Arial"/>
                <a:sym typeface="Arial"/>
              </a:rPr>
              <a:t> « dossier », cela créera un répertoire appelé   « dossier ».</a:t>
            </a:r>
            <a:endParaRPr/>
          </a:p>
          <a:p>
            <a:pPr marL="0" lvl="0" indent="0" algn="l" rtl="0">
              <a:lnSpc>
                <a:spcPct val="100000"/>
              </a:lnSpc>
              <a:spcBef>
                <a:spcPts val="1000"/>
              </a:spcBef>
              <a:spcAft>
                <a:spcPts val="0"/>
              </a:spcAft>
              <a:buSzPts val="15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ts val="1500"/>
              <a:buNone/>
            </a:pPr>
            <a:r>
              <a:rPr lang="fr-FR" b="1">
                <a:solidFill>
                  <a:srgbClr val="373E40"/>
                </a:solidFill>
                <a:latin typeface="Arial"/>
                <a:ea typeface="Arial"/>
                <a:cs typeface="Arial"/>
                <a:sym typeface="Arial"/>
              </a:rPr>
              <a:t>5.   Commande rmdir</a:t>
            </a:r>
            <a:endParaRPr/>
          </a:p>
          <a:p>
            <a:pPr marL="0" lvl="0" indent="0" algn="l" rtl="0">
              <a:lnSpc>
                <a:spcPct val="100000"/>
              </a:lnSpc>
              <a:spcBef>
                <a:spcPts val="1000"/>
              </a:spcBef>
              <a:spcAft>
                <a:spcPts val="0"/>
              </a:spcAft>
              <a:buSzPts val="1500"/>
              <a:buNone/>
            </a:pPr>
            <a:r>
              <a:rPr lang="fr-FR">
                <a:solidFill>
                  <a:srgbClr val="373E40"/>
                </a:solidFill>
                <a:latin typeface="Arial"/>
                <a:ea typeface="Arial"/>
                <a:cs typeface="Arial"/>
                <a:sym typeface="Arial"/>
              </a:rPr>
              <a:t>Pour naviguer dans les fichiers et répertoires de Linux, utilisez la commande </a:t>
            </a:r>
            <a:r>
              <a:rPr lang="fr-FR" b="1">
                <a:solidFill>
                  <a:srgbClr val="373E40"/>
                </a:solidFill>
                <a:latin typeface="Arial"/>
                <a:ea typeface="Arial"/>
                <a:cs typeface="Arial"/>
                <a:sym typeface="Arial"/>
              </a:rPr>
              <a:t>cd</a:t>
            </a:r>
            <a:r>
              <a:rPr lang="fr-FR">
                <a:solidFill>
                  <a:srgbClr val="373E40"/>
                </a:solidFill>
                <a:latin typeface="Arial"/>
                <a:ea typeface="Arial"/>
                <a:cs typeface="Arial"/>
                <a:sym typeface="Arial"/>
              </a:rPr>
              <a:t>. Elle nécessite soit le chemin d’accès complet, soit le nom du répertoire, selon le répertoire de travail dans lequel vous vous trouvez.</a:t>
            </a:r>
            <a:endParaRPr/>
          </a:p>
          <a:p>
            <a:pPr marL="0" lvl="0" indent="0" algn="l" rtl="0">
              <a:lnSpc>
                <a:spcPct val="100000"/>
              </a:lnSpc>
              <a:spcBef>
                <a:spcPts val="1000"/>
              </a:spcBef>
              <a:spcAft>
                <a:spcPts val="0"/>
              </a:spcAft>
              <a:buSzPts val="15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ts val="1500"/>
              <a:buNone/>
            </a:pPr>
            <a:r>
              <a:rPr lang="fr-FR" b="1">
                <a:solidFill>
                  <a:srgbClr val="373E40"/>
                </a:solidFill>
                <a:latin typeface="Arial"/>
                <a:ea typeface="Arial"/>
                <a:cs typeface="Arial"/>
                <a:sym typeface="Arial"/>
              </a:rPr>
              <a:t>6. Commande rm</a:t>
            </a:r>
            <a:endParaRPr/>
          </a:p>
          <a:p>
            <a:pPr marL="0" lvl="0" indent="0" algn="l" rtl="0">
              <a:lnSpc>
                <a:spcPct val="100000"/>
              </a:lnSpc>
              <a:spcBef>
                <a:spcPts val="1000"/>
              </a:spcBef>
              <a:spcAft>
                <a:spcPts val="0"/>
              </a:spcAft>
              <a:buSzPts val="1500"/>
              <a:buNone/>
            </a:pPr>
            <a:r>
              <a:rPr lang="fr-FR">
                <a:solidFill>
                  <a:srgbClr val="373E40"/>
                </a:solidFill>
                <a:latin typeface="Arial"/>
                <a:ea typeface="Arial"/>
                <a:cs typeface="Arial"/>
                <a:sym typeface="Arial"/>
              </a:rPr>
              <a:t>La commande </a:t>
            </a:r>
            <a:r>
              <a:rPr lang="fr-FR" b="1">
                <a:solidFill>
                  <a:srgbClr val="373E40"/>
                </a:solidFill>
                <a:latin typeface="Arial"/>
                <a:ea typeface="Arial"/>
                <a:cs typeface="Arial"/>
                <a:sym typeface="Arial"/>
              </a:rPr>
              <a:t>rm</a:t>
            </a:r>
            <a:r>
              <a:rPr lang="fr-FR">
                <a:solidFill>
                  <a:srgbClr val="373E40"/>
                </a:solidFill>
                <a:latin typeface="Arial"/>
                <a:ea typeface="Arial"/>
                <a:cs typeface="Arial"/>
                <a:sym typeface="Arial"/>
              </a:rPr>
              <a:t> est utilisée pour supprimer les répertoires et leur contenu. Si vous voulez seulement supprimer le répertoire – comme alternative à </a:t>
            </a:r>
            <a:r>
              <a:rPr lang="fr-FR" b="1">
                <a:solidFill>
                  <a:srgbClr val="373E40"/>
                </a:solidFill>
                <a:latin typeface="Arial"/>
                <a:ea typeface="Arial"/>
                <a:cs typeface="Arial"/>
                <a:sym typeface="Arial"/>
              </a:rPr>
              <a:t>rmdir </a:t>
            </a:r>
            <a:r>
              <a:rPr lang="fr-FR">
                <a:solidFill>
                  <a:srgbClr val="373E40"/>
                </a:solidFill>
                <a:latin typeface="Arial"/>
                <a:ea typeface="Arial"/>
                <a:cs typeface="Arial"/>
                <a:sym typeface="Arial"/>
              </a:rPr>
              <a:t>– utilisez </a:t>
            </a:r>
            <a:r>
              <a:rPr lang="fr-FR" b="1">
                <a:solidFill>
                  <a:srgbClr val="373E40"/>
                </a:solidFill>
                <a:latin typeface="Arial"/>
                <a:ea typeface="Arial"/>
                <a:cs typeface="Arial"/>
                <a:sym typeface="Arial"/>
              </a:rPr>
              <a:t>rm -r.</a:t>
            </a:r>
            <a:endParaRPr/>
          </a:p>
          <a:p>
            <a:pPr marL="0" lvl="0" indent="0" algn="l" rtl="0">
              <a:lnSpc>
                <a:spcPct val="100000"/>
              </a:lnSpc>
              <a:spcBef>
                <a:spcPts val="1000"/>
              </a:spcBef>
              <a:spcAft>
                <a:spcPts val="0"/>
              </a:spcAft>
              <a:buSzPts val="15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ts val="15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ts val="1500"/>
              <a:buNone/>
            </a:pPr>
            <a:endParaRPr/>
          </a:p>
        </p:txBody>
      </p:sp>
      <p:pic>
        <p:nvPicPr>
          <p:cNvPr id="404" name="Google Shape;404;p40"/>
          <p:cNvPicPr preferRelativeResize="0"/>
          <p:nvPr/>
        </p:nvPicPr>
        <p:blipFill rotWithShape="1">
          <a:blip r:embed="rId3">
            <a:alphaModFix/>
          </a:blip>
          <a:srcRect/>
          <a:stretch/>
        </p:blipFill>
        <p:spPr>
          <a:xfrm>
            <a:off x="516716" y="2425853"/>
            <a:ext cx="5062565" cy="435106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41"/>
          <p:cNvSpPr txBox="1">
            <a:spLocks noGrp="1"/>
          </p:cNvSpPr>
          <p:nvPr>
            <p:ph type="title"/>
          </p:nvPr>
        </p:nvSpPr>
        <p:spPr>
          <a:xfrm>
            <a:off x="804671" y="1115116"/>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3-2 LES COMMANDES DE BASE LINUX</a:t>
            </a:r>
            <a:endParaRPr/>
          </a:p>
        </p:txBody>
      </p:sp>
      <p:sp>
        <p:nvSpPr>
          <p:cNvPr id="410" name="Google Shape;410;p41"/>
          <p:cNvSpPr txBox="1">
            <a:spLocks noGrp="1"/>
          </p:cNvSpPr>
          <p:nvPr>
            <p:ph type="body" idx="2"/>
          </p:nvPr>
        </p:nvSpPr>
        <p:spPr>
          <a:xfrm>
            <a:off x="6229350" y="1253465"/>
            <a:ext cx="5697853" cy="4765370"/>
          </a:xfrm>
          <a:prstGeom prst="rect">
            <a:avLst/>
          </a:prstGeom>
          <a:noFill/>
          <a:ln>
            <a:noFill/>
          </a:ln>
        </p:spPr>
        <p:txBody>
          <a:bodyPr spcFirstLastPara="1" wrap="square" lIns="91425" tIns="45700" rIns="91425" bIns="45700" anchor="t" anchorCtr="1">
            <a:normAutofit fontScale="85000" lnSpcReduction="10000"/>
          </a:bodyPr>
          <a:lstStyle/>
          <a:p>
            <a:pPr marL="0" lvl="0" indent="0" algn="l" rtl="0">
              <a:lnSpc>
                <a:spcPct val="110000"/>
              </a:lnSpc>
              <a:spcBef>
                <a:spcPts val="0"/>
              </a:spcBef>
              <a:spcAft>
                <a:spcPts val="0"/>
              </a:spcAft>
              <a:buSzPct val="100000"/>
              <a:buNone/>
            </a:pPr>
            <a:r>
              <a:rPr lang="fr-FR" b="1">
                <a:solidFill>
                  <a:srgbClr val="373E40"/>
                </a:solidFill>
                <a:latin typeface="Arial"/>
                <a:ea typeface="Arial"/>
                <a:cs typeface="Arial"/>
                <a:sym typeface="Arial"/>
              </a:rPr>
              <a:t>7. Commande touch</a:t>
            </a:r>
            <a:endParaRPr/>
          </a:p>
          <a:p>
            <a:pPr marL="0" lvl="0" indent="0" algn="l" rtl="0">
              <a:lnSpc>
                <a:spcPct val="100000"/>
              </a:lnSpc>
              <a:spcBef>
                <a:spcPts val="1000"/>
              </a:spcBef>
              <a:spcAft>
                <a:spcPts val="0"/>
              </a:spcAft>
              <a:buSzPct val="100000"/>
              <a:buNone/>
            </a:pPr>
            <a:r>
              <a:rPr lang="fr-FR">
                <a:solidFill>
                  <a:srgbClr val="373E40"/>
                </a:solidFill>
                <a:latin typeface="Arial"/>
                <a:ea typeface="Arial"/>
                <a:cs typeface="Arial"/>
                <a:sym typeface="Arial"/>
              </a:rPr>
              <a:t>La commande </a:t>
            </a:r>
            <a:r>
              <a:rPr lang="fr-FR" b="1">
                <a:solidFill>
                  <a:srgbClr val="373E40"/>
                </a:solidFill>
                <a:latin typeface="Arial"/>
                <a:ea typeface="Arial"/>
                <a:cs typeface="Arial"/>
                <a:sym typeface="Arial"/>
              </a:rPr>
              <a:t>touch</a:t>
            </a:r>
            <a:r>
              <a:rPr lang="fr-FR">
                <a:solidFill>
                  <a:srgbClr val="373E40"/>
                </a:solidFill>
                <a:latin typeface="Arial"/>
                <a:ea typeface="Arial"/>
                <a:cs typeface="Arial"/>
                <a:sym typeface="Arial"/>
              </a:rPr>
              <a:t> vous permet de créer un nouveau fichier vierge via la ligne de commande Linux. </a:t>
            </a:r>
            <a:endParaRPr/>
          </a:p>
          <a:p>
            <a:pPr marL="0" lvl="0" indent="0" algn="l" rtl="0">
              <a:lnSpc>
                <a:spcPct val="100000"/>
              </a:lnSpc>
              <a:spcBef>
                <a:spcPts val="1000"/>
              </a:spcBef>
              <a:spcAft>
                <a:spcPts val="0"/>
              </a:spcAft>
              <a:buSzPct val="100000"/>
              <a:buNone/>
            </a:pPr>
            <a:r>
              <a:rPr lang="fr-FR" i="1">
                <a:solidFill>
                  <a:srgbClr val="373E40"/>
                </a:solidFill>
                <a:latin typeface="Arial"/>
                <a:ea typeface="Arial"/>
                <a:cs typeface="Arial"/>
                <a:sym typeface="Arial"/>
              </a:rPr>
              <a:t>Par exemple, entrez touch /home/username/Documents/Web.html pour créer un fichier HTML intitulé Web dans le répertoire Documents.</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10000"/>
              </a:lnSpc>
              <a:spcBef>
                <a:spcPts val="1000"/>
              </a:spcBef>
              <a:spcAft>
                <a:spcPts val="0"/>
              </a:spcAft>
              <a:buSzPct val="100000"/>
              <a:buNone/>
            </a:pPr>
            <a:r>
              <a:rPr lang="fr-FR" b="1">
                <a:solidFill>
                  <a:srgbClr val="373E40"/>
                </a:solidFill>
                <a:latin typeface="Arial"/>
                <a:ea typeface="Arial"/>
                <a:cs typeface="Arial"/>
                <a:sym typeface="Arial"/>
              </a:rPr>
              <a:t>8. Commande echo</a:t>
            </a:r>
            <a:endParaRPr/>
          </a:p>
          <a:p>
            <a:pPr marL="0" lvl="0" indent="0" algn="l" rtl="0">
              <a:lnSpc>
                <a:spcPct val="100000"/>
              </a:lnSpc>
              <a:spcBef>
                <a:spcPts val="1000"/>
              </a:spcBef>
              <a:spcAft>
                <a:spcPts val="0"/>
              </a:spcAft>
              <a:buSzPct val="100000"/>
              <a:buNone/>
            </a:pPr>
            <a:r>
              <a:rPr lang="fr-FR">
                <a:solidFill>
                  <a:srgbClr val="373E40"/>
                </a:solidFill>
              </a:rPr>
              <a:t>Cette commande est utilisée pour déplacer certaines données dans un fichier. </a:t>
            </a:r>
            <a:endParaRPr/>
          </a:p>
          <a:p>
            <a:pPr marL="0" lvl="0" indent="0" algn="l" rtl="0">
              <a:lnSpc>
                <a:spcPct val="100000"/>
              </a:lnSpc>
              <a:spcBef>
                <a:spcPts val="1000"/>
              </a:spcBef>
              <a:spcAft>
                <a:spcPts val="0"/>
              </a:spcAft>
              <a:buSzPct val="100000"/>
              <a:buNone/>
            </a:pPr>
            <a:r>
              <a:rPr lang="fr-FR" i="1">
                <a:solidFill>
                  <a:srgbClr val="373E40"/>
                </a:solidFill>
              </a:rPr>
              <a:t>Par exemple, si vous voulez ajouter le texte « Bonjour, je suis Ihab » dans un fichier appelé nom.txt, vous devez taper </a:t>
            </a:r>
            <a:r>
              <a:rPr lang="fr-FR" b="1" i="1">
                <a:solidFill>
                  <a:srgbClr val="373E40"/>
                </a:solidFill>
              </a:rPr>
              <a:t>echo Bonjour, je suis Ihab &gt;&gt; nom.txt</a:t>
            </a:r>
            <a:endParaRPr i="1">
              <a:solidFill>
                <a:srgbClr val="373E40"/>
              </a:solidFill>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10000"/>
              </a:lnSpc>
              <a:spcBef>
                <a:spcPts val="1000"/>
              </a:spcBef>
              <a:spcAft>
                <a:spcPts val="0"/>
              </a:spcAft>
              <a:buSzPct val="100000"/>
              <a:buNone/>
            </a:pPr>
            <a:r>
              <a:rPr lang="fr-FR" b="1">
                <a:solidFill>
                  <a:srgbClr val="373E40"/>
                </a:solidFill>
                <a:latin typeface="Arial"/>
                <a:ea typeface="Arial"/>
                <a:cs typeface="Arial"/>
                <a:sym typeface="Arial"/>
              </a:rPr>
              <a:t>9. Commande cat</a:t>
            </a:r>
            <a:endParaRPr/>
          </a:p>
          <a:p>
            <a:pPr marL="0" lvl="0" indent="0" algn="l" rtl="0">
              <a:lnSpc>
                <a:spcPct val="100000"/>
              </a:lnSpc>
              <a:spcBef>
                <a:spcPts val="1000"/>
              </a:spcBef>
              <a:spcAft>
                <a:spcPts val="0"/>
              </a:spcAft>
              <a:buSzPct val="100000"/>
              <a:buNone/>
            </a:pPr>
            <a:r>
              <a:rPr lang="fr-FR" b="1">
                <a:solidFill>
                  <a:srgbClr val="373E40"/>
                </a:solidFill>
              </a:rPr>
              <a:t>cat</a:t>
            </a:r>
            <a:r>
              <a:rPr lang="fr-FR">
                <a:solidFill>
                  <a:srgbClr val="373E40"/>
                </a:solidFill>
              </a:rPr>
              <a:t> (abréviation de concatenate) est l’une des commandes Linux les plus fréquemment utilisées. Elle est utilisée pour lister le contenu d’un fichier sur le résultat standard (sdout). Pour exécuter cette commande, tapez </a:t>
            </a:r>
            <a:r>
              <a:rPr lang="fr-FR" b="1">
                <a:solidFill>
                  <a:srgbClr val="373E40"/>
                </a:solidFill>
              </a:rPr>
              <a:t>cat</a:t>
            </a:r>
            <a:r>
              <a:rPr lang="fr-FR">
                <a:solidFill>
                  <a:srgbClr val="373E40"/>
                </a:solidFill>
              </a:rPr>
              <a:t> suivi du nom du fichier et de son extension. </a:t>
            </a:r>
            <a:endParaRPr/>
          </a:p>
          <a:p>
            <a:pPr marL="0" lvl="0" indent="0" algn="l" rtl="0">
              <a:lnSpc>
                <a:spcPct val="100000"/>
              </a:lnSpc>
              <a:spcBef>
                <a:spcPts val="1000"/>
              </a:spcBef>
              <a:spcAft>
                <a:spcPts val="0"/>
              </a:spcAft>
              <a:buSzPct val="100000"/>
              <a:buNone/>
            </a:pPr>
            <a:r>
              <a:rPr lang="fr-FR" i="1">
                <a:solidFill>
                  <a:srgbClr val="373E40"/>
                </a:solidFill>
              </a:rPr>
              <a:t>Par exemple : </a:t>
            </a:r>
            <a:r>
              <a:rPr lang="fr-FR" b="1" i="1">
                <a:solidFill>
                  <a:srgbClr val="373E40"/>
                </a:solidFill>
              </a:rPr>
              <a:t>cat fichier.txt</a:t>
            </a:r>
            <a:r>
              <a:rPr lang="fr-FR" i="1">
                <a:solidFill>
                  <a:srgbClr val="373E40"/>
                </a:solidFill>
              </a:rPr>
              <a:t>.</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p>
        </p:txBody>
      </p:sp>
      <p:pic>
        <p:nvPicPr>
          <p:cNvPr id="411" name="Google Shape;411;p41"/>
          <p:cNvPicPr preferRelativeResize="0"/>
          <p:nvPr/>
        </p:nvPicPr>
        <p:blipFill rotWithShape="1">
          <a:blip r:embed="rId3">
            <a:alphaModFix/>
          </a:blip>
          <a:srcRect/>
          <a:stretch/>
        </p:blipFill>
        <p:spPr>
          <a:xfrm>
            <a:off x="151200" y="2904906"/>
            <a:ext cx="5697853" cy="330995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42"/>
          <p:cNvSpPr txBox="1">
            <a:spLocks noGrp="1"/>
          </p:cNvSpPr>
          <p:nvPr>
            <p:ph type="title"/>
          </p:nvPr>
        </p:nvSpPr>
        <p:spPr>
          <a:xfrm>
            <a:off x="804671" y="1115116"/>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3-2 LES COMMANDES DE BASE LINUX</a:t>
            </a:r>
            <a:endParaRPr/>
          </a:p>
        </p:txBody>
      </p:sp>
      <p:sp>
        <p:nvSpPr>
          <p:cNvPr id="417" name="Google Shape;417;p42"/>
          <p:cNvSpPr txBox="1">
            <a:spLocks noGrp="1"/>
          </p:cNvSpPr>
          <p:nvPr>
            <p:ph type="body" idx="2"/>
          </p:nvPr>
        </p:nvSpPr>
        <p:spPr>
          <a:xfrm>
            <a:off x="6229350" y="775504"/>
            <a:ext cx="5697853" cy="5439357"/>
          </a:xfrm>
          <a:prstGeom prst="rect">
            <a:avLst/>
          </a:prstGeom>
          <a:noFill/>
          <a:ln>
            <a:noFill/>
          </a:ln>
        </p:spPr>
        <p:txBody>
          <a:bodyPr spcFirstLastPara="1" wrap="square" lIns="91425" tIns="45700" rIns="91425" bIns="45700" anchor="t" anchorCtr="1">
            <a:normAutofit fontScale="85000" lnSpcReduction="10000"/>
          </a:bodyPr>
          <a:lstStyle/>
          <a:p>
            <a:pPr marL="0" lvl="0" indent="0" algn="l" rtl="0">
              <a:lnSpc>
                <a:spcPct val="110000"/>
              </a:lnSpc>
              <a:spcBef>
                <a:spcPts val="0"/>
              </a:spcBef>
              <a:spcAft>
                <a:spcPts val="0"/>
              </a:spcAft>
              <a:buSzPct val="100000"/>
              <a:buNone/>
            </a:pPr>
            <a:r>
              <a:rPr lang="fr-FR" b="1">
                <a:solidFill>
                  <a:srgbClr val="373E40"/>
                </a:solidFill>
                <a:latin typeface="Arial"/>
                <a:ea typeface="Arial"/>
                <a:cs typeface="Arial"/>
                <a:sym typeface="Arial"/>
              </a:rPr>
              <a:t>10. Commande locate</a:t>
            </a:r>
            <a:endParaRPr/>
          </a:p>
          <a:p>
            <a:pPr marL="0" lvl="0" indent="0" algn="l" rtl="0">
              <a:lnSpc>
                <a:spcPct val="100000"/>
              </a:lnSpc>
              <a:spcBef>
                <a:spcPts val="1000"/>
              </a:spcBef>
              <a:spcAft>
                <a:spcPts val="0"/>
              </a:spcAft>
              <a:buSzPct val="100000"/>
              <a:buNone/>
            </a:pPr>
            <a:r>
              <a:rPr lang="fr-FR">
                <a:solidFill>
                  <a:srgbClr val="373E40"/>
                </a:solidFill>
              </a:rPr>
              <a:t>Vous pouvez utiliser cette commande pour </a:t>
            </a:r>
            <a:r>
              <a:rPr lang="fr-FR" b="1">
                <a:solidFill>
                  <a:srgbClr val="373E40"/>
                </a:solidFill>
              </a:rPr>
              <a:t>localiser</a:t>
            </a:r>
            <a:r>
              <a:rPr lang="fr-FR">
                <a:solidFill>
                  <a:srgbClr val="373E40"/>
                </a:solidFill>
              </a:rPr>
              <a:t> un fichier, tout comme la commande de recherche dans Windows. </a:t>
            </a:r>
            <a:endParaRPr/>
          </a:p>
          <a:p>
            <a:pPr marL="0" lvl="0" indent="0" algn="l" rtl="0">
              <a:lnSpc>
                <a:spcPct val="100000"/>
              </a:lnSpc>
              <a:spcBef>
                <a:spcPts val="1000"/>
              </a:spcBef>
              <a:spcAft>
                <a:spcPts val="0"/>
              </a:spcAft>
              <a:buSzPct val="100000"/>
              <a:buNone/>
            </a:pPr>
            <a:r>
              <a:rPr lang="fr-FR" i="1">
                <a:solidFill>
                  <a:srgbClr val="373E40"/>
                </a:solidFill>
              </a:rPr>
              <a:t>De plus, l’utilisation de l’argument </a:t>
            </a:r>
            <a:r>
              <a:rPr lang="fr-FR" b="1" i="1">
                <a:solidFill>
                  <a:srgbClr val="373E40"/>
                </a:solidFill>
              </a:rPr>
              <a:t>-i</a:t>
            </a:r>
            <a:r>
              <a:rPr lang="fr-FR" i="1">
                <a:solidFill>
                  <a:srgbClr val="373E40"/>
                </a:solidFill>
              </a:rPr>
              <a:t> avec cette commande la rendra insensible à la casse, ce qui vous permettra de rechercher un fichier même si vous ne vous souvenez pas de son nom exact.</a:t>
            </a:r>
            <a:endParaRPr/>
          </a:p>
          <a:p>
            <a:pPr marL="0" lvl="0" indent="0" algn="l" rtl="0">
              <a:lnSpc>
                <a:spcPct val="100000"/>
              </a:lnSpc>
              <a:spcBef>
                <a:spcPts val="1000"/>
              </a:spcBef>
              <a:spcAft>
                <a:spcPts val="0"/>
              </a:spcAft>
              <a:buSzPct val="100000"/>
              <a:buNone/>
            </a:pPr>
            <a:r>
              <a:rPr lang="fr-FR" i="1">
                <a:solidFill>
                  <a:srgbClr val="373E40"/>
                </a:solidFill>
              </a:rPr>
              <a:t>Pour rechercher un fichier qui contient deux mots ou plus, utilisez un astérisque </a:t>
            </a:r>
            <a:r>
              <a:rPr lang="fr-FR" b="1" i="1">
                <a:solidFill>
                  <a:srgbClr val="373E40"/>
                </a:solidFill>
              </a:rPr>
              <a:t>(*)</a:t>
            </a:r>
            <a:r>
              <a:rPr lang="fr-FR" i="1">
                <a:solidFill>
                  <a:srgbClr val="373E40"/>
                </a:solidFill>
              </a:rPr>
              <a:t>. Par exemple, la commande « </a:t>
            </a:r>
            <a:r>
              <a:rPr lang="fr-FR" b="1" i="1">
                <a:solidFill>
                  <a:srgbClr val="373E40"/>
                </a:solidFill>
              </a:rPr>
              <a:t>locate -i school*note</a:t>
            </a:r>
            <a:r>
              <a:rPr lang="fr-FR" i="1">
                <a:solidFill>
                  <a:srgbClr val="373E40"/>
                </a:solidFill>
              </a:rPr>
              <a:t> » permettra de rechercher tout fichier contenant les mots « </a:t>
            </a:r>
            <a:r>
              <a:rPr lang="fr-FR" b="1" i="1">
                <a:solidFill>
                  <a:srgbClr val="373E40"/>
                </a:solidFill>
              </a:rPr>
              <a:t>school</a:t>
            </a:r>
            <a:r>
              <a:rPr lang="fr-FR" i="1">
                <a:solidFill>
                  <a:srgbClr val="373E40"/>
                </a:solidFill>
              </a:rPr>
              <a:t> » et « </a:t>
            </a:r>
            <a:r>
              <a:rPr lang="fr-FR" b="1" i="1">
                <a:solidFill>
                  <a:srgbClr val="373E40"/>
                </a:solidFill>
              </a:rPr>
              <a:t>note</a:t>
            </a:r>
            <a:r>
              <a:rPr lang="fr-FR" i="1">
                <a:solidFill>
                  <a:srgbClr val="373E40"/>
                </a:solidFill>
              </a:rPr>
              <a:t>« , qu’ils soient en majuscules ou en minuscules.</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10000"/>
              </a:lnSpc>
              <a:spcBef>
                <a:spcPts val="1000"/>
              </a:spcBef>
              <a:spcAft>
                <a:spcPts val="0"/>
              </a:spcAft>
              <a:buSzPct val="100000"/>
              <a:buNone/>
            </a:pPr>
            <a:r>
              <a:rPr lang="fr-FR" b="1">
                <a:solidFill>
                  <a:srgbClr val="373E40"/>
                </a:solidFill>
                <a:latin typeface="Arial"/>
                <a:ea typeface="Arial"/>
                <a:cs typeface="Arial"/>
                <a:sym typeface="Arial"/>
              </a:rPr>
              <a:t>11. Commande find</a:t>
            </a:r>
            <a:endParaRPr/>
          </a:p>
          <a:p>
            <a:pPr marL="0" lvl="0" indent="0" algn="l" rtl="0">
              <a:lnSpc>
                <a:spcPct val="100000"/>
              </a:lnSpc>
              <a:spcBef>
                <a:spcPts val="1000"/>
              </a:spcBef>
              <a:spcAft>
                <a:spcPts val="0"/>
              </a:spcAft>
              <a:buSzPct val="100000"/>
              <a:buNone/>
            </a:pPr>
            <a:r>
              <a:rPr lang="fr-FR">
                <a:solidFill>
                  <a:srgbClr val="373E40"/>
                </a:solidFill>
              </a:rPr>
              <a:t>Comme la commande </a:t>
            </a:r>
            <a:r>
              <a:rPr lang="fr-FR" b="1">
                <a:solidFill>
                  <a:srgbClr val="373E40"/>
                </a:solidFill>
              </a:rPr>
              <a:t>locate</a:t>
            </a:r>
            <a:r>
              <a:rPr lang="fr-FR">
                <a:solidFill>
                  <a:srgbClr val="373E40"/>
                </a:solidFill>
              </a:rPr>
              <a:t>, l’utilisation de </a:t>
            </a:r>
            <a:r>
              <a:rPr lang="fr-FR" b="1">
                <a:solidFill>
                  <a:srgbClr val="373E40"/>
                </a:solidFill>
              </a:rPr>
              <a:t>find</a:t>
            </a:r>
            <a:r>
              <a:rPr lang="fr-FR">
                <a:solidFill>
                  <a:srgbClr val="373E40"/>
                </a:solidFill>
              </a:rPr>
              <a:t> permet également de rechercher des fichiers et des répertoires. La différence est que vous utilisez la commande </a:t>
            </a:r>
            <a:r>
              <a:rPr lang="fr-FR" b="1">
                <a:solidFill>
                  <a:srgbClr val="373E40"/>
                </a:solidFill>
              </a:rPr>
              <a:t>find</a:t>
            </a:r>
            <a:r>
              <a:rPr lang="fr-FR">
                <a:solidFill>
                  <a:srgbClr val="373E40"/>
                </a:solidFill>
              </a:rPr>
              <a:t> pour localiser des fichiers dans un répertoire donné.</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10000"/>
              </a:lnSpc>
              <a:spcBef>
                <a:spcPts val="1000"/>
              </a:spcBef>
              <a:spcAft>
                <a:spcPts val="0"/>
              </a:spcAft>
              <a:buSzPct val="100000"/>
              <a:buNone/>
            </a:pPr>
            <a:r>
              <a:rPr lang="fr-FR" b="1">
                <a:solidFill>
                  <a:srgbClr val="373E40"/>
                </a:solidFill>
                <a:latin typeface="Arial"/>
                <a:ea typeface="Arial"/>
                <a:cs typeface="Arial"/>
                <a:sym typeface="Arial"/>
              </a:rPr>
              <a:t>12. Commande grep</a:t>
            </a:r>
            <a:endParaRPr b="1">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r>
              <a:rPr lang="fr-FR">
                <a:solidFill>
                  <a:srgbClr val="373E40"/>
                </a:solidFill>
              </a:rPr>
              <a:t>Une autre commande de base de Linux qui est sans aucun doute utile pour une utilisation quotidienne est </a:t>
            </a:r>
            <a:r>
              <a:rPr lang="fr-FR" b="1">
                <a:solidFill>
                  <a:srgbClr val="373E40"/>
                </a:solidFill>
              </a:rPr>
              <a:t>grep</a:t>
            </a:r>
            <a:r>
              <a:rPr lang="fr-FR">
                <a:solidFill>
                  <a:srgbClr val="373E40"/>
                </a:solidFill>
              </a:rPr>
              <a:t>. Elle vous permet de rechercher tout le texte d’un fichier donné.</a:t>
            </a:r>
            <a:endParaRPr/>
          </a:p>
          <a:p>
            <a:pPr marL="0" lvl="0" indent="0" algn="l" rtl="0">
              <a:lnSpc>
                <a:spcPct val="100000"/>
              </a:lnSpc>
              <a:spcBef>
                <a:spcPts val="1000"/>
              </a:spcBef>
              <a:spcAft>
                <a:spcPts val="0"/>
              </a:spcAft>
              <a:buSzPct val="100000"/>
              <a:buNone/>
            </a:pPr>
            <a:r>
              <a:rPr lang="fr-FR" i="1">
                <a:solidFill>
                  <a:srgbClr val="373E40"/>
                </a:solidFill>
              </a:rPr>
              <a:t>Par exemple, </a:t>
            </a:r>
            <a:r>
              <a:rPr lang="fr-FR" b="1" i="1">
                <a:solidFill>
                  <a:srgbClr val="373E40"/>
                </a:solidFill>
              </a:rPr>
              <a:t>grep blue notepad.txt</a:t>
            </a:r>
            <a:r>
              <a:rPr lang="fr-FR" i="1">
                <a:solidFill>
                  <a:srgbClr val="373E40"/>
                </a:solidFill>
              </a:rPr>
              <a:t> recherchera le mot </a:t>
            </a:r>
            <a:r>
              <a:rPr lang="fr-FR" b="1" i="1">
                <a:solidFill>
                  <a:srgbClr val="373E40"/>
                </a:solidFill>
              </a:rPr>
              <a:t>blue</a:t>
            </a:r>
            <a:r>
              <a:rPr lang="fr-FR" i="1">
                <a:solidFill>
                  <a:srgbClr val="373E40"/>
                </a:solidFill>
              </a:rPr>
              <a:t> dans le fichier </a:t>
            </a:r>
            <a:r>
              <a:rPr lang="fr-FR" b="1" i="1">
                <a:solidFill>
                  <a:srgbClr val="373E40"/>
                </a:solidFill>
              </a:rPr>
              <a:t>notepad</a:t>
            </a:r>
            <a:r>
              <a:rPr lang="fr-FR" i="1">
                <a:solidFill>
                  <a:srgbClr val="373E40"/>
                </a:solidFill>
              </a:rPr>
              <a:t>. Les lignes qui contiennent le mot recherché s’afficheront entièrement.</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p>
        </p:txBody>
      </p:sp>
      <p:pic>
        <p:nvPicPr>
          <p:cNvPr id="418" name="Google Shape;418;p42"/>
          <p:cNvPicPr preferRelativeResize="0"/>
          <p:nvPr/>
        </p:nvPicPr>
        <p:blipFill rotWithShape="1">
          <a:blip r:embed="rId3">
            <a:alphaModFix/>
          </a:blip>
          <a:srcRect/>
          <a:stretch/>
        </p:blipFill>
        <p:spPr>
          <a:xfrm>
            <a:off x="111186" y="2835797"/>
            <a:ext cx="5851466" cy="374441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3"/>
          <p:cNvSpPr txBox="1">
            <a:spLocks noGrp="1"/>
          </p:cNvSpPr>
          <p:nvPr>
            <p:ph type="title"/>
          </p:nvPr>
        </p:nvSpPr>
        <p:spPr>
          <a:xfrm>
            <a:off x="804671" y="1115116"/>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3-2 LES COMMANDES DE BASE LINUX</a:t>
            </a:r>
            <a:endParaRPr/>
          </a:p>
        </p:txBody>
      </p:sp>
      <p:sp>
        <p:nvSpPr>
          <p:cNvPr id="424" name="Google Shape;424;p43"/>
          <p:cNvSpPr txBox="1">
            <a:spLocks noGrp="1"/>
          </p:cNvSpPr>
          <p:nvPr>
            <p:ph type="body" idx="2"/>
          </p:nvPr>
        </p:nvSpPr>
        <p:spPr>
          <a:xfrm>
            <a:off x="6229350" y="775504"/>
            <a:ext cx="5697853" cy="5439357"/>
          </a:xfrm>
          <a:prstGeom prst="rect">
            <a:avLst/>
          </a:prstGeom>
          <a:noFill/>
          <a:ln>
            <a:noFill/>
          </a:ln>
        </p:spPr>
        <p:txBody>
          <a:bodyPr spcFirstLastPara="1" wrap="square" lIns="91425" tIns="45700" rIns="91425" bIns="45700" anchor="t" anchorCtr="1">
            <a:normAutofit fontScale="92500" lnSpcReduction="10000"/>
          </a:bodyPr>
          <a:lstStyle/>
          <a:p>
            <a:pPr marL="0" lvl="0" indent="0" algn="l" rtl="0">
              <a:lnSpc>
                <a:spcPct val="120000"/>
              </a:lnSpc>
              <a:spcBef>
                <a:spcPts val="0"/>
              </a:spcBef>
              <a:spcAft>
                <a:spcPts val="0"/>
              </a:spcAft>
              <a:buSzPct val="100000"/>
              <a:buNone/>
            </a:pPr>
            <a:r>
              <a:rPr lang="fr-FR" b="1">
                <a:solidFill>
                  <a:srgbClr val="373E40"/>
                </a:solidFill>
                <a:latin typeface="Arial"/>
                <a:ea typeface="Arial"/>
                <a:cs typeface="Arial"/>
                <a:sym typeface="Arial"/>
              </a:rPr>
              <a:t>13. Commande cp</a:t>
            </a:r>
            <a:endParaRPr/>
          </a:p>
          <a:p>
            <a:pPr marL="0" lvl="0" indent="0" algn="l" rtl="0">
              <a:lnSpc>
                <a:spcPct val="100000"/>
              </a:lnSpc>
              <a:spcBef>
                <a:spcPts val="1000"/>
              </a:spcBef>
              <a:spcAft>
                <a:spcPts val="0"/>
              </a:spcAft>
              <a:buSzPct val="100000"/>
              <a:buNone/>
            </a:pPr>
            <a:r>
              <a:rPr lang="fr-FR">
                <a:solidFill>
                  <a:srgbClr val="373E40"/>
                </a:solidFill>
              </a:rPr>
              <a:t>Utilisez la commande </a:t>
            </a:r>
            <a:r>
              <a:rPr lang="fr-FR" b="1">
                <a:solidFill>
                  <a:srgbClr val="373E40"/>
                </a:solidFill>
              </a:rPr>
              <a:t>cp</a:t>
            </a:r>
            <a:r>
              <a:rPr lang="fr-FR">
                <a:solidFill>
                  <a:srgbClr val="373E40"/>
                </a:solidFill>
              </a:rPr>
              <a:t> pour copier les fichiers du répertoire actuel dans un autre répertoire. </a:t>
            </a:r>
            <a:endParaRPr/>
          </a:p>
          <a:p>
            <a:pPr marL="0" lvl="0" indent="0" algn="l" rtl="0">
              <a:lnSpc>
                <a:spcPct val="100000"/>
              </a:lnSpc>
              <a:spcBef>
                <a:spcPts val="1000"/>
              </a:spcBef>
              <a:spcAft>
                <a:spcPts val="0"/>
              </a:spcAft>
              <a:buSzPct val="100000"/>
              <a:buNone/>
            </a:pPr>
            <a:r>
              <a:rPr lang="fr-FR" i="1">
                <a:solidFill>
                  <a:srgbClr val="373E40"/>
                </a:solidFill>
              </a:rPr>
              <a:t>Par exemple, la commande </a:t>
            </a:r>
            <a:r>
              <a:rPr lang="fr-FR" b="1" i="1">
                <a:solidFill>
                  <a:srgbClr val="373E40"/>
                </a:solidFill>
              </a:rPr>
              <a:t>cp</a:t>
            </a:r>
            <a:r>
              <a:rPr lang="fr-FR" i="1">
                <a:solidFill>
                  <a:srgbClr val="373E40"/>
                </a:solidFill>
              </a:rPr>
              <a:t> scenery.jpg /home/utilisateur/Photos créera une copie de scenery.jpg (de votre répertoire actuel) dans le répertoire Photos.</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20000"/>
              </a:lnSpc>
              <a:spcBef>
                <a:spcPts val="1000"/>
              </a:spcBef>
              <a:spcAft>
                <a:spcPts val="0"/>
              </a:spcAft>
              <a:buSzPct val="100000"/>
              <a:buNone/>
            </a:pPr>
            <a:r>
              <a:rPr lang="fr-FR" b="1">
                <a:solidFill>
                  <a:srgbClr val="373E40"/>
                </a:solidFill>
                <a:latin typeface="Arial"/>
                <a:ea typeface="Arial"/>
                <a:cs typeface="Arial"/>
                <a:sym typeface="Arial"/>
              </a:rPr>
              <a:t>14. Commande history</a:t>
            </a:r>
            <a:endParaRPr/>
          </a:p>
          <a:p>
            <a:pPr marL="0" lvl="0" indent="0" algn="l" rtl="0">
              <a:lnSpc>
                <a:spcPct val="100000"/>
              </a:lnSpc>
              <a:spcBef>
                <a:spcPts val="1000"/>
              </a:spcBef>
              <a:spcAft>
                <a:spcPts val="0"/>
              </a:spcAft>
              <a:buSzPct val="100000"/>
              <a:buNone/>
            </a:pPr>
            <a:r>
              <a:rPr lang="fr-FR">
                <a:solidFill>
                  <a:srgbClr val="373E40"/>
                </a:solidFill>
              </a:rPr>
              <a:t>Lorsque vous utilisez Linux depuis un certain temps, vous remarquerez rapidement que vous pouvez exécuter des centaines de commandes chaque jour. </a:t>
            </a:r>
            <a:endParaRPr/>
          </a:p>
          <a:p>
            <a:pPr marL="0" lvl="0" indent="0" algn="l" rtl="0">
              <a:lnSpc>
                <a:spcPct val="100000"/>
              </a:lnSpc>
              <a:spcBef>
                <a:spcPts val="1000"/>
              </a:spcBef>
              <a:spcAft>
                <a:spcPts val="0"/>
              </a:spcAft>
              <a:buSzPct val="100000"/>
              <a:buNone/>
            </a:pPr>
            <a:r>
              <a:rPr lang="fr-FR" i="1">
                <a:solidFill>
                  <a:srgbClr val="373E40"/>
                </a:solidFill>
              </a:rPr>
              <a:t>Ainsi, l’exécution de la commande </a:t>
            </a:r>
            <a:r>
              <a:rPr lang="fr-FR" b="1" i="1">
                <a:solidFill>
                  <a:srgbClr val="373E40"/>
                </a:solidFill>
              </a:rPr>
              <a:t>history</a:t>
            </a:r>
            <a:r>
              <a:rPr lang="fr-FR" i="1">
                <a:solidFill>
                  <a:srgbClr val="373E40"/>
                </a:solidFill>
              </a:rPr>
              <a:t> est particulièrement utile si vous voulez revoir les commandes que vous avez entrées auparavant.</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20000"/>
              </a:lnSpc>
              <a:spcBef>
                <a:spcPts val="1000"/>
              </a:spcBef>
              <a:spcAft>
                <a:spcPts val="0"/>
              </a:spcAft>
              <a:buSzPct val="100000"/>
              <a:buNone/>
            </a:pPr>
            <a:r>
              <a:rPr lang="fr-FR" b="1">
                <a:solidFill>
                  <a:srgbClr val="373E40"/>
                </a:solidFill>
                <a:latin typeface="Arial"/>
                <a:ea typeface="Arial"/>
                <a:cs typeface="Arial"/>
                <a:sym typeface="Arial"/>
              </a:rPr>
              <a:t>15. Commande top</a:t>
            </a:r>
            <a:endParaRPr/>
          </a:p>
          <a:p>
            <a:pPr marL="0" lvl="0" indent="0" algn="l" rtl="0">
              <a:lnSpc>
                <a:spcPct val="100000"/>
              </a:lnSpc>
              <a:spcBef>
                <a:spcPts val="1000"/>
              </a:spcBef>
              <a:spcAft>
                <a:spcPts val="0"/>
              </a:spcAft>
              <a:buSzPct val="100000"/>
              <a:buNone/>
            </a:pPr>
            <a:r>
              <a:rPr lang="fr-FR">
                <a:solidFill>
                  <a:srgbClr val="373E40"/>
                </a:solidFill>
              </a:rPr>
              <a:t>Comme un terminal équivalent au gestionnaire de tâches dans Windows, la commande </a:t>
            </a:r>
            <a:r>
              <a:rPr lang="fr-FR" b="1">
                <a:solidFill>
                  <a:srgbClr val="373E40"/>
                </a:solidFill>
              </a:rPr>
              <a:t>top</a:t>
            </a:r>
            <a:r>
              <a:rPr lang="fr-FR">
                <a:solidFill>
                  <a:srgbClr val="373E40"/>
                </a:solidFill>
              </a:rPr>
              <a:t> affichera une liste des processus qui sont en cours d’exécution et la quantité de CPU utilisée par chaque processus. Il est très utile de surveiller l’utilisation des ressources du système, en particulier de savoir quel processus doit être arrêté en cas de surconsommation de ressources.</a:t>
            </a:r>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solidFill>
                <a:srgbClr val="373E40"/>
              </a:solidFill>
              <a:latin typeface="Arial"/>
              <a:ea typeface="Arial"/>
              <a:cs typeface="Arial"/>
              <a:sym typeface="Arial"/>
            </a:endParaRPr>
          </a:p>
          <a:p>
            <a:pPr marL="0" lvl="0" indent="0" algn="l" rtl="0">
              <a:lnSpc>
                <a:spcPct val="100000"/>
              </a:lnSpc>
              <a:spcBef>
                <a:spcPts val="1000"/>
              </a:spcBef>
              <a:spcAft>
                <a:spcPts val="0"/>
              </a:spcAft>
              <a:buSzPct val="100000"/>
              <a:buNone/>
            </a:pPr>
            <a:endParaRPr/>
          </a:p>
        </p:txBody>
      </p:sp>
      <p:pic>
        <p:nvPicPr>
          <p:cNvPr id="425" name="Google Shape;425;p43"/>
          <p:cNvPicPr preferRelativeResize="0"/>
          <p:nvPr/>
        </p:nvPicPr>
        <p:blipFill rotWithShape="1">
          <a:blip r:embed="rId3">
            <a:alphaModFix/>
          </a:blip>
          <a:srcRect/>
          <a:stretch/>
        </p:blipFill>
        <p:spPr>
          <a:xfrm>
            <a:off x="1030147" y="2430233"/>
            <a:ext cx="3877519" cy="4315938"/>
          </a:xfrm>
          <a:prstGeom prst="rect">
            <a:avLst/>
          </a:prstGeom>
          <a:noFill/>
          <a:ln>
            <a:noFill/>
          </a:ln>
        </p:spPr>
      </p:pic>
      <p:pic>
        <p:nvPicPr>
          <p:cNvPr id="426" name="Google Shape;426;p43" descr="Dossier avec contenu">
            <a:hlinkClick r:id="rId4"/>
          </p:cNvPr>
          <p:cNvPicPr preferRelativeResize="0"/>
          <p:nvPr/>
        </p:nvPicPr>
        <p:blipFill rotWithShape="1">
          <a:blip r:embed="rId5">
            <a:alphaModFix/>
          </a:blip>
          <a:srcRect/>
          <a:stretch/>
        </p:blipFill>
        <p:spPr>
          <a:xfrm>
            <a:off x="9674883" y="5883371"/>
            <a:ext cx="1069405" cy="862800"/>
          </a:xfrm>
          <a:prstGeom prst="rect">
            <a:avLst/>
          </a:prstGeom>
          <a:noFill/>
          <a:ln>
            <a:noFill/>
          </a:ln>
        </p:spPr>
      </p:pic>
      <p:pic>
        <p:nvPicPr>
          <p:cNvPr id="427" name="Google Shape;427;p43" descr="Curseur"/>
          <p:cNvPicPr preferRelativeResize="0"/>
          <p:nvPr/>
        </p:nvPicPr>
        <p:blipFill rotWithShape="1">
          <a:blip r:embed="rId6">
            <a:alphaModFix/>
          </a:blip>
          <a:srcRect/>
          <a:stretch/>
        </p:blipFill>
        <p:spPr>
          <a:xfrm>
            <a:off x="10390343" y="6314771"/>
            <a:ext cx="513009" cy="51300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3-2 LES COMMANDES DE BASE LINUX</a:t>
            </a:r>
            <a:endParaRPr sz="2600"/>
          </a:p>
        </p:txBody>
      </p:sp>
      <p:pic>
        <p:nvPicPr>
          <p:cNvPr id="433" name="Google Shape;433;p44"/>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434" name="Google Shape;434;p44"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435" name="Google Shape;435;p44"/>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Un peu de pratique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TP TIME</a:t>
            </a:r>
            <a:endParaRPr/>
          </a:p>
        </p:txBody>
      </p:sp>
      <p:sp>
        <p:nvSpPr>
          <p:cNvPr id="441" name="Google Shape;441;p45"/>
          <p:cNvSpPr txBox="1"/>
          <p:nvPr/>
        </p:nvSpPr>
        <p:spPr>
          <a:xfrm>
            <a:off x="4371975" y="2528888"/>
            <a:ext cx="34147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TP_1 LINUX : Basic command line</a:t>
            </a:r>
            <a:endParaRPr/>
          </a:p>
        </p:txBody>
      </p:sp>
      <p:pic>
        <p:nvPicPr>
          <p:cNvPr id="442" name="Google Shape;442;p45" descr="Réveil"/>
          <p:cNvPicPr preferRelativeResize="0"/>
          <p:nvPr/>
        </p:nvPicPr>
        <p:blipFill rotWithShape="1">
          <a:blip r:embed="rId3">
            <a:alphaModFix/>
          </a:blip>
          <a:srcRect/>
          <a:stretch/>
        </p:blipFill>
        <p:spPr>
          <a:xfrm>
            <a:off x="4371975" y="1016510"/>
            <a:ext cx="914400" cy="914400"/>
          </a:xfrm>
          <a:prstGeom prst="rect">
            <a:avLst/>
          </a:prstGeom>
          <a:noFill/>
          <a:ln>
            <a:noFill/>
          </a:ln>
        </p:spPr>
      </p:pic>
      <p:pic>
        <p:nvPicPr>
          <p:cNvPr id="443" name="Google Shape;443;p45" descr="Dossier avec contenu">
            <a:hlinkClick r:id="rId4"/>
          </p:cNvPr>
          <p:cNvPicPr preferRelativeResize="0"/>
          <p:nvPr/>
        </p:nvPicPr>
        <p:blipFill rotWithShape="1">
          <a:blip r:embed="rId5">
            <a:alphaModFix/>
          </a:blip>
          <a:srcRect/>
          <a:stretch/>
        </p:blipFill>
        <p:spPr>
          <a:xfrm>
            <a:off x="5071739" y="3452910"/>
            <a:ext cx="2123031" cy="1785673"/>
          </a:xfrm>
          <a:prstGeom prst="rect">
            <a:avLst/>
          </a:prstGeom>
          <a:noFill/>
          <a:ln>
            <a:noFill/>
          </a:ln>
        </p:spPr>
      </p:pic>
      <p:pic>
        <p:nvPicPr>
          <p:cNvPr id="444" name="Google Shape;444;p45" descr="Curseur"/>
          <p:cNvPicPr preferRelativeResize="0"/>
          <p:nvPr/>
        </p:nvPicPr>
        <p:blipFill rotWithShape="1">
          <a:blip r:embed="rId6">
            <a:alphaModFix/>
          </a:blip>
          <a:srcRect/>
          <a:stretch/>
        </p:blipFill>
        <p:spPr>
          <a:xfrm>
            <a:off x="6079331" y="4239387"/>
            <a:ext cx="914400" cy="9144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4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TP TIME 2</a:t>
            </a:r>
            <a:endParaRPr/>
          </a:p>
        </p:txBody>
      </p:sp>
      <p:sp>
        <p:nvSpPr>
          <p:cNvPr id="450" name="Google Shape;450;p46"/>
          <p:cNvSpPr txBox="1"/>
          <p:nvPr/>
        </p:nvSpPr>
        <p:spPr>
          <a:xfrm>
            <a:off x="3590924" y="2618495"/>
            <a:ext cx="52292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TP_ MANIPULATION_FICHIER : fichier.csv</a:t>
            </a:r>
            <a:endParaRPr sz="1800" b="0" i="0" u="none" strike="noStrike" cap="none">
              <a:solidFill>
                <a:srgbClr val="000000"/>
              </a:solidFill>
              <a:latin typeface="Gill Sans"/>
              <a:ea typeface="Gill Sans"/>
              <a:cs typeface="Gill Sans"/>
              <a:sym typeface="Gill Sans"/>
            </a:endParaRPr>
          </a:p>
        </p:txBody>
      </p:sp>
      <p:pic>
        <p:nvPicPr>
          <p:cNvPr id="451" name="Google Shape;451;p46" descr="Réveil"/>
          <p:cNvPicPr preferRelativeResize="0"/>
          <p:nvPr/>
        </p:nvPicPr>
        <p:blipFill rotWithShape="1">
          <a:blip r:embed="rId3">
            <a:alphaModFix/>
          </a:blip>
          <a:srcRect/>
          <a:stretch/>
        </p:blipFill>
        <p:spPr>
          <a:xfrm>
            <a:off x="4371975" y="1016510"/>
            <a:ext cx="914400" cy="914400"/>
          </a:xfrm>
          <a:prstGeom prst="rect">
            <a:avLst/>
          </a:prstGeom>
          <a:noFill/>
          <a:ln>
            <a:noFill/>
          </a:ln>
        </p:spPr>
      </p:pic>
      <p:pic>
        <p:nvPicPr>
          <p:cNvPr id="452" name="Google Shape;452;p46" descr="Dossier avec contenu">
            <a:hlinkClick r:id="rId4"/>
          </p:cNvPr>
          <p:cNvPicPr preferRelativeResize="0"/>
          <p:nvPr/>
        </p:nvPicPr>
        <p:blipFill rotWithShape="1">
          <a:blip r:embed="rId5">
            <a:alphaModFix/>
          </a:blip>
          <a:srcRect/>
          <a:stretch/>
        </p:blipFill>
        <p:spPr>
          <a:xfrm>
            <a:off x="5071739" y="3452910"/>
            <a:ext cx="2123031" cy="1785673"/>
          </a:xfrm>
          <a:prstGeom prst="rect">
            <a:avLst/>
          </a:prstGeom>
          <a:noFill/>
          <a:ln>
            <a:noFill/>
          </a:ln>
        </p:spPr>
      </p:pic>
      <p:pic>
        <p:nvPicPr>
          <p:cNvPr id="453" name="Google Shape;453;p46" descr="Curseur"/>
          <p:cNvPicPr preferRelativeResize="0"/>
          <p:nvPr/>
        </p:nvPicPr>
        <p:blipFill rotWithShape="1">
          <a:blip r:embed="rId6">
            <a:alphaModFix/>
          </a:blip>
          <a:srcRect/>
          <a:stretch/>
        </p:blipFill>
        <p:spPr>
          <a:xfrm>
            <a:off x="6079331" y="4239387"/>
            <a:ext cx="914400" cy="914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3-3 </a:t>
            </a:r>
            <a:r>
              <a:rPr lang="fr-FR" sz="2600"/>
              <a:t>GÉRER LES UTILISATEURS</a:t>
            </a:r>
            <a:endParaRPr/>
          </a:p>
        </p:txBody>
      </p:sp>
      <p:sp>
        <p:nvSpPr>
          <p:cNvPr id="459" name="Google Shape;459;p47"/>
          <p:cNvSpPr txBox="1">
            <a:spLocks noGrp="1"/>
          </p:cNvSpPr>
          <p:nvPr>
            <p:ph type="body" idx="1"/>
          </p:nvPr>
        </p:nvSpPr>
        <p:spPr>
          <a:xfrm>
            <a:off x="2231136" y="2638044"/>
            <a:ext cx="7729728" cy="349293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b="1" u="sng"/>
              <a:t>Rappel</a:t>
            </a:r>
            <a:r>
              <a:rPr lang="fr-FR" b="1"/>
              <a:t> : </a:t>
            </a:r>
            <a:r>
              <a:rPr lang="fr-FR"/>
              <a:t>Linux est un système multi-utilisateurs. Cela signifie que plusieurs personnes peuvent travailler simultanément sur le même OS, en s'y connectant à distance notamment.</a:t>
            </a:r>
            <a:endParaRPr/>
          </a:p>
          <a:p>
            <a:pPr marL="0" lvl="0" indent="0" algn="l" rtl="0">
              <a:lnSpc>
                <a:spcPct val="100000"/>
              </a:lnSpc>
              <a:spcBef>
                <a:spcPts val="1000"/>
              </a:spcBef>
              <a:spcAft>
                <a:spcPts val="0"/>
              </a:spcAft>
              <a:buSzPts val="1800"/>
              <a:buNone/>
            </a:pPr>
            <a:endParaRPr b="1" u="sng"/>
          </a:p>
          <a:p>
            <a:pPr marL="228600" lvl="0" indent="-228600" algn="l" rtl="0">
              <a:lnSpc>
                <a:spcPct val="100000"/>
              </a:lnSpc>
              <a:spcBef>
                <a:spcPts val="1000"/>
              </a:spcBef>
              <a:spcAft>
                <a:spcPts val="0"/>
              </a:spcAft>
              <a:buSzPts val="1800"/>
              <a:buChar char="•"/>
            </a:pPr>
            <a:r>
              <a:rPr lang="fr-FR" b="1" u="sng"/>
              <a:t>L’identification</a:t>
            </a:r>
            <a:r>
              <a:rPr lang="fr-FR"/>
              <a:t>, c’est savoir qui est connecté, afin de déterminer les droits de la personne qui se connecte. Un utilisateur est identifié par un login.</a:t>
            </a:r>
            <a:endParaRPr/>
          </a:p>
          <a:p>
            <a:pPr marL="0" lvl="0" indent="0" algn="l" rtl="0">
              <a:lnSpc>
                <a:spcPct val="100000"/>
              </a:lnSpc>
              <a:spcBef>
                <a:spcPts val="1000"/>
              </a:spcBef>
              <a:spcAft>
                <a:spcPts val="0"/>
              </a:spcAft>
              <a:buSzPts val="1800"/>
              <a:buNone/>
            </a:pPr>
            <a:endParaRPr/>
          </a:p>
          <a:p>
            <a:pPr marL="228600" lvl="0" indent="-228600" algn="l" rtl="0">
              <a:lnSpc>
                <a:spcPct val="100000"/>
              </a:lnSpc>
              <a:spcBef>
                <a:spcPts val="1000"/>
              </a:spcBef>
              <a:spcAft>
                <a:spcPts val="0"/>
              </a:spcAft>
              <a:buSzPts val="1800"/>
              <a:buChar char="•"/>
            </a:pPr>
            <a:r>
              <a:rPr lang="fr-FR" b="1" u="sng"/>
              <a:t>L’authentification, </a:t>
            </a:r>
            <a:r>
              <a:rPr lang="fr-FR"/>
              <a:t>c’est apporter la preuve de qui on est, par exemple via un secret partagé entre l’utilisateur et le système, et connus d’eux seuls. L’utilisateur est authentifié par un mot de passe.</a:t>
            </a:r>
            <a:endParaRPr/>
          </a:p>
        </p:txBody>
      </p:sp>
      <p:pic>
        <p:nvPicPr>
          <p:cNvPr id="460" name="Google Shape;460;p47" descr="Capitaine"/>
          <p:cNvPicPr preferRelativeResize="0"/>
          <p:nvPr/>
        </p:nvPicPr>
        <p:blipFill rotWithShape="1">
          <a:blip r:embed="rId3">
            <a:alphaModFix/>
          </a:blip>
          <a:srcRect/>
          <a:stretch/>
        </p:blipFill>
        <p:spPr>
          <a:xfrm>
            <a:off x="10210800" y="1101852"/>
            <a:ext cx="914400" cy="914400"/>
          </a:xfrm>
          <a:prstGeom prst="rect">
            <a:avLst/>
          </a:prstGeom>
          <a:noFill/>
          <a:ln>
            <a:noFill/>
          </a:ln>
        </p:spPr>
      </p:pic>
      <p:pic>
        <p:nvPicPr>
          <p:cNvPr id="461" name="Google Shape;461;p47" descr="Cloche"/>
          <p:cNvPicPr preferRelativeResize="0"/>
          <p:nvPr/>
        </p:nvPicPr>
        <p:blipFill rotWithShape="1">
          <a:blip r:embed="rId4">
            <a:alphaModFix/>
          </a:blip>
          <a:srcRect/>
          <a:stretch/>
        </p:blipFill>
        <p:spPr>
          <a:xfrm>
            <a:off x="1627782" y="2638044"/>
            <a:ext cx="603354" cy="60335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3-3 </a:t>
            </a:r>
            <a:r>
              <a:rPr lang="fr-FR" sz="2600"/>
              <a:t>GÉRER LES UTILISATEURS</a:t>
            </a:r>
            <a:endParaRPr/>
          </a:p>
        </p:txBody>
      </p:sp>
      <p:pic>
        <p:nvPicPr>
          <p:cNvPr id="467" name="Google Shape;467;p48" descr="Capitaine"/>
          <p:cNvPicPr preferRelativeResize="0"/>
          <p:nvPr/>
        </p:nvPicPr>
        <p:blipFill rotWithShape="1">
          <a:blip r:embed="rId3">
            <a:alphaModFix/>
          </a:blip>
          <a:srcRect/>
          <a:stretch/>
        </p:blipFill>
        <p:spPr>
          <a:xfrm>
            <a:off x="10210800" y="1101852"/>
            <a:ext cx="914400" cy="914400"/>
          </a:xfrm>
          <a:prstGeom prst="rect">
            <a:avLst/>
          </a:prstGeom>
          <a:noFill/>
          <a:ln>
            <a:noFill/>
          </a:ln>
        </p:spPr>
      </p:pic>
      <p:pic>
        <p:nvPicPr>
          <p:cNvPr id="468" name="Google Shape;468;p48" descr="Gestion des groupes et utilisateurs sous Linux (Debian) – Fabien Troussel"/>
          <p:cNvPicPr preferRelativeResize="0">
            <a:picLocks noGrp="1"/>
          </p:cNvPicPr>
          <p:nvPr>
            <p:ph type="body" idx="1"/>
          </p:nvPr>
        </p:nvPicPr>
        <p:blipFill rotWithShape="1">
          <a:blip r:embed="rId4">
            <a:alphaModFix/>
          </a:blip>
          <a:srcRect/>
          <a:stretch/>
        </p:blipFill>
        <p:spPr>
          <a:xfrm>
            <a:off x="3117955" y="2325093"/>
            <a:ext cx="5396459" cy="404316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9"/>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UN UTILISATEUR</a:t>
            </a:r>
            <a:endParaRPr/>
          </a:p>
        </p:txBody>
      </p:sp>
      <p:sp>
        <p:nvSpPr>
          <p:cNvPr id="474" name="Google Shape;474;p49"/>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Login : nom de connexion.</a:t>
            </a:r>
            <a:endParaRPr/>
          </a:p>
          <a:p>
            <a:pPr marL="228600" lvl="0" indent="-228600" algn="l" rtl="0">
              <a:lnSpc>
                <a:spcPct val="100000"/>
              </a:lnSpc>
              <a:spcBef>
                <a:spcPts val="1000"/>
              </a:spcBef>
              <a:spcAft>
                <a:spcPts val="0"/>
              </a:spcAft>
              <a:buSzPts val="1800"/>
              <a:buChar char="•"/>
            </a:pPr>
            <a:r>
              <a:rPr lang="fr-FR"/>
              <a:t>UID : User ID.</a:t>
            </a:r>
            <a:endParaRPr/>
          </a:p>
          <a:p>
            <a:pPr marL="228600" lvl="0" indent="-228600" algn="l" rtl="0">
              <a:lnSpc>
                <a:spcPct val="100000"/>
              </a:lnSpc>
              <a:spcBef>
                <a:spcPts val="1000"/>
              </a:spcBef>
              <a:spcAft>
                <a:spcPts val="0"/>
              </a:spcAft>
              <a:buSzPts val="1800"/>
              <a:buChar char="•"/>
            </a:pPr>
            <a:r>
              <a:rPr lang="fr-FR"/>
              <a:t>GID : Group ID.</a:t>
            </a:r>
            <a:endParaRPr/>
          </a:p>
          <a:p>
            <a:pPr marL="228600" lvl="0" indent="-228600" algn="l" rtl="0">
              <a:lnSpc>
                <a:spcPct val="100000"/>
              </a:lnSpc>
              <a:spcBef>
                <a:spcPts val="1000"/>
              </a:spcBef>
              <a:spcAft>
                <a:spcPts val="0"/>
              </a:spcAft>
              <a:buSzPts val="1800"/>
              <a:buChar char="•"/>
            </a:pPr>
            <a:r>
              <a:rPr lang="fr-FR"/>
              <a:t>Un descriptif.</a:t>
            </a:r>
            <a:endParaRPr/>
          </a:p>
          <a:p>
            <a:pPr marL="228600" lvl="0" indent="-228600" algn="l" rtl="0">
              <a:lnSpc>
                <a:spcPct val="100000"/>
              </a:lnSpc>
              <a:spcBef>
                <a:spcPts val="1000"/>
              </a:spcBef>
              <a:spcAft>
                <a:spcPts val="0"/>
              </a:spcAft>
              <a:buSzPts val="1800"/>
              <a:buChar char="•"/>
            </a:pPr>
            <a:r>
              <a:rPr lang="fr-FR"/>
              <a:t>Un répertoire de connexion.</a:t>
            </a:r>
            <a:endParaRPr/>
          </a:p>
          <a:p>
            <a:pPr marL="228600" lvl="0" indent="-228600" algn="l" rtl="0">
              <a:lnSpc>
                <a:spcPct val="100000"/>
              </a:lnSpc>
              <a:spcBef>
                <a:spcPts val="1000"/>
              </a:spcBef>
              <a:spcAft>
                <a:spcPts val="0"/>
              </a:spcAft>
              <a:buSzPts val="1800"/>
              <a:buChar char="•"/>
            </a:pPr>
            <a:r>
              <a:rPr lang="fr-FR"/>
              <a:t>Une commande de connexion.</a:t>
            </a:r>
            <a:endParaRPr/>
          </a:p>
        </p:txBody>
      </p:sp>
      <p:sp>
        <p:nvSpPr>
          <p:cNvPr id="475" name="Google Shape;475;p49"/>
          <p:cNvSpPr txBox="1">
            <a:spLocks noGrp="1"/>
          </p:cNvSpPr>
          <p:nvPr>
            <p:ph type="body" idx="3"/>
          </p:nvPr>
        </p:nvSpPr>
        <p:spPr>
          <a:xfrm>
            <a:off x="6338315" y="3143250"/>
            <a:ext cx="5129159" cy="2612898"/>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UID si &gt;100 =&gt; compte spéciaux.</a:t>
            </a:r>
            <a:endParaRPr/>
          </a:p>
          <a:p>
            <a:pPr marL="228600" lvl="0" indent="-228600" algn="l" rtl="0">
              <a:lnSpc>
                <a:spcPct val="100000"/>
              </a:lnSpc>
              <a:spcBef>
                <a:spcPts val="1000"/>
              </a:spcBef>
              <a:spcAft>
                <a:spcPts val="0"/>
              </a:spcAft>
              <a:buSzPts val="1800"/>
              <a:buChar char="•"/>
            </a:pPr>
            <a:r>
              <a:rPr lang="fr-FR"/>
              <a:t>Si UID = 0 =&gt; administrateur (root).</a:t>
            </a:r>
            <a:endParaRPr/>
          </a:p>
          <a:p>
            <a:pPr marL="228600" lvl="0" indent="-228600" algn="l" rtl="0">
              <a:lnSpc>
                <a:spcPct val="100000"/>
              </a:lnSpc>
              <a:spcBef>
                <a:spcPts val="1000"/>
              </a:spcBef>
              <a:spcAft>
                <a:spcPts val="0"/>
              </a:spcAft>
              <a:buSzPts val="1800"/>
              <a:buChar char="•"/>
            </a:pPr>
            <a:r>
              <a:rPr lang="fr-FR"/>
              <a:t>A partir de 100, 500 ou 1000 jusqu’à 60 000 =&gt; UID sans particularités.</a:t>
            </a:r>
            <a:endParaRPr/>
          </a:p>
          <a:p>
            <a:pPr marL="228600" lvl="0" indent="-228600" algn="l" rtl="0">
              <a:lnSpc>
                <a:spcPct val="100000"/>
              </a:lnSpc>
              <a:spcBef>
                <a:spcPts val="1000"/>
              </a:spcBef>
              <a:spcAft>
                <a:spcPts val="0"/>
              </a:spcAft>
              <a:buSzPts val="1800"/>
              <a:buChar char="•"/>
            </a:pPr>
            <a:r>
              <a:rPr lang="fr-FR"/>
              <a:t>Login &lt; 8 caractères + Ne doit pas commencer par un chiffre.</a:t>
            </a:r>
            <a:endParaRPr/>
          </a:p>
        </p:txBody>
      </p:sp>
      <p:sp>
        <p:nvSpPr>
          <p:cNvPr id="476" name="Google Shape;476;p49"/>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ctr" anchorCtr="1">
            <a:normAutofit/>
          </a:bodyPr>
          <a:lstStyle/>
          <a:p>
            <a:pPr marL="0" lvl="0" indent="0" algn="ctr" rtl="0">
              <a:lnSpc>
                <a:spcPct val="100000"/>
              </a:lnSpc>
              <a:spcBef>
                <a:spcPts val="0"/>
              </a:spcBef>
              <a:spcAft>
                <a:spcPts val="0"/>
              </a:spcAft>
              <a:buSzPts val="1900"/>
              <a:buNone/>
            </a:pPr>
            <a:r>
              <a:rPr lang="fr-FR"/>
              <a:t>LES CARACTÉRISTIQUES </a:t>
            </a:r>
            <a:endParaRPr/>
          </a:p>
        </p:txBody>
      </p:sp>
      <p:sp>
        <p:nvSpPr>
          <p:cNvPr id="477" name="Google Shape;477;p4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3-3 </a:t>
            </a:r>
            <a:r>
              <a:rPr lang="fr-FR" sz="2600"/>
              <a:t>GÉRER LES UTILISATEURS</a:t>
            </a:r>
            <a:endParaRPr/>
          </a:p>
        </p:txBody>
      </p:sp>
      <p:pic>
        <p:nvPicPr>
          <p:cNvPr id="478" name="Google Shape;478;p49" descr="Capitaine"/>
          <p:cNvPicPr preferRelativeResize="0"/>
          <p:nvPr/>
        </p:nvPicPr>
        <p:blipFill rotWithShape="1">
          <a:blip r:embed="rId3">
            <a:alphaModFix/>
          </a:blip>
          <a:srcRect/>
          <a:stretch/>
        </p:blipFill>
        <p:spPr>
          <a:xfrm>
            <a:off x="10210800" y="1101852"/>
            <a:ext cx="914400" cy="91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1-1 UN PEU D’HISTOIRE</a:t>
            </a:r>
            <a:endParaRPr/>
          </a:p>
        </p:txBody>
      </p:sp>
      <p:sp>
        <p:nvSpPr>
          <p:cNvPr id="132" name="Google Shape;132;p5"/>
          <p:cNvSpPr txBox="1"/>
          <p:nvPr/>
        </p:nvSpPr>
        <p:spPr>
          <a:xfrm>
            <a:off x="2063750" y="2505583"/>
            <a:ext cx="8064500" cy="3387725"/>
          </a:xfrm>
          <a:prstGeom prst="rect">
            <a:avLst/>
          </a:prstGeom>
          <a:noFill/>
          <a:ln>
            <a:noFill/>
          </a:ln>
        </p:spPr>
        <p:txBody>
          <a:bodyPr spcFirstLastPara="1" wrap="square" lIns="91425" tIns="45700" rIns="91425" bIns="45700" anchor="t" anchorCtr="0">
            <a:spAutoFit/>
          </a:bodyPr>
          <a:lstStyle/>
          <a:p>
            <a:pPr marL="0" marR="0" lvl="0" indent="-114300" algn="l" rtl="0">
              <a:spcBef>
                <a:spcPts val="0"/>
              </a:spcBef>
              <a:spcAft>
                <a:spcPts val="0"/>
              </a:spcAft>
              <a:buClr>
                <a:schemeClr val="dk1"/>
              </a:buClr>
              <a:buSzPts val="1800"/>
              <a:buFont typeface="Noto Sans Symbols"/>
              <a:buChar char="✔"/>
            </a:pPr>
            <a:r>
              <a:rPr lang="fr-FR" sz="1800">
                <a:solidFill>
                  <a:schemeClr val="dk1"/>
                </a:solidFill>
                <a:latin typeface="Times New Roman"/>
                <a:ea typeface="Times New Roman"/>
                <a:cs typeface="Times New Roman"/>
                <a:sym typeface="Times New Roman"/>
              </a:rPr>
              <a:t> Le système </a:t>
            </a:r>
            <a:r>
              <a:rPr lang="fr-FR" sz="1800" b="1">
                <a:solidFill>
                  <a:schemeClr val="dk1"/>
                </a:solidFill>
                <a:latin typeface="Times New Roman"/>
                <a:ea typeface="Times New Roman"/>
                <a:cs typeface="Times New Roman"/>
                <a:sym typeface="Times New Roman"/>
              </a:rPr>
              <a:t>Unix</a:t>
            </a:r>
            <a:r>
              <a:rPr lang="fr-FR" sz="1800">
                <a:solidFill>
                  <a:schemeClr val="dk1"/>
                </a:solidFill>
                <a:latin typeface="Times New Roman"/>
                <a:ea typeface="Times New Roman"/>
                <a:cs typeface="Times New Roman"/>
                <a:sym typeface="Times New Roman"/>
              </a:rPr>
              <a:t> est un système d'exploitation </a:t>
            </a:r>
            <a:r>
              <a:rPr lang="fr-FR" sz="1800" b="1" i="1">
                <a:solidFill>
                  <a:schemeClr val="dk1"/>
                </a:solidFill>
                <a:latin typeface="Times New Roman"/>
                <a:ea typeface="Times New Roman"/>
                <a:cs typeface="Times New Roman"/>
                <a:sym typeface="Times New Roman"/>
              </a:rPr>
              <a:t>multi-utilisateurs</a:t>
            </a:r>
            <a:r>
              <a:rPr lang="fr-FR" sz="1800">
                <a:solidFill>
                  <a:schemeClr val="dk1"/>
                </a:solidFill>
                <a:latin typeface="Times New Roman"/>
                <a:ea typeface="Times New Roman"/>
                <a:cs typeface="Times New Roman"/>
                <a:sym typeface="Times New Roman"/>
              </a:rPr>
              <a:t>, </a:t>
            </a:r>
            <a:r>
              <a:rPr lang="fr-FR" sz="1800" b="1" i="1">
                <a:solidFill>
                  <a:schemeClr val="dk1"/>
                </a:solidFill>
                <a:latin typeface="Times New Roman"/>
                <a:ea typeface="Times New Roman"/>
                <a:cs typeface="Times New Roman"/>
                <a:sym typeface="Times New Roman"/>
              </a:rPr>
              <a:t>multi-tâches</a:t>
            </a:r>
            <a:r>
              <a:rPr lang="fr-FR" sz="1800">
                <a:solidFill>
                  <a:schemeClr val="dk1"/>
                </a:solidFill>
                <a:latin typeface="Times New Roman"/>
                <a:ea typeface="Times New Roman"/>
                <a:cs typeface="Times New Roman"/>
                <a:sym typeface="Times New Roman"/>
              </a:rPr>
              <a:t>, ce   </a:t>
            </a:r>
            <a:endParaRPr/>
          </a:p>
          <a:p>
            <a:pPr marL="0" marR="0" lvl="0" indent="0" algn="l" rtl="0">
              <a:spcBef>
                <a:spcPts val="0"/>
              </a:spcBef>
              <a:spcAft>
                <a:spcPts val="0"/>
              </a:spcAft>
              <a:buClr>
                <a:schemeClr val="dk1"/>
              </a:buClr>
              <a:buSzPts val="1800"/>
              <a:buFont typeface="Noto Sans Symbols"/>
              <a:buNone/>
            </a:pPr>
            <a:r>
              <a:rPr lang="fr-FR" sz="1800">
                <a:solidFill>
                  <a:schemeClr val="dk1"/>
                </a:solidFill>
                <a:latin typeface="Times New Roman"/>
                <a:ea typeface="Times New Roman"/>
                <a:cs typeface="Times New Roman"/>
                <a:sym typeface="Times New Roman"/>
              </a:rPr>
              <a:t>    qui signifie qu'il permet à un ordinateur </a:t>
            </a:r>
            <a:r>
              <a:rPr lang="fr-FR" sz="1800" b="1" i="1">
                <a:solidFill>
                  <a:schemeClr val="dk1"/>
                </a:solidFill>
                <a:latin typeface="Times New Roman"/>
                <a:ea typeface="Times New Roman"/>
                <a:cs typeface="Times New Roman"/>
                <a:sym typeface="Times New Roman"/>
              </a:rPr>
              <a:t>mono</a:t>
            </a:r>
            <a:r>
              <a:rPr lang="fr-FR" sz="1800">
                <a:solidFill>
                  <a:schemeClr val="dk1"/>
                </a:solidFill>
                <a:latin typeface="Times New Roman"/>
                <a:ea typeface="Times New Roman"/>
                <a:cs typeface="Times New Roman"/>
                <a:sym typeface="Times New Roman"/>
              </a:rPr>
              <a:t> ou </a:t>
            </a:r>
            <a:r>
              <a:rPr lang="fr-FR" sz="1800" b="1" i="1">
                <a:solidFill>
                  <a:schemeClr val="dk1"/>
                </a:solidFill>
                <a:latin typeface="Times New Roman"/>
                <a:ea typeface="Times New Roman"/>
                <a:cs typeface="Times New Roman"/>
                <a:sym typeface="Times New Roman"/>
              </a:rPr>
              <a:t>multi-processeurs</a:t>
            </a:r>
            <a:r>
              <a:rPr lang="fr-FR" sz="1800">
                <a:solidFill>
                  <a:schemeClr val="dk1"/>
                </a:solidFill>
                <a:latin typeface="Times New Roman"/>
                <a:ea typeface="Times New Roman"/>
                <a:cs typeface="Times New Roman"/>
                <a:sym typeface="Times New Roman"/>
              </a:rPr>
              <a:t> de faire  </a:t>
            </a:r>
            <a:endParaRPr/>
          </a:p>
          <a:p>
            <a:pPr marL="0" marR="0" lvl="0" indent="0" algn="l" rtl="0">
              <a:spcBef>
                <a:spcPts val="0"/>
              </a:spcBef>
              <a:spcAft>
                <a:spcPts val="0"/>
              </a:spcAft>
              <a:buClr>
                <a:schemeClr val="dk1"/>
              </a:buClr>
              <a:buSzPts val="1800"/>
              <a:buFont typeface="Noto Sans Symbols"/>
              <a:buNone/>
            </a:pPr>
            <a:r>
              <a:rPr lang="fr-FR" sz="1800">
                <a:solidFill>
                  <a:schemeClr val="dk1"/>
                </a:solidFill>
                <a:latin typeface="Times New Roman"/>
                <a:ea typeface="Times New Roman"/>
                <a:cs typeface="Times New Roman"/>
                <a:sym typeface="Times New Roman"/>
              </a:rPr>
              <a:t>    exécuter simultanément plusieurs programmes par un ou plusieurs utilisateurs. </a:t>
            </a:r>
            <a:endParaRPr/>
          </a:p>
          <a:p>
            <a:pPr marL="0" marR="0" lvl="0" indent="0" algn="l"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0" marR="0" lvl="0" indent="-114300" algn="l" rtl="0">
              <a:spcBef>
                <a:spcPts val="0"/>
              </a:spcBef>
              <a:spcAft>
                <a:spcPts val="0"/>
              </a:spcAft>
              <a:buClr>
                <a:schemeClr val="dk1"/>
              </a:buClr>
              <a:buSzPts val="1800"/>
              <a:buFont typeface="Noto Sans Symbols"/>
              <a:buChar char="✔"/>
            </a:pPr>
            <a:r>
              <a:rPr lang="fr-FR" sz="1800">
                <a:solidFill>
                  <a:schemeClr val="dk1"/>
                </a:solidFill>
                <a:latin typeface="Times New Roman"/>
                <a:ea typeface="Times New Roman"/>
                <a:cs typeface="Times New Roman"/>
                <a:sym typeface="Times New Roman"/>
              </a:rPr>
              <a:t> Il possède un ou plusieurs </a:t>
            </a:r>
            <a:r>
              <a:rPr lang="fr-FR" sz="1800" b="1" i="1">
                <a:solidFill>
                  <a:schemeClr val="dk1"/>
                </a:solidFill>
                <a:latin typeface="Times New Roman"/>
                <a:ea typeface="Times New Roman"/>
                <a:cs typeface="Times New Roman"/>
                <a:sym typeface="Times New Roman"/>
              </a:rPr>
              <a:t>interpréteurs</a:t>
            </a:r>
            <a:r>
              <a:rPr lang="fr-FR" sz="1800">
                <a:solidFill>
                  <a:schemeClr val="dk1"/>
                </a:solidFill>
                <a:latin typeface="Times New Roman"/>
                <a:ea typeface="Times New Roman"/>
                <a:cs typeface="Times New Roman"/>
                <a:sym typeface="Times New Roman"/>
              </a:rPr>
              <a:t> de commandes (shell) ainsi qu'un grand </a:t>
            </a:r>
            <a:endParaRPr/>
          </a:p>
          <a:p>
            <a:pPr marL="0" marR="0" lvl="0" indent="0" algn="l" rtl="0">
              <a:spcBef>
                <a:spcPts val="0"/>
              </a:spcBef>
              <a:spcAft>
                <a:spcPts val="0"/>
              </a:spcAft>
              <a:buClr>
                <a:schemeClr val="dk1"/>
              </a:buClr>
              <a:buSzPts val="1800"/>
              <a:buFont typeface="Noto Sans Symbols"/>
              <a:buNone/>
            </a:pPr>
            <a:r>
              <a:rPr lang="fr-FR" sz="1800">
                <a:solidFill>
                  <a:schemeClr val="dk1"/>
                </a:solidFill>
                <a:latin typeface="Times New Roman"/>
                <a:ea typeface="Times New Roman"/>
                <a:cs typeface="Times New Roman"/>
                <a:sym typeface="Times New Roman"/>
              </a:rPr>
              <a:t>    nombre de commandes et de nombreux utilitaires (assembleur, compilateurs pour </a:t>
            </a:r>
            <a:endParaRPr/>
          </a:p>
          <a:p>
            <a:pPr marL="0" marR="0" lvl="0" indent="0" algn="l" rtl="0">
              <a:spcBef>
                <a:spcPts val="0"/>
              </a:spcBef>
              <a:spcAft>
                <a:spcPts val="0"/>
              </a:spcAft>
              <a:buClr>
                <a:schemeClr val="dk1"/>
              </a:buClr>
              <a:buSzPts val="1800"/>
              <a:buFont typeface="Noto Sans Symbols"/>
              <a:buNone/>
            </a:pPr>
            <a:r>
              <a:rPr lang="fr-FR" sz="1800">
                <a:solidFill>
                  <a:schemeClr val="dk1"/>
                </a:solidFill>
                <a:latin typeface="Times New Roman"/>
                <a:ea typeface="Times New Roman"/>
                <a:cs typeface="Times New Roman"/>
                <a:sym typeface="Times New Roman"/>
              </a:rPr>
              <a:t>    de nombreux langages, traitements de texte, messagerie électronique, ...). </a:t>
            </a:r>
            <a:endParaRPr/>
          </a:p>
          <a:p>
            <a:pPr marL="0" marR="0" lvl="0" indent="0" algn="l"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0" marR="0" lvl="0" indent="-114300" algn="l" rtl="0">
              <a:spcBef>
                <a:spcPts val="0"/>
              </a:spcBef>
              <a:spcAft>
                <a:spcPts val="0"/>
              </a:spcAft>
              <a:buClr>
                <a:schemeClr val="dk1"/>
              </a:buClr>
              <a:buSzPts val="1800"/>
              <a:buFont typeface="Noto Sans Symbols"/>
              <a:buChar char="✔"/>
            </a:pPr>
            <a:r>
              <a:rPr lang="fr-FR" sz="1800">
                <a:solidFill>
                  <a:schemeClr val="dk1"/>
                </a:solidFill>
                <a:latin typeface="Times New Roman"/>
                <a:ea typeface="Times New Roman"/>
                <a:cs typeface="Times New Roman"/>
                <a:sym typeface="Times New Roman"/>
              </a:rPr>
              <a:t> Il possède une grande portabilité, ce qui signifie qu'il est possible de mettre en </a:t>
            </a:r>
            <a:endParaRPr/>
          </a:p>
          <a:p>
            <a:pPr marL="0" marR="0" lvl="0" indent="0" algn="l" rtl="0">
              <a:spcBef>
                <a:spcPts val="0"/>
              </a:spcBef>
              <a:spcAft>
                <a:spcPts val="0"/>
              </a:spcAft>
              <a:buClr>
                <a:schemeClr val="dk1"/>
              </a:buClr>
              <a:buSzPts val="1800"/>
              <a:buFont typeface="Noto Sans Symbols"/>
              <a:buNone/>
            </a:pPr>
            <a:r>
              <a:rPr lang="fr-FR" sz="1800">
                <a:solidFill>
                  <a:schemeClr val="dk1"/>
                </a:solidFill>
                <a:latin typeface="Times New Roman"/>
                <a:ea typeface="Times New Roman"/>
                <a:cs typeface="Times New Roman"/>
                <a:sym typeface="Times New Roman"/>
              </a:rPr>
              <a:t>    oeuvre un système Unix sur la quasi-totalité des plates-formes matérielles. </a:t>
            </a:r>
            <a:endParaRPr/>
          </a:p>
          <a:p>
            <a:pPr marL="0" marR="0" lvl="0" indent="0" algn="l" rtl="0">
              <a:spcBef>
                <a:spcPts val="0"/>
              </a:spcBef>
              <a:spcAft>
                <a:spcPts val="0"/>
              </a:spcAft>
              <a:buClr>
                <a:schemeClr val="dk1"/>
              </a:buClr>
              <a:buSzPts val="1800"/>
              <a:buFont typeface="Noto Sans Symbols"/>
              <a:buNone/>
            </a:pPr>
            <a:endParaRPr sz="1800">
              <a:solidFill>
                <a:schemeClr val="dk1"/>
              </a:solidFill>
              <a:latin typeface="Times New Roman"/>
              <a:ea typeface="Times New Roman"/>
              <a:cs typeface="Times New Roman"/>
              <a:sym typeface="Times New Roman"/>
            </a:endParaRPr>
          </a:p>
          <a:p>
            <a:pPr marL="0" marR="0" lvl="0" indent="-114300" algn="l" rtl="0">
              <a:spcBef>
                <a:spcPts val="0"/>
              </a:spcBef>
              <a:spcAft>
                <a:spcPts val="0"/>
              </a:spcAft>
              <a:buClr>
                <a:schemeClr val="dk1"/>
              </a:buClr>
              <a:buSzPts val="1800"/>
              <a:buFont typeface="Noto Sans Symbols"/>
              <a:buChar char="✔"/>
            </a:pPr>
            <a:r>
              <a:rPr lang="fr-FR" sz="1800">
                <a:solidFill>
                  <a:schemeClr val="dk1"/>
                </a:solidFill>
                <a:latin typeface="Times New Roman"/>
                <a:ea typeface="Times New Roman"/>
                <a:cs typeface="Times New Roman"/>
                <a:sym typeface="Times New Roman"/>
              </a:rPr>
              <a:t> </a:t>
            </a:r>
            <a:r>
              <a:rPr lang="fr-FR" sz="1800" b="1" i="1">
                <a:solidFill>
                  <a:schemeClr val="dk1"/>
                </a:solidFill>
                <a:latin typeface="Times New Roman"/>
                <a:ea typeface="Times New Roman"/>
                <a:cs typeface="Times New Roman"/>
                <a:sym typeface="Times New Roman"/>
              </a:rPr>
              <a:t>Sécurité</a:t>
            </a:r>
            <a:r>
              <a:rPr lang="fr-FR" sz="1800">
                <a:solidFill>
                  <a:schemeClr val="dk1"/>
                </a:solidFill>
                <a:latin typeface="Times New Roman"/>
                <a:ea typeface="Times New Roman"/>
                <a:cs typeface="Times New Roman"/>
                <a:sym typeface="Times New Roman"/>
              </a:rPr>
              <a:t> élevé et le respect des grands standards, notamment en matière de réseau. </a:t>
            </a:r>
            <a:endParaRPr/>
          </a:p>
        </p:txBody>
      </p:sp>
      <p:pic>
        <p:nvPicPr>
          <p:cNvPr id="133" name="Google Shape;133;p5"/>
          <p:cNvPicPr preferRelativeResize="0"/>
          <p:nvPr/>
        </p:nvPicPr>
        <p:blipFill rotWithShape="1">
          <a:blip r:embed="rId3">
            <a:alphaModFix/>
          </a:blip>
          <a:srcRect/>
          <a:stretch/>
        </p:blipFill>
        <p:spPr>
          <a:xfrm>
            <a:off x="10128250" y="2610304"/>
            <a:ext cx="935895" cy="47645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0"/>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484" name="Google Shape;484;p50"/>
          <p:cNvSpPr txBox="1"/>
          <p:nvPr/>
        </p:nvSpPr>
        <p:spPr>
          <a:xfrm>
            <a:off x="6612721" y="1931667"/>
            <a:ext cx="5301343" cy="2994666"/>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b="1">
                <a:solidFill>
                  <a:srgbClr val="002060"/>
                </a:solidFill>
                <a:latin typeface="Gill Sans"/>
                <a:ea typeface="Gill Sans"/>
                <a:cs typeface="Gill Sans"/>
                <a:sym typeface="Gill Sans"/>
              </a:rPr>
              <a:t>Un groupe </a:t>
            </a:r>
            <a:r>
              <a:rPr lang="fr-FR" sz="1400">
                <a:solidFill>
                  <a:srgbClr val="373E40"/>
                </a:solidFill>
                <a:latin typeface="Gill Sans"/>
                <a:ea typeface="Gill Sans"/>
                <a:cs typeface="Gill Sans"/>
                <a:sym typeface="Gill Sans"/>
              </a:rPr>
              <a:t>est un ensemble d'utilisateurs qui partagent les mêmes fichiers et répertoires.</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Chaque </a:t>
            </a:r>
            <a:r>
              <a:rPr lang="fr-FR" sz="1400" b="1">
                <a:solidFill>
                  <a:srgbClr val="002060"/>
                </a:solidFill>
                <a:latin typeface="Gill Sans"/>
                <a:ea typeface="Gill Sans"/>
                <a:cs typeface="Gill Sans"/>
                <a:sym typeface="Gill Sans"/>
              </a:rPr>
              <a:t>utilisateur</a:t>
            </a:r>
            <a:r>
              <a:rPr lang="fr-FR" sz="1400">
                <a:solidFill>
                  <a:srgbClr val="373E40"/>
                </a:solidFill>
                <a:latin typeface="Gill Sans"/>
                <a:ea typeface="Gill Sans"/>
                <a:cs typeface="Gill Sans"/>
                <a:sym typeface="Gill Sans"/>
              </a:rPr>
              <a:t> appartient à au moins un groupe.</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Chaque </a:t>
            </a:r>
            <a:r>
              <a:rPr lang="fr-FR" sz="1400" b="1">
                <a:solidFill>
                  <a:srgbClr val="373E40"/>
                </a:solidFill>
                <a:latin typeface="Gill Sans"/>
                <a:ea typeface="Gill Sans"/>
                <a:cs typeface="Gill Sans"/>
                <a:sym typeface="Gill Sans"/>
              </a:rPr>
              <a:t>groupe </a:t>
            </a:r>
            <a:r>
              <a:rPr lang="fr-FR" sz="1400">
                <a:solidFill>
                  <a:srgbClr val="373E40"/>
                </a:solidFill>
                <a:latin typeface="Gill Sans"/>
                <a:ea typeface="Gill Sans"/>
                <a:cs typeface="Gill Sans"/>
                <a:sym typeface="Gill Sans"/>
              </a:rPr>
              <a:t>dispose d’un GID (Groupe ID).</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b="1">
                <a:solidFill>
                  <a:srgbClr val="002060"/>
                </a:solidFill>
                <a:latin typeface="Gill Sans"/>
                <a:ea typeface="Gill Sans"/>
                <a:cs typeface="Gill Sans"/>
                <a:sym typeface="Gill Sans"/>
              </a:rPr>
              <a:t>Un utilisateur </a:t>
            </a:r>
            <a:r>
              <a:rPr lang="fr-FR" sz="1400">
                <a:solidFill>
                  <a:srgbClr val="373E40"/>
                </a:solidFill>
                <a:latin typeface="Gill Sans"/>
                <a:ea typeface="Gill Sans"/>
                <a:cs typeface="Gill Sans"/>
                <a:sym typeface="Gill Sans"/>
              </a:rPr>
              <a:t>peut appartenir un ou plusieurs groupes.</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Il a donc </a:t>
            </a:r>
            <a:r>
              <a:rPr lang="fr-FR" sz="1400" b="1">
                <a:solidFill>
                  <a:srgbClr val="002060"/>
                </a:solidFill>
                <a:latin typeface="Gill Sans"/>
                <a:ea typeface="Gill Sans"/>
                <a:cs typeface="Gill Sans"/>
                <a:sym typeface="Gill Sans"/>
              </a:rPr>
              <a:t>un groupe </a:t>
            </a:r>
            <a:r>
              <a:rPr lang="fr-FR" sz="1400">
                <a:solidFill>
                  <a:srgbClr val="373E40"/>
                </a:solidFill>
                <a:latin typeface="Gill Sans"/>
                <a:ea typeface="Gill Sans"/>
                <a:cs typeface="Gill Sans"/>
                <a:sym typeface="Gill Sans"/>
              </a:rPr>
              <a:t>primaire et peut avoir un ou plusieurs groupes secondaires.</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b="1">
                <a:solidFill>
                  <a:srgbClr val="002060"/>
                </a:solidFill>
                <a:latin typeface="Gill Sans"/>
                <a:ea typeface="Gill Sans"/>
                <a:cs typeface="Gill Sans"/>
                <a:sym typeface="Gill Sans"/>
              </a:rPr>
              <a:t>Un utilisateur </a:t>
            </a:r>
            <a:r>
              <a:rPr lang="fr-FR" sz="1400">
                <a:solidFill>
                  <a:srgbClr val="373E40"/>
                </a:solidFill>
                <a:latin typeface="Gill Sans"/>
                <a:ea typeface="Gill Sans"/>
                <a:cs typeface="Gill Sans"/>
                <a:sym typeface="Gill Sans"/>
              </a:rPr>
              <a:t>dispose des droits et privilèges des groupes auxquels il appartient.</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La commande « </a:t>
            </a:r>
            <a:r>
              <a:rPr lang="fr-FR" sz="1400" b="1">
                <a:solidFill>
                  <a:srgbClr val="002060"/>
                </a:solidFill>
                <a:latin typeface="Gill Sans"/>
                <a:ea typeface="Gill Sans"/>
                <a:cs typeface="Gill Sans"/>
                <a:sym typeface="Gill Sans"/>
              </a:rPr>
              <a:t>id</a:t>
            </a:r>
            <a:r>
              <a:rPr lang="fr-FR" sz="1400">
                <a:solidFill>
                  <a:srgbClr val="002060"/>
                </a:solidFill>
                <a:latin typeface="Gill Sans"/>
                <a:ea typeface="Gill Sans"/>
                <a:cs typeface="Gill Sans"/>
                <a:sym typeface="Gill Sans"/>
              </a:rPr>
              <a:t> </a:t>
            </a:r>
            <a:r>
              <a:rPr lang="fr-FR" sz="1400">
                <a:solidFill>
                  <a:srgbClr val="373E40"/>
                </a:solidFill>
                <a:latin typeface="Gill Sans"/>
                <a:ea typeface="Gill Sans"/>
                <a:cs typeface="Gill Sans"/>
                <a:sym typeface="Gill Sans"/>
              </a:rPr>
              <a:t>» permet d’afficher les informations essentielles sur l’utilisateur.</a:t>
            </a:r>
            <a:endParaRPr/>
          </a:p>
        </p:txBody>
      </p:sp>
      <p:pic>
        <p:nvPicPr>
          <p:cNvPr id="485" name="Google Shape;485;p50"/>
          <p:cNvPicPr preferRelativeResize="0"/>
          <p:nvPr/>
        </p:nvPicPr>
        <p:blipFill rotWithShape="1">
          <a:blip r:embed="rId3">
            <a:alphaModFix/>
          </a:blip>
          <a:srcRect/>
          <a:stretch/>
        </p:blipFill>
        <p:spPr>
          <a:xfrm>
            <a:off x="715388" y="2533102"/>
            <a:ext cx="4953176" cy="4136571"/>
          </a:xfrm>
          <a:prstGeom prst="rect">
            <a:avLst/>
          </a:prstGeom>
          <a:noFill/>
          <a:ln>
            <a:noFill/>
          </a:ln>
        </p:spPr>
      </p:pic>
      <p:sp>
        <p:nvSpPr>
          <p:cNvPr id="486" name="Google Shape;486;p50"/>
          <p:cNvSpPr txBox="1"/>
          <p:nvPr/>
        </p:nvSpPr>
        <p:spPr>
          <a:xfrm>
            <a:off x="8033657" y="1066802"/>
            <a:ext cx="227511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GROUPES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51"/>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492" name="Google Shape;492;p51"/>
          <p:cNvSpPr txBox="1"/>
          <p:nvPr/>
        </p:nvSpPr>
        <p:spPr>
          <a:xfrm>
            <a:off x="6612721" y="1931667"/>
            <a:ext cx="5301343" cy="4345805"/>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La gestion des utilisateurs va avoir une incidence sur un certain nombre de dossiers et fichiers de notre système d’exploitation.</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Les principaux fichiers concernés : </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/etc/passwd</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/etc/group</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/etc/shadow</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/etc/gshadow</a:t>
            </a:r>
            <a:endParaRPr/>
          </a:p>
          <a:p>
            <a:pPr marL="285750" marR="0" lvl="0" indent="-196850" algn="l" rtl="0">
              <a:lnSpc>
                <a:spcPct val="90000"/>
              </a:lnSpc>
              <a:spcBef>
                <a:spcPts val="1000"/>
              </a:spcBef>
              <a:spcAft>
                <a:spcPts val="0"/>
              </a:spcAft>
              <a:buClr>
                <a:schemeClr val="accent2"/>
              </a:buClr>
              <a:buSzPts val="1400"/>
              <a:buFont typeface="Arial"/>
              <a:buNone/>
            </a:pPr>
            <a:endParaRPr sz="1400">
              <a:solidFill>
                <a:srgbClr val="373E40"/>
              </a:solidFill>
              <a:latin typeface="Gill Sans"/>
              <a:ea typeface="Gill Sans"/>
              <a:cs typeface="Gill Sans"/>
              <a:sym typeface="Gill Sans"/>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Le fichier </a:t>
            </a:r>
            <a:r>
              <a:rPr lang="fr-FR" sz="1400" b="1">
                <a:solidFill>
                  <a:srgbClr val="002060"/>
                </a:solidFill>
                <a:latin typeface="Gill Sans"/>
                <a:ea typeface="Gill Sans"/>
                <a:cs typeface="Gill Sans"/>
                <a:sym typeface="Gill Sans"/>
              </a:rPr>
              <a:t>/etc/passwd : </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Contient la liste des utilisateurs du système local. </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Il est lisible par tous.</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Les informations sont publiques.</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Chaque ligne représente un utilisateur avec 7 champs.</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Syntaxe : </a:t>
            </a:r>
            <a:r>
              <a:rPr lang="fr-FR" sz="1300" b="1" i="1" u="none" strike="noStrike" cap="none">
                <a:solidFill>
                  <a:srgbClr val="002060"/>
                </a:solidFill>
                <a:latin typeface="Gill Sans"/>
                <a:ea typeface="Gill Sans"/>
                <a:cs typeface="Gill Sans"/>
                <a:sym typeface="Gill Sans"/>
              </a:rPr>
              <a:t>Login:password:UID:GID:comment:homedir:shell</a:t>
            </a:r>
            <a:endParaRPr sz="1400" b="1" i="0" u="none" strike="noStrike" cap="none">
              <a:solidFill>
                <a:srgbClr val="002060"/>
              </a:solidFill>
              <a:latin typeface="Gill Sans"/>
              <a:ea typeface="Gill Sans"/>
              <a:cs typeface="Gill Sans"/>
              <a:sym typeface="Gill Sans"/>
            </a:endParaRPr>
          </a:p>
        </p:txBody>
      </p:sp>
      <p:sp>
        <p:nvSpPr>
          <p:cNvPr id="493" name="Google Shape;493;p51"/>
          <p:cNvSpPr txBox="1"/>
          <p:nvPr/>
        </p:nvSpPr>
        <p:spPr>
          <a:xfrm>
            <a:off x="8033657" y="1066802"/>
            <a:ext cx="227511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FICHIERS</a:t>
            </a:r>
            <a:endParaRPr/>
          </a:p>
        </p:txBody>
      </p:sp>
      <p:pic>
        <p:nvPicPr>
          <p:cNvPr id="494" name="Google Shape;494;p51"/>
          <p:cNvPicPr preferRelativeResize="0"/>
          <p:nvPr/>
        </p:nvPicPr>
        <p:blipFill rotWithShape="1">
          <a:blip r:embed="rId3">
            <a:alphaModFix/>
          </a:blip>
          <a:srcRect/>
          <a:stretch/>
        </p:blipFill>
        <p:spPr>
          <a:xfrm>
            <a:off x="381704" y="2428485"/>
            <a:ext cx="5439962" cy="434580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2"/>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500" name="Google Shape;500;p52"/>
          <p:cNvSpPr txBox="1"/>
          <p:nvPr/>
        </p:nvSpPr>
        <p:spPr>
          <a:xfrm>
            <a:off x="6612721" y="1975210"/>
            <a:ext cx="5301343" cy="20179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Le fichier </a:t>
            </a:r>
            <a:r>
              <a:rPr lang="fr-FR" sz="1400" b="1">
                <a:solidFill>
                  <a:srgbClr val="002060"/>
                </a:solidFill>
                <a:latin typeface="Gill Sans"/>
                <a:ea typeface="Gill Sans"/>
                <a:cs typeface="Gill Sans"/>
                <a:sym typeface="Gill Sans"/>
              </a:rPr>
              <a:t>/etc/group : </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Contient la définition des groupes d’utilisateurs et pour chacun la liste des utilisateurs dont il est le groupe secondaire.</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Chaque ligne représente un groupe avec 7 champs.</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Syntaxe : </a:t>
            </a:r>
            <a:r>
              <a:rPr lang="fr-FR" sz="1300" b="1" i="1" u="none" strike="noStrike" cap="none">
                <a:solidFill>
                  <a:srgbClr val="002060"/>
                </a:solidFill>
                <a:latin typeface="Gill Sans"/>
                <a:ea typeface="Gill Sans"/>
                <a:cs typeface="Gill Sans"/>
                <a:sym typeface="Gill Sans"/>
              </a:rPr>
              <a:t>Group:password:GID:user1,user2, user3, …</a:t>
            </a:r>
            <a:endParaRPr/>
          </a:p>
          <a:p>
            <a:pPr marL="742950" marR="0" lvl="1" indent="-196850" algn="l" rtl="0">
              <a:lnSpc>
                <a:spcPct val="90000"/>
              </a:lnSpc>
              <a:spcBef>
                <a:spcPts val="1000"/>
              </a:spcBef>
              <a:spcAft>
                <a:spcPts val="0"/>
              </a:spcAft>
              <a:buClr>
                <a:schemeClr val="accent2"/>
              </a:buClr>
              <a:buSzPts val="1400"/>
              <a:buFont typeface="Arial"/>
              <a:buNone/>
            </a:pPr>
            <a:endParaRPr sz="1400" b="1" i="0" u="none" strike="noStrike" cap="none">
              <a:solidFill>
                <a:srgbClr val="002060"/>
              </a:solidFill>
              <a:latin typeface="Gill Sans"/>
              <a:ea typeface="Gill Sans"/>
              <a:cs typeface="Gill Sans"/>
              <a:sym typeface="Gill Sans"/>
            </a:endParaRPr>
          </a:p>
        </p:txBody>
      </p:sp>
      <p:sp>
        <p:nvSpPr>
          <p:cNvPr id="501" name="Google Shape;501;p52"/>
          <p:cNvSpPr txBox="1"/>
          <p:nvPr/>
        </p:nvSpPr>
        <p:spPr>
          <a:xfrm>
            <a:off x="8033657" y="1066802"/>
            <a:ext cx="227511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FICHIERS</a:t>
            </a:r>
            <a:endParaRPr/>
          </a:p>
        </p:txBody>
      </p:sp>
      <p:sp>
        <p:nvSpPr>
          <p:cNvPr id="502" name="Google Shape;502;p52"/>
          <p:cNvSpPr txBox="1"/>
          <p:nvPr/>
        </p:nvSpPr>
        <p:spPr>
          <a:xfrm>
            <a:off x="6475751" y="4706912"/>
            <a:ext cx="5716249" cy="18774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rgbClr val="002060"/>
                </a:solidFill>
                <a:latin typeface="Gill Sans"/>
                <a:ea typeface="Gill Sans"/>
                <a:cs typeface="Gill Sans"/>
                <a:sym typeface="Gill Sans"/>
              </a:rPr>
              <a:t>Password dans un groupe?</a:t>
            </a:r>
            <a:endParaRPr/>
          </a:p>
          <a:p>
            <a:pPr marL="0" marR="0" lvl="0" indent="0" algn="l" rtl="0">
              <a:spcBef>
                <a:spcPts val="0"/>
              </a:spcBef>
              <a:spcAft>
                <a:spcPts val="0"/>
              </a:spcAft>
              <a:buNone/>
            </a:pPr>
            <a:endParaRPr sz="1400" b="1">
              <a:solidFill>
                <a:srgbClr val="002060"/>
              </a:solidFill>
              <a:latin typeface="Gill Sans"/>
              <a:ea typeface="Gill Sans"/>
              <a:cs typeface="Gill Sans"/>
              <a:sym typeface="Gill Sans"/>
            </a:endParaRPr>
          </a:p>
          <a:p>
            <a:pPr marL="0" marR="0" lvl="0" indent="0" algn="l" rtl="0">
              <a:spcBef>
                <a:spcPts val="0"/>
              </a:spcBef>
              <a:spcAft>
                <a:spcPts val="0"/>
              </a:spcAft>
              <a:buNone/>
            </a:pPr>
            <a:r>
              <a:rPr lang="fr-FR" sz="1400" b="1">
                <a:solidFill>
                  <a:srgbClr val="002060"/>
                </a:solidFill>
                <a:latin typeface="Gill Sans"/>
                <a:ea typeface="Gill Sans"/>
                <a:cs typeface="Gill Sans"/>
                <a:sym typeface="Gill Sans"/>
              </a:rPr>
              <a:t>Explication : </a:t>
            </a:r>
            <a:r>
              <a:rPr lang="fr-FR" sz="1400">
                <a:solidFill>
                  <a:srgbClr val="373E40"/>
                </a:solidFill>
                <a:latin typeface="Gill Sans"/>
                <a:ea typeface="Gill Sans"/>
                <a:cs typeface="Gill Sans"/>
                <a:sym typeface="Gill Sans"/>
              </a:rPr>
              <a:t>Un utilisateur a le droit de changer de groupe afin de prendre, temporairement tout du moins, un groupe secondaire comme groupe principal avec la commande </a:t>
            </a:r>
            <a:r>
              <a:rPr lang="fr-FR" sz="1400">
                <a:solidFill>
                  <a:srgbClr val="002060"/>
                </a:solidFill>
                <a:latin typeface="Gill Sans"/>
                <a:ea typeface="Gill Sans"/>
                <a:cs typeface="Gill Sans"/>
                <a:sym typeface="Gill Sans"/>
              </a:rPr>
              <a:t>newgrp. </a:t>
            </a:r>
            <a:endParaRPr/>
          </a:p>
          <a:p>
            <a:pPr marL="0" marR="0" lvl="0" indent="0" algn="l" rtl="0">
              <a:spcBef>
                <a:spcPts val="0"/>
              </a:spcBef>
              <a:spcAft>
                <a:spcPts val="0"/>
              </a:spcAft>
              <a:buNone/>
            </a:pPr>
            <a:r>
              <a:rPr lang="fr-FR" sz="1400">
                <a:solidFill>
                  <a:srgbClr val="373E40"/>
                </a:solidFill>
                <a:latin typeface="Gill Sans"/>
                <a:ea typeface="Gill Sans"/>
                <a:cs typeface="Gill Sans"/>
                <a:sym typeface="Gill Sans"/>
              </a:rPr>
              <a:t>Dans ce cas, l’administrateur peut mettre en place un mot de passe sur le groupe pour protéger l’accès à ce groupe en tant que groupe principal. </a:t>
            </a:r>
            <a:endParaRPr/>
          </a:p>
          <a:p>
            <a:pPr marL="0" marR="0" lvl="0" indent="0" algn="l" rtl="0">
              <a:spcBef>
                <a:spcPts val="0"/>
              </a:spcBef>
              <a:spcAft>
                <a:spcPts val="0"/>
              </a:spcAft>
              <a:buNone/>
            </a:pPr>
            <a:endParaRPr sz="1800" b="1" i="1">
              <a:solidFill>
                <a:srgbClr val="002060"/>
              </a:solidFill>
              <a:latin typeface="Gill Sans"/>
              <a:ea typeface="Gill Sans"/>
              <a:cs typeface="Gill Sans"/>
              <a:sym typeface="Gill Sans"/>
            </a:endParaRPr>
          </a:p>
        </p:txBody>
      </p:sp>
      <p:pic>
        <p:nvPicPr>
          <p:cNvPr id="503" name="Google Shape;503;p52" descr="Avertissement"/>
          <p:cNvPicPr preferRelativeResize="0"/>
          <p:nvPr/>
        </p:nvPicPr>
        <p:blipFill rotWithShape="1">
          <a:blip r:embed="rId3">
            <a:alphaModFix/>
          </a:blip>
          <a:srcRect/>
          <a:stretch/>
        </p:blipFill>
        <p:spPr>
          <a:xfrm>
            <a:off x="8894163" y="4092562"/>
            <a:ext cx="439712" cy="439712"/>
          </a:xfrm>
          <a:prstGeom prst="rect">
            <a:avLst/>
          </a:prstGeom>
          <a:noFill/>
          <a:ln>
            <a:noFill/>
          </a:ln>
        </p:spPr>
      </p:pic>
      <p:pic>
        <p:nvPicPr>
          <p:cNvPr id="504" name="Google Shape;504;p52"/>
          <p:cNvPicPr preferRelativeResize="0"/>
          <p:nvPr/>
        </p:nvPicPr>
        <p:blipFill rotWithShape="1">
          <a:blip r:embed="rId4">
            <a:alphaModFix/>
          </a:blip>
          <a:srcRect/>
          <a:stretch/>
        </p:blipFill>
        <p:spPr>
          <a:xfrm>
            <a:off x="1171822" y="2382515"/>
            <a:ext cx="3860223" cy="441168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3"/>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510" name="Google Shape;510;p53"/>
          <p:cNvSpPr txBox="1"/>
          <p:nvPr/>
        </p:nvSpPr>
        <p:spPr>
          <a:xfrm>
            <a:off x="6612721" y="1975210"/>
            <a:ext cx="5301343" cy="20908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Le fichier </a:t>
            </a:r>
            <a:r>
              <a:rPr lang="fr-FR" sz="1400" b="1">
                <a:solidFill>
                  <a:srgbClr val="002060"/>
                </a:solidFill>
                <a:latin typeface="Gill Sans"/>
                <a:ea typeface="Gill Sans"/>
                <a:cs typeface="Gill Sans"/>
                <a:sym typeface="Gill Sans"/>
              </a:rPr>
              <a:t>/etc/shadow : </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Accompagne le fichier </a:t>
            </a:r>
            <a:r>
              <a:rPr lang="fr-FR" sz="1400" b="1" i="0" u="none" strike="noStrike" cap="none">
                <a:solidFill>
                  <a:srgbClr val="002060"/>
                </a:solidFill>
                <a:latin typeface="Gill Sans"/>
                <a:ea typeface="Gill Sans"/>
                <a:cs typeface="Gill Sans"/>
                <a:sym typeface="Gill Sans"/>
              </a:rPr>
              <a:t>/etc/passwd.</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Contient le mot de passe crypté de chaque utilisateur.</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Contient des informations sur le mot de passe comme sa durée de validité.</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Chaque ligne représente un groupe avec 7 champs.</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1" i="0" u="none" strike="noStrike" cap="none">
                <a:solidFill>
                  <a:srgbClr val="002060"/>
                </a:solidFill>
                <a:latin typeface="Gill Sans"/>
                <a:ea typeface="Gill Sans"/>
                <a:cs typeface="Gill Sans"/>
                <a:sym typeface="Gill Sans"/>
              </a:rPr>
              <a:t>Syntaxe vu ci-après</a:t>
            </a:r>
            <a:endParaRPr/>
          </a:p>
        </p:txBody>
      </p:sp>
      <p:sp>
        <p:nvSpPr>
          <p:cNvPr id="511" name="Google Shape;511;p53"/>
          <p:cNvSpPr txBox="1"/>
          <p:nvPr/>
        </p:nvSpPr>
        <p:spPr>
          <a:xfrm>
            <a:off x="8033657" y="1066802"/>
            <a:ext cx="227511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FICHIERS</a:t>
            </a:r>
            <a:endParaRPr/>
          </a:p>
        </p:txBody>
      </p:sp>
      <p:sp>
        <p:nvSpPr>
          <p:cNvPr id="512" name="Google Shape;512;p53"/>
          <p:cNvSpPr txBox="1"/>
          <p:nvPr/>
        </p:nvSpPr>
        <p:spPr>
          <a:xfrm>
            <a:off x="6475751" y="4706912"/>
            <a:ext cx="5716249" cy="14311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300" b="1">
                <a:solidFill>
                  <a:srgbClr val="002060"/>
                </a:solidFill>
                <a:latin typeface="Gill Sans"/>
                <a:ea typeface="Gill Sans"/>
                <a:cs typeface="Gill Sans"/>
                <a:sym typeface="Gill Sans"/>
              </a:rPr>
              <a:t>/etc/gshadow </a:t>
            </a:r>
            <a:endParaRPr sz="1300">
              <a:solidFill>
                <a:srgbClr val="002060"/>
              </a:solidFill>
              <a:latin typeface="Gill Sans"/>
              <a:ea typeface="Gill Sans"/>
              <a:cs typeface="Gill Sans"/>
              <a:sym typeface="Gill Sans"/>
            </a:endParaRPr>
          </a:p>
          <a:p>
            <a:pPr marL="0" marR="0" lvl="0" indent="0" algn="l" rtl="0">
              <a:spcBef>
                <a:spcPts val="0"/>
              </a:spcBef>
              <a:spcAft>
                <a:spcPts val="0"/>
              </a:spcAft>
              <a:buNone/>
            </a:pPr>
            <a:endParaRPr sz="1400" b="1">
              <a:solidFill>
                <a:srgbClr val="002060"/>
              </a:solidFill>
              <a:latin typeface="Gill Sans"/>
              <a:ea typeface="Gill Sans"/>
              <a:cs typeface="Gill Sans"/>
              <a:sym typeface="Gill Sans"/>
            </a:endParaRPr>
          </a:p>
          <a:p>
            <a:pPr marL="0" marR="0" lvl="0" indent="0" algn="l" rtl="0">
              <a:spcBef>
                <a:spcPts val="0"/>
              </a:spcBef>
              <a:spcAft>
                <a:spcPts val="0"/>
              </a:spcAft>
              <a:buNone/>
            </a:pPr>
            <a:r>
              <a:rPr lang="fr-FR" sz="1400">
                <a:solidFill>
                  <a:srgbClr val="373E40"/>
                </a:solidFill>
                <a:latin typeface="Gill Sans"/>
                <a:ea typeface="Gill Sans"/>
                <a:cs typeface="Gill Sans"/>
                <a:sym typeface="Gill Sans"/>
              </a:rPr>
              <a:t>Le fichier /etc/gshadow est le pendant du fichier précédent mais pour les groupes. Il n’est cependant pas supporté par défaut sur la plupart des distributions Linux </a:t>
            </a:r>
            <a:endParaRPr/>
          </a:p>
          <a:p>
            <a:pPr marL="0" marR="0" lvl="0" indent="0" algn="l" rtl="0">
              <a:spcBef>
                <a:spcPts val="0"/>
              </a:spcBef>
              <a:spcAft>
                <a:spcPts val="0"/>
              </a:spcAft>
              <a:buNone/>
            </a:pPr>
            <a:endParaRPr sz="1800" b="1" i="1">
              <a:solidFill>
                <a:srgbClr val="002060"/>
              </a:solidFill>
              <a:latin typeface="Gill Sans"/>
              <a:ea typeface="Gill Sans"/>
              <a:cs typeface="Gill Sans"/>
              <a:sym typeface="Gill Sans"/>
            </a:endParaRPr>
          </a:p>
        </p:txBody>
      </p:sp>
      <p:pic>
        <p:nvPicPr>
          <p:cNvPr id="513" name="Google Shape;513;p53"/>
          <p:cNvPicPr preferRelativeResize="0"/>
          <p:nvPr/>
        </p:nvPicPr>
        <p:blipFill rotWithShape="1">
          <a:blip r:embed="rId3">
            <a:alphaModFix/>
          </a:blip>
          <a:srcRect/>
          <a:stretch/>
        </p:blipFill>
        <p:spPr>
          <a:xfrm>
            <a:off x="804671" y="2413000"/>
            <a:ext cx="4911579" cy="4419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D45929-26F5-9346-A0A8-CBEF4377018B}"/>
              </a:ext>
            </a:extLst>
          </p:cNvPr>
          <p:cNvSpPr>
            <a:spLocks noGrp="1"/>
          </p:cNvSpPr>
          <p:nvPr>
            <p:ph type="title"/>
          </p:nvPr>
        </p:nvSpPr>
        <p:spPr/>
        <p:txBody>
          <a:bodyPr/>
          <a:lstStyle/>
          <a:p>
            <a:r>
              <a:rPr lang="fr-FR" dirty="0"/>
              <a:t>3-4 </a:t>
            </a:r>
            <a:r>
              <a:rPr lang="fr-FR" sz="2400" dirty="0"/>
              <a:t>gérer les utilisateurs</a:t>
            </a:r>
            <a:endParaRPr lang="fr-FR" sz="2600" dirty="0"/>
          </a:p>
        </p:txBody>
      </p:sp>
      <p:sp>
        <p:nvSpPr>
          <p:cNvPr id="3" name="ZoneTexte 2">
            <a:extLst>
              <a:ext uri="{FF2B5EF4-FFF2-40B4-BE49-F238E27FC236}">
                <a16:creationId xmlns:a16="http://schemas.microsoft.com/office/drawing/2014/main" id="{AAFA6CCB-08C2-3042-BB7A-4D820DA6FC7D}"/>
              </a:ext>
            </a:extLst>
          </p:cNvPr>
          <p:cNvSpPr txBox="1"/>
          <p:nvPr/>
        </p:nvSpPr>
        <p:spPr>
          <a:xfrm>
            <a:off x="4577938" y="2384963"/>
            <a:ext cx="227511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LES FICHIERS</a:t>
            </a:r>
          </a:p>
        </p:txBody>
      </p:sp>
      <p:sp>
        <p:nvSpPr>
          <p:cNvPr id="4" name="ZoneTexte 3">
            <a:extLst>
              <a:ext uri="{FF2B5EF4-FFF2-40B4-BE49-F238E27FC236}">
                <a16:creationId xmlns:a16="http://schemas.microsoft.com/office/drawing/2014/main" id="{7966C523-215A-7345-8603-A772245A3BAF}"/>
              </a:ext>
            </a:extLst>
          </p:cNvPr>
          <p:cNvSpPr txBox="1"/>
          <p:nvPr/>
        </p:nvSpPr>
        <p:spPr>
          <a:xfrm>
            <a:off x="4596809" y="2770313"/>
            <a:ext cx="227511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rPr>
              <a:t>Détails : /etc/shadow</a:t>
            </a:r>
          </a:p>
        </p:txBody>
      </p:sp>
      <p:sp>
        <p:nvSpPr>
          <p:cNvPr id="6" name="ZoneTexte 5">
            <a:extLst>
              <a:ext uri="{FF2B5EF4-FFF2-40B4-BE49-F238E27FC236}">
                <a16:creationId xmlns:a16="http://schemas.microsoft.com/office/drawing/2014/main" id="{08076D8D-E30B-E84C-A2BD-1FC7F006E0DB}"/>
              </a:ext>
            </a:extLst>
          </p:cNvPr>
          <p:cNvSpPr txBox="1"/>
          <p:nvPr/>
        </p:nvSpPr>
        <p:spPr>
          <a:xfrm>
            <a:off x="241300" y="3441986"/>
            <a:ext cx="12151596" cy="661720"/>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fr-FR" sz="1900" b="1" i="0" u="none" strike="noStrike" kern="1200" cap="none" spc="0" normalizeH="0" baseline="0" noProof="0" dirty="0">
                <a:ln>
                  <a:noFill/>
                </a:ln>
                <a:solidFill>
                  <a:srgbClr val="000000"/>
                </a:solidFill>
                <a:effectLst/>
                <a:uLnTx/>
                <a:uFillTx/>
                <a:latin typeface="Gill Sans MT" panose="020B0502020104020203"/>
                <a:ea typeface="+mn-ea"/>
                <a:cs typeface="+mn-cs"/>
              </a:rPr>
              <a:t>Root : $2a$10$AjADxPEfE5iUJcltzYA4wOZO.f2UZ0qP/8EnOFY.P.m10HifS7J8i:13913 : 0 : 99999: 7 :   :    :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9" name="Accolade fermante 8">
            <a:extLst>
              <a:ext uri="{FF2B5EF4-FFF2-40B4-BE49-F238E27FC236}">
                <a16:creationId xmlns:a16="http://schemas.microsoft.com/office/drawing/2014/main" id="{8770F081-AC34-D649-9823-ACD831479844}"/>
              </a:ext>
            </a:extLst>
          </p:cNvPr>
          <p:cNvSpPr/>
          <p:nvPr/>
        </p:nvSpPr>
        <p:spPr>
          <a:xfrm rot="5400000">
            <a:off x="478805" y="3521818"/>
            <a:ext cx="249385" cy="724394"/>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0" name="Accolade fermante 9">
            <a:extLst>
              <a:ext uri="{FF2B5EF4-FFF2-40B4-BE49-F238E27FC236}">
                <a16:creationId xmlns:a16="http://schemas.microsoft.com/office/drawing/2014/main" id="{F008F663-81F4-C647-8174-070EC22414C3}"/>
              </a:ext>
            </a:extLst>
          </p:cNvPr>
          <p:cNvSpPr/>
          <p:nvPr/>
        </p:nvSpPr>
        <p:spPr>
          <a:xfrm rot="5400000">
            <a:off x="4965952" y="-89685"/>
            <a:ext cx="225962" cy="797082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1" name="Accolade fermante 10">
            <a:extLst>
              <a:ext uri="{FF2B5EF4-FFF2-40B4-BE49-F238E27FC236}">
                <a16:creationId xmlns:a16="http://schemas.microsoft.com/office/drawing/2014/main" id="{230A2C9A-984C-DB48-B8C8-4B752BC2BF3C}"/>
              </a:ext>
            </a:extLst>
          </p:cNvPr>
          <p:cNvSpPr/>
          <p:nvPr/>
        </p:nvSpPr>
        <p:spPr>
          <a:xfrm rot="5400000">
            <a:off x="9410469" y="3505992"/>
            <a:ext cx="225962" cy="77947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2" name="Accolade fermante 11">
            <a:extLst>
              <a:ext uri="{FF2B5EF4-FFF2-40B4-BE49-F238E27FC236}">
                <a16:creationId xmlns:a16="http://schemas.microsoft.com/office/drawing/2014/main" id="{F47504FF-16CE-AC4D-8E70-30D3F4440576}"/>
              </a:ext>
            </a:extLst>
          </p:cNvPr>
          <p:cNvSpPr/>
          <p:nvPr/>
        </p:nvSpPr>
        <p:spPr>
          <a:xfrm rot="5400000">
            <a:off x="9999186" y="3732440"/>
            <a:ext cx="225961" cy="32657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3" name="Accolade fermante 12">
            <a:extLst>
              <a:ext uri="{FF2B5EF4-FFF2-40B4-BE49-F238E27FC236}">
                <a16:creationId xmlns:a16="http://schemas.microsoft.com/office/drawing/2014/main" id="{26F4888F-4962-8744-8400-C0065607312B}"/>
              </a:ext>
            </a:extLst>
          </p:cNvPr>
          <p:cNvSpPr/>
          <p:nvPr/>
        </p:nvSpPr>
        <p:spPr>
          <a:xfrm rot="5400000">
            <a:off x="10526978" y="3551836"/>
            <a:ext cx="225961" cy="68778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4" name="Accolade fermante 13">
            <a:extLst>
              <a:ext uri="{FF2B5EF4-FFF2-40B4-BE49-F238E27FC236}">
                <a16:creationId xmlns:a16="http://schemas.microsoft.com/office/drawing/2014/main" id="{F6AAFF84-3DDC-A740-8CC6-1B3560557B2F}"/>
              </a:ext>
            </a:extLst>
          </p:cNvPr>
          <p:cNvSpPr/>
          <p:nvPr/>
        </p:nvSpPr>
        <p:spPr>
          <a:xfrm rot="5400000">
            <a:off x="11051223" y="3759237"/>
            <a:ext cx="214248" cy="26126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5" name="Accolade fermante 14">
            <a:extLst>
              <a:ext uri="{FF2B5EF4-FFF2-40B4-BE49-F238E27FC236}">
                <a16:creationId xmlns:a16="http://schemas.microsoft.com/office/drawing/2014/main" id="{D620802F-3189-124F-A936-05D65735387A}"/>
              </a:ext>
            </a:extLst>
          </p:cNvPr>
          <p:cNvSpPr/>
          <p:nvPr/>
        </p:nvSpPr>
        <p:spPr>
          <a:xfrm rot="5400000">
            <a:off x="11328890" y="3760142"/>
            <a:ext cx="235863" cy="26126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16" name="Accolade fermante 15">
            <a:extLst>
              <a:ext uri="{FF2B5EF4-FFF2-40B4-BE49-F238E27FC236}">
                <a16:creationId xmlns:a16="http://schemas.microsoft.com/office/drawing/2014/main" id="{ADAA5996-CEAE-0041-87E0-7EAFD90E80E4}"/>
              </a:ext>
            </a:extLst>
          </p:cNvPr>
          <p:cNvSpPr/>
          <p:nvPr/>
        </p:nvSpPr>
        <p:spPr>
          <a:xfrm rot="5400000">
            <a:off x="11602105" y="3751652"/>
            <a:ext cx="199078" cy="26127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cxnSp>
        <p:nvCxnSpPr>
          <p:cNvPr id="21" name="Connecteur en angle 20">
            <a:extLst>
              <a:ext uri="{FF2B5EF4-FFF2-40B4-BE49-F238E27FC236}">
                <a16:creationId xmlns:a16="http://schemas.microsoft.com/office/drawing/2014/main" id="{FF53C8C3-E844-DE49-B5B1-BE4F33EB463E}"/>
              </a:ext>
            </a:extLst>
          </p:cNvPr>
          <p:cNvCxnSpPr/>
          <p:nvPr/>
        </p:nvCxnSpPr>
        <p:spPr>
          <a:xfrm rot="16200000" flipH="1">
            <a:off x="469903" y="4108822"/>
            <a:ext cx="763312" cy="483919"/>
          </a:xfrm>
          <a:prstGeom prst="bentConnector3">
            <a:avLst/>
          </a:prstGeom>
          <a:ln>
            <a:tailEnd type="triangle"/>
          </a:ln>
        </p:spPr>
        <p:style>
          <a:lnRef idx="2">
            <a:schemeClr val="dk1"/>
          </a:lnRef>
          <a:fillRef idx="0">
            <a:schemeClr val="dk1"/>
          </a:fillRef>
          <a:effectRef idx="1">
            <a:schemeClr val="dk1"/>
          </a:effectRef>
          <a:fontRef idx="minor">
            <a:schemeClr val="tx1"/>
          </a:fontRef>
        </p:style>
      </p:cxnSp>
      <p:sp>
        <p:nvSpPr>
          <p:cNvPr id="23" name="Rectangle : coins arrondis 22">
            <a:extLst>
              <a:ext uri="{FF2B5EF4-FFF2-40B4-BE49-F238E27FC236}">
                <a16:creationId xmlns:a16="http://schemas.microsoft.com/office/drawing/2014/main" id="{FFE956A2-9D2E-534E-9366-FF904DCE3461}"/>
              </a:ext>
            </a:extLst>
          </p:cNvPr>
          <p:cNvSpPr/>
          <p:nvPr/>
        </p:nvSpPr>
        <p:spPr>
          <a:xfrm>
            <a:off x="406400" y="4732438"/>
            <a:ext cx="1524000" cy="660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rPr>
              <a:t>Login ou username</a:t>
            </a:r>
          </a:p>
        </p:txBody>
      </p:sp>
      <p:cxnSp>
        <p:nvCxnSpPr>
          <p:cNvPr id="27" name="Connecteur en angle 26">
            <a:extLst>
              <a:ext uri="{FF2B5EF4-FFF2-40B4-BE49-F238E27FC236}">
                <a16:creationId xmlns:a16="http://schemas.microsoft.com/office/drawing/2014/main" id="{61F2FB7C-55DC-124F-8E8D-9DEE9E8975C8}"/>
              </a:ext>
            </a:extLst>
          </p:cNvPr>
          <p:cNvCxnSpPr>
            <a:cxnSpLocks/>
          </p:cNvCxnSpPr>
          <p:nvPr/>
        </p:nvCxnSpPr>
        <p:spPr>
          <a:xfrm rot="10800000" flipV="1">
            <a:off x="2789374" y="4008708"/>
            <a:ext cx="2290626" cy="196833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0" name="Rectangle : coins arrondis 29">
            <a:extLst>
              <a:ext uri="{FF2B5EF4-FFF2-40B4-BE49-F238E27FC236}">
                <a16:creationId xmlns:a16="http://schemas.microsoft.com/office/drawing/2014/main" id="{902664C8-F474-5A4C-B658-1D86C4A4F9F3}"/>
              </a:ext>
            </a:extLst>
          </p:cNvPr>
          <p:cNvSpPr/>
          <p:nvPr/>
        </p:nvSpPr>
        <p:spPr>
          <a:xfrm>
            <a:off x="406400" y="5536642"/>
            <a:ext cx="2382973" cy="770596"/>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500" b="0" i="0" u="none" strike="noStrike" kern="1200" cap="none" spc="0" normalizeH="0" baseline="0" noProof="0" dirty="0">
                <a:ln>
                  <a:noFill/>
                </a:ln>
                <a:solidFill>
                  <a:srgbClr val="FFFFFF"/>
                </a:solidFill>
                <a:effectLst/>
                <a:uLnTx/>
                <a:uFillTx/>
                <a:latin typeface="Gill Sans MT" panose="020B0502020104020203"/>
                <a:ea typeface="+mn-ea"/>
                <a:cs typeface="+mn-cs"/>
              </a:rPr>
              <a:t>Mot de passe crypté (hashé) avec algo hashage $2a$</a:t>
            </a:r>
          </a:p>
        </p:txBody>
      </p:sp>
      <p:cxnSp>
        <p:nvCxnSpPr>
          <p:cNvPr id="46" name="Connecteur en angle 45">
            <a:extLst>
              <a:ext uri="{FF2B5EF4-FFF2-40B4-BE49-F238E27FC236}">
                <a16:creationId xmlns:a16="http://schemas.microsoft.com/office/drawing/2014/main" id="{73E3DC76-21CA-7D48-9D86-C69DB6D3E88A}"/>
              </a:ext>
            </a:extLst>
          </p:cNvPr>
          <p:cNvCxnSpPr>
            <a:cxnSpLocks/>
            <a:endCxn id="136" idx="3"/>
          </p:cNvCxnSpPr>
          <p:nvPr/>
        </p:nvCxnSpPr>
        <p:spPr>
          <a:xfrm rot="10800000" flipV="1">
            <a:off x="9082096" y="3994523"/>
            <a:ext cx="1570566" cy="1202778"/>
          </a:xfrm>
          <a:prstGeom prst="bentConnector3">
            <a:avLst>
              <a:gd name="adj1" fmla="val 674"/>
            </a:avLst>
          </a:prstGeom>
          <a:ln>
            <a:tailEnd type="triangle"/>
          </a:ln>
        </p:spPr>
        <p:style>
          <a:lnRef idx="2">
            <a:schemeClr val="dk1"/>
          </a:lnRef>
          <a:fillRef idx="0">
            <a:schemeClr val="dk1"/>
          </a:fillRef>
          <a:effectRef idx="1">
            <a:schemeClr val="dk1"/>
          </a:effectRef>
          <a:fontRef idx="minor">
            <a:schemeClr val="tx1"/>
          </a:fontRef>
        </p:style>
      </p:cxnSp>
      <p:cxnSp>
        <p:nvCxnSpPr>
          <p:cNvPr id="65" name="Connecteur en angle 64">
            <a:extLst>
              <a:ext uri="{FF2B5EF4-FFF2-40B4-BE49-F238E27FC236}">
                <a16:creationId xmlns:a16="http://schemas.microsoft.com/office/drawing/2014/main" id="{91570B30-DFF6-C44F-A1D2-E39CB565FC09}"/>
              </a:ext>
            </a:extLst>
          </p:cNvPr>
          <p:cNvCxnSpPr>
            <a:cxnSpLocks/>
          </p:cNvCxnSpPr>
          <p:nvPr/>
        </p:nvCxnSpPr>
        <p:spPr>
          <a:xfrm rot="10800000" flipV="1">
            <a:off x="5397501" y="4008707"/>
            <a:ext cx="4122807" cy="956161"/>
          </a:xfrm>
          <a:prstGeom prst="bentConnector3">
            <a:avLst>
              <a:gd name="adj1" fmla="val 100211"/>
            </a:avLst>
          </a:prstGeom>
          <a:ln>
            <a:tailEnd type="triangle"/>
          </a:ln>
        </p:spPr>
        <p:style>
          <a:lnRef idx="2">
            <a:schemeClr val="dk1"/>
          </a:lnRef>
          <a:fillRef idx="0">
            <a:schemeClr val="dk1"/>
          </a:fillRef>
          <a:effectRef idx="1">
            <a:schemeClr val="dk1"/>
          </a:effectRef>
          <a:fontRef idx="minor">
            <a:schemeClr val="tx1"/>
          </a:fontRef>
        </p:style>
      </p:cxnSp>
      <p:cxnSp>
        <p:nvCxnSpPr>
          <p:cNvPr id="82" name="Connecteur en angle 81">
            <a:extLst>
              <a:ext uri="{FF2B5EF4-FFF2-40B4-BE49-F238E27FC236}">
                <a16:creationId xmlns:a16="http://schemas.microsoft.com/office/drawing/2014/main" id="{BA1E8E99-C21A-DE4C-AFF1-E275530E9699}"/>
              </a:ext>
            </a:extLst>
          </p:cNvPr>
          <p:cNvCxnSpPr>
            <a:cxnSpLocks/>
            <a:endCxn id="135" idx="3"/>
          </p:cNvCxnSpPr>
          <p:nvPr/>
        </p:nvCxnSpPr>
        <p:spPr>
          <a:xfrm rot="10800000" flipV="1">
            <a:off x="8017116" y="3969122"/>
            <a:ext cx="2095058" cy="528284"/>
          </a:xfrm>
          <a:prstGeom prst="bentConnector3">
            <a:avLst>
              <a:gd name="adj1" fmla="val -314"/>
            </a:avLst>
          </a:prstGeom>
          <a:ln>
            <a:tailEnd type="triangle"/>
          </a:ln>
        </p:spPr>
        <p:style>
          <a:lnRef idx="2">
            <a:schemeClr val="dk1"/>
          </a:lnRef>
          <a:fillRef idx="0">
            <a:schemeClr val="dk1"/>
          </a:fillRef>
          <a:effectRef idx="1">
            <a:schemeClr val="dk1"/>
          </a:effectRef>
          <a:fontRef idx="minor">
            <a:schemeClr val="tx1"/>
          </a:fontRef>
        </p:style>
      </p:cxnSp>
      <p:cxnSp>
        <p:nvCxnSpPr>
          <p:cNvPr id="92" name="Connecteur en angle 91">
            <a:extLst>
              <a:ext uri="{FF2B5EF4-FFF2-40B4-BE49-F238E27FC236}">
                <a16:creationId xmlns:a16="http://schemas.microsoft.com/office/drawing/2014/main" id="{7BC51593-2413-6146-B4DD-06CD7E291376}"/>
              </a:ext>
            </a:extLst>
          </p:cNvPr>
          <p:cNvCxnSpPr>
            <a:cxnSpLocks/>
            <a:endCxn id="149" idx="3"/>
          </p:cNvCxnSpPr>
          <p:nvPr/>
        </p:nvCxnSpPr>
        <p:spPr>
          <a:xfrm rot="5400000">
            <a:off x="10073010" y="4694414"/>
            <a:ext cx="1786127" cy="41174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00" name="Connecteur en angle 99">
            <a:extLst>
              <a:ext uri="{FF2B5EF4-FFF2-40B4-BE49-F238E27FC236}">
                <a16:creationId xmlns:a16="http://schemas.microsoft.com/office/drawing/2014/main" id="{7C668B3A-4A4B-6C4E-80D2-1C367ABE08A8}"/>
              </a:ext>
            </a:extLst>
          </p:cNvPr>
          <p:cNvCxnSpPr>
            <a:cxnSpLocks/>
          </p:cNvCxnSpPr>
          <p:nvPr/>
        </p:nvCxnSpPr>
        <p:spPr>
          <a:xfrm rot="10800000" flipV="1">
            <a:off x="8267700" y="3994526"/>
            <a:ext cx="3178616" cy="2185712"/>
          </a:xfrm>
          <a:prstGeom prst="bentConnector3">
            <a:avLst>
              <a:gd name="adj1" fmla="val 57"/>
            </a:avLst>
          </a:prstGeom>
          <a:ln>
            <a:tailEnd type="triangle"/>
          </a:ln>
        </p:spPr>
        <p:style>
          <a:lnRef idx="2">
            <a:schemeClr val="dk1"/>
          </a:lnRef>
          <a:fillRef idx="0">
            <a:schemeClr val="dk1"/>
          </a:fillRef>
          <a:effectRef idx="1">
            <a:schemeClr val="dk1"/>
          </a:effectRef>
          <a:fontRef idx="minor">
            <a:schemeClr val="tx1"/>
          </a:fontRef>
        </p:style>
      </p:cxnSp>
      <p:cxnSp>
        <p:nvCxnSpPr>
          <p:cNvPr id="127" name="Connecteur en angle 126">
            <a:extLst>
              <a:ext uri="{FF2B5EF4-FFF2-40B4-BE49-F238E27FC236}">
                <a16:creationId xmlns:a16="http://schemas.microsoft.com/office/drawing/2014/main" id="{042671AC-CAB6-EF4F-B7ED-F9BE4A053990}"/>
              </a:ext>
            </a:extLst>
          </p:cNvPr>
          <p:cNvCxnSpPr>
            <a:cxnSpLocks/>
          </p:cNvCxnSpPr>
          <p:nvPr/>
        </p:nvCxnSpPr>
        <p:spPr>
          <a:xfrm rot="5400000">
            <a:off x="10267275" y="5153597"/>
            <a:ext cx="2604812" cy="261270"/>
          </a:xfrm>
          <a:prstGeom prst="bentConnector3">
            <a:avLst>
              <a:gd name="adj1" fmla="val 99243"/>
            </a:avLst>
          </a:prstGeom>
          <a:ln>
            <a:tailEnd type="triangle"/>
          </a:ln>
        </p:spPr>
        <p:style>
          <a:lnRef idx="2">
            <a:schemeClr val="dk1"/>
          </a:lnRef>
          <a:fillRef idx="0">
            <a:schemeClr val="dk1"/>
          </a:fillRef>
          <a:effectRef idx="1">
            <a:schemeClr val="dk1"/>
          </a:effectRef>
          <a:fontRef idx="minor">
            <a:schemeClr val="tx1"/>
          </a:fontRef>
        </p:style>
      </p:cxnSp>
      <p:sp>
        <p:nvSpPr>
          <p:cNvPr id="134" name="Rectangle : coins arrondis 133">
            <a:extLst>
              <a:ext uri="{FF2B5EF4-FFF2-40B4-BE49-F238E27FC236}">
                <a16:creationId xmlns:a16="http://schemas.microsoft.com/office/drawing/2014/main" id="{AE3691FF-9B81-5A4B-A865-8D0FE23EF9B2}"/>
              </a:ext>
            </a:extLst>
          </p:cNvPr>
          <p:cNvSpPr/>
          <p:nvPr/>
        </p:nvSpPr>
        <p:spPr>
          <a:xfrm>
            <a:off x="4277660" y="4990269"/>
            <a:ext cx="2382973" cy="77059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FFFFFF"/>
                </a:solidFill>
                <a:effectLst/>
                <a:uLnTx/>
                <a:uFillTx/>
                <a:latin typeface="Gill Sans MT" panose="020B0502020104020203"/>
                <a:ea typeface="+mn-ea"/>
                <a:cs typeface="+mn-cs"/>
              </a:rPr>
              <a:t>Le nombre de jours depuis le 1</a:t>
            </a:r>
            <a:r>
              <a:rPr kumimoji="0" lang="fr-FR" sz="1200" b="0" i="0" u="none" strike="noStrike" kern="1200" cap="none" spc="0" normalizeH="0" baseline="30000" noProof="0" dirty="0">
                <a:ln>
                  <a:noFill/>
                </a:ln>
                <a:solidFill>
                  <a:srgbClr val="FFFFFF"/>
                </a:solidFill>
                <a:effectLst/>
                <a:uLnTx/>
                <a:uFillTx/>
                <a:latin typeface="Gill Sans MT" panose="020B0502020104020203"/>
                <a:ea typeface="+mn-ea"/>
                <a:cs typeface="+mn-cs"/>
              </a:rPr>
              <a:t>er</a:t>
            </a:r>
            <a:r>
              <a:rPr kumimoji="0" lang="fr-FR" sz="1200" b="0" i="0" u="none" strike="noStrike" kern="1200" cap="none" spc="0" normalizeH="0" baseline="0" noProof="0" dirty="0">
                <a:ln>
                  <a:noFill/>
                </a:ln>
                <a:solidFill>
                  <a:srgbClr val="FFFFFF"/>
                </a:solidFill>
                <a:effectLst/>
                <a:uLnTx/>
                <a:uFillTx/>
                <a:latin typeface="Gill Sans MT" panose="020B0502020104020203"/>
                <a:ea typeface="+mn-ea"/>
                <a:cs typeface="+mn-cs"/>
              </a:rPr>
              <a:t> Janvier 1970 du dernier changement de mot de passe.</a:t>
            </a:r>
          </a:p>
        </p:txBody>
      </p:sp>
      <p:sp>
        <p:nvSpPr>
          <p:cNvPr id="135" name="Rectangle : coins arrondis 134">
            <a:extLst>
              <a:ext uri="{FF2B5EF4-FFF2-40B4-BE49-F238E27FC236}">
                <a16:creationId xmlns:a16="http://schemas.microsoft.com/office/drawing/2014/main" id="{33FB54B9-1543-AD46-9C50-5085C40B6E2E}"/>
              </a:ext>
            </a:extLst>
          </p:cNvPr>
          <p:cNvSpPr/>
          <p:nvPr/>
        </p:nvSpPr>
        <p:spPr>
          <a:xfrm>
            <a:off x="6134100" y="4112108"/>
            <a:ext cx="1883016" cy="77059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Gill Sans MT" panose="020B0502020104020203"/>
                <a:ea typeface="+mn-ea"/>
                <a:cs typeface="+mn-cs"/>
              </a:rPr>
              <a:t>Nombre de jours avant lesquels le mode de passe ne peut être changé (0, il est n’importe quand)</a:t>
            </a:r>
          </a:p>
        </p:txBody>
      </p:sp>
      <p:sp>
        <p:nvSpPr>
          <p:cNvPr id="136" name="Rectangle : coins arrondis 135">
            <a:extLst>
              <a:ext uri="{FF2B5EF4-FFF2-40B4-BE49-F238E27FC236}">
                <a16:creationId xmlns:a16="http://schemas.microsoft.com/office/drawing/2014/main" id="{A4668E3C-885E-024C-A779-89C9E4A3F8ED}"/>
              </a:ext>
            </a:extLst>
          </p:cNvPr>
          <p:cNvSpPr/>
          <p:nvPr/>
        </p:nvSpPr>
        <p:spPr>
          <a:xfrm>
            <a:off x="7199080" y="4929012"/>
            <a:ext cx="1883016" cy="53657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Gill Sans MT" panose="020B0502020104020203"/>
                <a:ea typeface="+mn-ea"/>
                <a:cs typeface="+mn-cs"/>
              </a:rPr>
              <a:t>Nombre de jours après lequel le mot de passe doit être changé</a:t>
            </a:r>
          </a:p>
        </p:txBody>
      </p:sp>
      <p:sp>
        <p:nvSpPr>
          <p:cNvPr id="149" name="Rectangle : coins arrondis 148">
            <a:extLst>
              <a:ext uri="{FF2B5EF4-FFF2-40B4-BE49-F238E27FC236}">
                <a16:creationId xmlns:a16="http://schemas.microsoft.com/office/drawing/2014/main" id="{CA6F4BA5-FA76-F44A-BE15-25CD3C9E5028}"/>
              </a:ext>
            </a:extLst>
          </p:cNvPr>
          <p:cNvSpPr/>
          <p:nvPr/>
        </p:nvSpPr>
        <p:spPr>
          <a:xfrm>
            <a:off x="8496569" y="5525063"/>
            <a:ext cx="2263630" cy="536577"/>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FFFFFF"/>
                </a:solidFill>
                <a:effectLst/>
                <a:uLnTx/>
                <a:uFillTx/>
                <a:latin typeface="Gill Sans MT" panose="020B0502020104020203"/>
                <a:ea typeface="+mn-ea"/>
                <a:cs typeface="+mn-cs"/>
              </a:rPr>
              <a:t>Nombre de jours avant l’expiration du mot de passe durant lesquels l’utilisateur doit être prévenu</a:t>
            </a:r>
          </a:p>
        </p:txBody>
      </p:sp>
      <p:sp>
        <p:nvSpPr>
          <p:cNvPr id="152" name="Rectangle : coins arrondis 151">
            <a:extLst>
              <a:ext uri="{FF2B5EF4-FFF2-40B4-BE49-F238E27FC236}">
                <a16:creationId xmlns:a16="http://schemas.microsoft.com/office/drawing/2014/main" id="{E0EB014C-0B6A-E046-9C6D-83B4367BFA4F}"/>
              </a:ext>
            </a:extLst>
          </p:cNvPr>
          <p:cNvSpPr/>
          <p:nvPr/>
        </p:nvSpPr>
        <p:spPr>
          <a:xfrm>
            <a:off x="6362969" y="5911950"/>
            <a:ext cx="1883016" cy="73547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Gill Sans MT" panose="020B0502020104020203"/>
                <a:ea typeface="+mn-ea"/>
                <a:cs typeface="+mn-cs"/>
              </a:rPr>
              <a:t>Nombre de jours après l’expiration du mot de passe après lesquels le compte est désactivé.</a:t>
            </a:r>
          </a:p>
        </p:txBody>
      </p:sp>
      <p:sp>
        <p:nvSpPr>
          <p:cNvPr id="153" name="Rectangle : coins arrondis 152">
            <a:extLst>
              <a:ext uri="{FF2B5EF4-FFF2-40B4-BE49-F238E27FC236}">
                <a16:creationId xmlns:a16="http://schemas.microsoft.com/office/drawing/2014/main" id="{5E48AC61-6E65-EC4B-86F1-D08B109B28DD}"/>
              </a:ext>
            </a:extLst>
          </p:cNvPr>
          <p:cNvSpPr/>
          <p:nvPr/>
        </p:nvSpPr>
        <p:spPr>
          <a:xfrm>
            <a:off x="8924832" y="6231590"/>
            <a:ext cx="2503585" cy="60101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100" b="0" i="0" u="none" strike="noStrike" kern="1200" cap="none" spc="0" normalizeH="0" baseline="0" noProof="0" dirty="0">
                <a:ln>
                  <a:noFill/>
                </a:ln>
                <a:solidFill>
                  <a:srgbClr val="FFFFFF"/>
                </a:solidFill>
                <a:effectLst/>
                <a:uLnTx/>
                <a:uFillTx/>
                <a:latin typeface="Gill Sans MT" panose="020B0502020104020203"/>
                <a:ea typeface="+mn-ea"/>
                <a:cs typeface="+mn-cs"/>
              </a:rPr>
              <a:t>Nombre de jours depuis le 1er janvier 1970 à partir du moment où le compte a </a:t>
            </a:r>
            <a:r>
              <a:rPr kumimoji="0" lang="fr-FR" sz="1100" b="0" i="0" u="none" strike="noStrike" kern="1200" cap="none" spc="0" normalizeH="0" baseline="0" noProof="0" dirty="0" err="1">
                <a:ln>
                  <a:noFill/>
                </a:ln>
                <a:solidFill>
                  <a:srgbClr val="FFFFFF"/>
                </a:solidFill>
                <a:effectLst/>
                <a:uLnTx/>
                <a:uFillTx/>
                <a:latin typeface="Gill Sans MT" panose="020B0502020104020203"/>
                <a:ea typeface="+mn-ea"/>
                <a:cs typeface="+mn-cs"/>
              </a:rPr>
              <a:t>éte</a:t>
            </a:r>
            <a:r>
              <a:rPr kumimoji="0" lang="fr-FR" sz="1100" b="0" i="0" u="none" strike="noStrike" kern="1200" cap="none" spc="0" normalizeH="0" baseline="0" noProof="0" dirty="0">
                <a:ln>
                  <a:noFill/>
                </a:ln>
                <a:solidFill>
                  <a:srgbClr val="FFFFFF"/>
                </a:solidFill>
                <a:effectLst/>
                <a:uLnTx/>
                <a:uFillTx/>
                <a:latin typeface="Gill Sans MT" panose="020B0502020104020203"/>
                <a:ea typeface="+mn-ea"/>
                <a:cs typeface="+mn-cs"/>
              </a:rPr>
              <a:t>́ désactivé́. </a:t>
            </a:r>
          </a:p>
        </p:txBody>
      </p:sp>
      <p:sp>
        <p:nvSpPr>
          <p:cNvPr id="156" name="Accolade fermante 155">
            <a:extLst>
              <a:ext uri="{FF2B5EF4-FFF2-40B4-BE49-F238E27FC236}">
                <a16:creationId xmlns:a16="http://schemas.microsoft.com/office/drawing/2014/main" id="{A6DB2516-ED3D-3D40-8190-D5AA207170CF}"/>
              </a:ext>
            </a:extLst>
          </p:cNvPr>
          <p:cNvSpPr/>
          <p:nvPr/>
        </p:nvSpPr>
        <p:spPr>
          <a:xfrm rot="16200000">
            <a:off x="11932305" y="3332552"/>
            <a:ext cx="199078" cy="26127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fr-FR" sz="1800" b="1"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cxnSp>
        <p:nvCxnSpPr>
          <p:cNvPr id="158" name="Connecteur en angle 157">
            <a:extLst>
              <a:ext uri="{FF2B5EF4-FFF2-40B4-BE49-F238E27FC236}">
                <a16:creationId xmlns:a16="http://schemas.microsoft.com/office/drawing/2014/main" id="{57D8A8C1-AD80-EE4C-BCD8-8BE5D4FC7183}"/>
              </a:ext>
            </a:extLst>
          </p:cNvPr>
          <p:cNvCxnSpPr/>
          <p:nvPr/>
        </p:nvCxnSpPr>
        <p:spPr>
          <a:xfrm rot="10800000">
            <a:off x="10871200" y="2770314"/>
            <a:ext cx="1160644" cy="593335"/>
          </a:xfrm>
          <a:prstGeom prst="bentConnector3">
            <a:avLst>
              <a:gd name="adj1" fmla="val 1854"/>
            </a:avLst>
          </a:prstGeom>
          <a:ln>
            <a:tailEnd type="triangle"/>
          </a:ln>
        </p:spPr>
        <p:style>
          <a:lnRef idx="2">
            <a:schemeClr val="dk1"/>
          </a:lnRef>
          <a:fillRef idx="0">
            <a:schemeClr val="dk1"/>
          </a:fillRef>
          <a:effectRef idx="1">
            <a:schemeClr val="dk1"/>
          </a:effectRef>
          <a:fontRef idx="minor">
            <a:schemeClr val="tx1"/>
          </a:fontRef>
        </p:style>
      </p:cxnSp>
      <p:sp>
        <p:nvSpPr>
          <p:cNvPr id="160" name="Rectangle : coins arrondis 159">
            <a:extLst>
              <a:ext uri="{FF2B5EF4-FFF2-40B4-BE49-F238E27FC236}">
                <a16:creationId xmlns:a16="http://schemas.microsoft.com/office/drawing/2014/main" id="{FF03113C-6E2D-5E4B-8D7B-1B2D665AAAAD}"/>
              </a:ext>
            </a:extLst>
          </p:cNvPr>
          <p:cNvSpPr/>
          <p:nvPr/>
        </p:nvSpPr>
        <p:spPr>
          <a:xfrm>
            <a:off x="8506008" y="2534911"/>
            <a:ext cx="2346321" cy="579314"/>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FFFFFF"/>
                </a:solidFill>
                <a:effectLst/>
                <a:uLnTx/>
                <a:uFillTx/>
                <a:latin typeface="Gill Sans MT" panose="020B0502020104020203"/>
                <a:ea typeface="+mn-ea"/>
                <a:cs typeface="+mn-cs"/>
              </a:rPr>
              <a:t>Réservé</a:t>
            </a:r>
          </a:p>
        </p:txBody>
      </p:sp>
    </p:spTree>
    <p:extLst>
      <p:ext uri="{BB962C8B-B14F-4D97-AF65-F5344CB8AC3E}">
        <p14:creationId xmlns:p14="http://schemas.microsoft.com/office/powerpoint/2010/main" val="24628662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3-3 GÉRER LES UTILISATEURS</a:t>
            </a:r>
            <a:endParaRPr sz="2600"/>
          </a:p>
        </p:txBody>
      </p:sp>
      <p:pic>
        <p:nvPicPr>
          <p:cNvPr id="554" name="Google Shape;554;p55"/>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555" name="Google Shape;555;p55"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556" name="Google Shape;556;p55"/>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Un peu de pratique</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56"/>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562" name="Google Shape;562;p56"/>
          <p:cNvSpPr txBox="1"/>
          <p:nvPr/>
        </p:nvSpPr>
        <p:spPr>
          <a:xfrm>
            <a:off x="6612721" y="1118680"/>
            <a:ext cx="5301343" cy="930511"/>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2 possibilités pour le faire </a:t>
            </a:r>
            <a:r>
              <a:rPr lang="fr-FR" sz="1400" b="1">
                <a:solidFill>
                  <a:srgbClr val="002060"/>
                </a:solidFill>
                <a:latin typeface="Gill Sans"/>
                <a:ea typeface="Gill Sans"/>
                <a:cs typeface="Gill Sans"/>
                <a:sym typeface="Gill Sans"/>
              </a:rPr>
              <a:t>: </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Avec la commande </a:t>
            </a:r>
            <a:r>
              <a:rPr lang="fr-FR" sz="1400" b="1" i="0" u="none" strike="noStrike" cap="none">
                <a:solidFill>
                  <a:srgbClr val="002060"/>
                </a:solidFill>
                <a:latin typeface="Gill Sans"/>
                <a:ea typeface="Gill Sans"/>
                <a:cs typeface="Gill Sans"/>
                <a:sym typeface="Gill Sans"/>
              </a:rPr>
              <a:t>« adduser ». -&gt; Debian</a:t>
            </a:r>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0" i="0" u="none" strike="noStrike" cap="none">
                <a:solidFill>
                  <a:srgbClr val="373E40"/>
                </a:solidFill>
                <a:latin typeface="Gill Sans"/>
                <a:ea typeface="Gill Sans"/>
                <a:cs typeface="Gill Sans"/>
                <a:sym typeface="Gill Sans"/>
              </a:rPr>
              <a:t>Avec la commande </a:t>
            </a:r>
            <a:r>
              <a:rPr lang="fr-FR" sz="1400" b="1" i="0" u="none" strike="noStrike" cap="none">
                <a:solidFill>
                  <a:srgbClr val="002060"/>
                </a:solidFill>
                <a:latin typeface="Gill Sans"/>
                <a:ea typeface="Gill Sans"/>
                <a:cs typeface="Gill Sans"/>
                <a:sym typeface="Gill Sans"/>
              </a:rPr>
              <a:t>« useradd ». -&gt; Autres</a:t>
            </a:r>
            <a:endParaRPr/>
          </a:p>
        </p:txBody>
      </p:sp>
      <p:sp>
        <p:nvSpPr>
          <p:cNvPr id="563" name="Google Shape;563;p56"/>
          <p:cNvSpPr txBox="1"/>
          <p:nvPr/>
        </p:nvSpPr>
        <p:spPr>
          <a:xfrm>
            <a:off x="7618021" y="592235"/>
            <a:ext cx="35922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AJOUTER UN UTILISATEUR</a:t>
            </a:r>
            <a:endParaRPr/>
          </a:p>
        </p:txBody>
      </p:sp>
      <p:sp>
        <p:nvSpPr>
          <p:cNvPr id="564" name="Google Shape;564;p56"/>
          <p:cNvSpPr txBox="1"/>
          <p:nvPr/>
        </p:nvSpPr>
        <p:spPr>
          <a:xfrm>
            <a:off x="6527208" y="2025025"/>
            <a:ext cx="5301343" cy="857671"/>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Impact</a:t>
            </a:r>
            <a:r>
              <a:rPr lang="fr-FR" sz="1400" b="1">
                <a:solidFill>
                  <a:srgbClr val="002060"/>
                </a:solidFill>
                <a:latin typeface="Gill Sans"/>
                <a:ea typeface="Gill Sans"/>
                <a:cs typeface="Gill Sans"/>
                <a:sym typeface="Gill Sans"/>
              </a:rPr>
              <a:t> </a:t>
            </a:r>
            <a:r>
              <a:rPr lang="fr-FR" sz="1400">
                <a:solidFill>
                  <a:srgbClr val="373E40"/>
                </a:solidFill>
                <a:latin typeface="Gill Sans"/>
                <a:ea typeface="Gill Sans"/>
                <a:cs typeface="Gill Sans"/>
                <a:sym typeface="Gill Sans"/>
              </a:rPr>
              <a:t>les fichiers suivants : /etc/passwd, /etc/group et /etc/shadow </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Plusieurs options peuvent être intégrées lors de la création d’un utilisateur, ci-dessous pour </a:t>
            </a:r>
            <a:r>
              <a:rPr lang="fr-FR" sz="1800" b="1">
                <a:solidFill>
                  <a:srgbClr val="002060"/>
                </a:solidFill>
                <a:latin typeface="Gill Sans"/>
                <a:ea typeface="Gill Sans"/>
                <a:cs typeface="Gill Sans"/>
                <a:sym typeface="Gill Sans"/>
              </a:rPr>
              <a:t>adduser</a:t>
            </a:r>
            <a:r>
              <a:rPr lang="fr-FR" sz="1400" b="1">
                <a:solidFill>
                  <a:srgbClr val="002060"/>
                </a:solidFill>
                <a:latin typeface="Gill Sans"/>
                <a:ea typeface="Gill Sans"/>
                <a:cs typeface="Gill Sans"/>
                <a:sym typeface="Gill Sans"/>
              </a:rPr>
              <a:t>:</a:t>
            </a:r>
            <a:r>
              <a:rPr lang="fr-FR" sz="1400">
                <a:solidFill>
                  <a:srgbClr val="373E40"/>
                </a:solidFill>
                <a:latin typeface="Gill Sans"/>
                <a:ea typeface="Gill Sans"/>
                <a:cs typeface="Gill Sans"/>
                <a:sym typeface="Gill Sans"/>
              </a:rPr>
              <a:t> </a:t>
            </a:r>
            <a:endParaRPr/>
          </a:p>
        </p:txBody>
      </p:sp>
      <p:pic>
        <p:nvPicPr>
          <p:cNvPr id="565" name="Google Shape;565;p56"/>
          <p:cNvPicPr preferRelativeResize="0"/>
          <p:nvPr/>
        </p:nvPicPr>
        <p:blipFill rotWithShape="1">
          <a:blip r:embed="rId3">
            <a:alphaModFix/>
          </a:blip>
          <a:srcRect/>
          <a:stretch/>
        </p:blipFill>
        <p:spPr>
          <a:xfrm>
            <a:off x="235487" y="2351719"/>
            <a:ext cx="5528705" cy="4430167"/>
          </a:xfrm>
          <a:prstGeom prst="rect">
            <a:avLst/>
          </a:prstGeom>
          <a:noFill/>
          <a:ln>
            <a:noFill/>
          </a:ln>
        </p:spPr>
      </p:pic>
      <p:graphicFrame>
        <p:nvGraphicFramePr>
          <p:cNvPr id="566" name="Google Shape;566;p56"/>
          <p:cNvGraphicFramePr/>
          <p:nvPr/>
        </p:nvGraphicFramePr>
        <p:xfrm>
          <a:off x="6165450" y="3004500"/>
          <a:ext cx="5964800" cy="3825320"/>
        </p:xfrm>
        <a:graphic>
          <a:graphicData uri="http://schemas.openxmlformats.org/drawingml/2006/table">
            <a:tbl>
              <a:tblPr firstRow="1" bandRow="1">
                <a:noFill/>
                <a:tableStyleId>{8FFA649E-F22C-4905-8BC3-1C99A4678CDE}</a:tableStyleId>
              </a:tblPr>
              <a:tblGrid>
                <a:gridCol w="721475">
                  <a:extLst>
                    <a:ext uri="{9D8B030D-6E8A-4147-A177-3AD203B41FA5}">
                      <a16:colId xmlns:a16="http://schemas.microsoft.com/office/drawing/2014/main" val="20000"/>
                    </a:ext>
                  </a:extLst>
                </a:gridCol>
                <a:gridCol w="5243325">
                  <a:extLst>
                    <a:ext uri="{9D8B030D-6E8A-4147-A177-3AD203B41FA5}">
                      <a16:colId xmlns:a16="http://schemas.microsoft.com/office/drawing/2014/main" val="20001"/>
                    </a:ext>
                  </a:extLst>
                </a:gridCol>
              </a:tblGrid>
              <a:tr h="298900">
                <a:tc>
                  <a:txBody>
                    <a:bodyPr/>
                    <a:lstStyle/>
                    <a:p>
                      <a:pPr marL="0" marR="0" lvl="0" indent="0" algn="ctr" rtl="0">
                        <a:spcBef>
                          <a:spcPts val="0"/>
                        </a:spcBef>
                        <a:spcAft>
                          <a:spcPts val="0"/>
                        </a:spcAft>
                        <a:buNone/>
                      </a:pPr>
                      <a:r>
                        <a:rPr lang="fr-FR" sz="900"/>
                        <a:t>Option</a:t>
                      </a:r>
                      <a:endParaRPr/>
                    </a:p>
                  </a:txBody>
                  <a:tcPr marL="91450" marR="91450" marT="45725" marB="45725" anchor="ctr"/>
                </a:tc>
                <a:tc>
                  <a:txBody>
                    <a:bodyPr/>
                    <a:lstStyle/>
                    <a:p>
                      <a:pPr marL="0" marR="0" lvl="0" indent="0" algn="ctr" rtl="0">
                        <a:spcBef>
                          <a:spcPts val="0"/>
                        </a:spcBef>
                        <a:spcAft>
                          <a:spcPts val="0"/>
                        </a:spcAft>
                        <a:buNone/>
                      </a:pPr>
                      <a:r>
                        <a:rPr lang="fr-FR" sz="1400"/>
                        <a:t>Rôle</a:t>
                      </a:r>
                      <a:endParaRPr/>
                    </a:p>
                  </a:txBody>
                  <a:tcPr marL="91450" marR="91450" marT="45725" marB="45725"/>
                </a:tc>
                <a:extLst>
                  <a:ext uri="{0D108BD9-81ED-4DB2-BD59-A6C34878D82A}">
                    <a16:rowId xmlns:a16="http://schemas.microsoft.com/office/drawing/2014/main" val="10000"/>
                  </a:ext>
                </a:extLst>
              </a:tr>
              <a:tr h="145800">
                <a:tc>
                  <a:txBody>
                    <a:bodyPr/>
                    <a:lstStyle/>
                    <a:p>
                      <a:pPr marL="0" marR="0" lvl="0" indent="0" algn="ctr" rtl="0">
                        <a:spcBef>
                          <a:spcPts val="0"/>
                        </a:spcBef>
                        <a:spcAft>
                          <a:spcPts val="0"/>
                        </a:spcAft>
                        <a:buNone/>
                      </a:pPr>
                      <a:r>
                        <a:rPr lang="fr-FR" sz="900" b="1"/>
                        <a:t>--conf</a:t>
                      </a:r>
                      <a:endParaRPr sz="900" b="1"/>
                    </a:p>
                    <a:p>
                      <a:pPr marL="0" marR="0" lvl="0" indent="0" algn="ctr" rtl="0">
                        <a:spcBef>
                          <a:spcPts val="0"/>
                        </a:spcBef>
                        <a:spcAft>
                          <a:spcPts val="0"/>
                        </a:spcAft>
                        <a:buNone/>
                      </a:pPr>
                      <a:r>
                        <a:rPr lang="fr-FR" sz="900" b="1"/>
                        <a:t>FICHIER</a:t>
                      </a:r>
                      <a:endParaRPr/>
                    </a:p>
                  </a:txBody>
                  <a:tcPr marL="91450" marR="91450" marT="45725" marB="45725" anchor="ctr"/>
                </a:tc>
                <a:tc>
                  <a:txBody>
                    <a:bodyPr/>
                    <a:lstStyle/>
                    <a:p>
                      <a:pPr marL="0" marR="0" lvl="0" indent="0" algn="l" rtl="0">
                        <a:lnSpc>
                          <a:spcPct val="100000"/>
                        </a:lnSpc>
                        <a:spcBef>
                          <a:spcPts val="0"/>
                        </a:spcBef>
                        <a:spcAft>
                          <a:spcPts val="0"/>
                        </a:spcAft>
                        <a:buClr>
                          <a:srgbClr val="005588"/>
                        </a:buClr>
                        <a:buSzPts val="1000"/>
                        <a:buFont typeface="Arial"/>
                        <a:buNone/>
                      </a:pPr>
                      <a:r>
                        <a:rPr lang="fr-FR" sz="1000" b="0" i="0">
                          <a:solidFill>
                            <a:srgbClr val="005588"/>
                          </a:solidFill>
                          <a:latin typeface="Arial"/>
                          <a:ea typeface="Arial"/>
                          <a:cs typeface="Arial"/>
                          <a:sym typeface="Arial"/>
                        </a:rPr>
                        <a:t>Utilise </a:t>
                      </a:r>
                      <a:r>
                        <a:rPr lang="fr-FR" sz="1000" b="0" i="1">
                          <a:solidFill>
                            <a:srgbClr val="005588"/>
                          </a:solidFill>
                          <a:latin typeface="Arial"/>
                          <a:ea typeface="Arial"/>
                          <a:cs typeface="Arial"/>
                          <a:sym typeface="Arial"/>
                        </a:rPr>
                        <a:t>FICHIER</a:t>
                      </a:r>
                      <a:r>
                        <a:rPr lang="fr-FR" sz="1000" b="0" i="0">
                          <a:solidFill>
                            <a:srgbClr val="005588"/>
                          </a:solidFill>
                          <a:latin typeface="Arial"/>
                          <a:ea typeface="Arial"/>
                          <a:cs typeface="Arial"/>
                          <a:sym typeface="Arial"/>
                        </a:rPr>
                        <a:t> plutôt que </a:t>
                      </a:r>
                      <a:r>
                        <a:rPr lang="fr-FR" sz="1000" b="0" i="1">
                          <a:solidFill>
                            <a:srgbClr val="005588"/>
                          </a:solidFill>
                          <a:latin typeface="Arial"/>
                          <a:ea typeface="Arial"/>
                          <a:cs typeface="Arial"/>
                          <a:sym typeface="Arial"/>
                        </a:rPr>
                        <a:t>/etc/adduser.conf</a:t>
                      </a:r>
                      <a:r>
                        <a:rPr lang="fr-FR" sz="1000" b="0" i="0">
                          <a:solidFill>
                            <a:srgbClr val="005588"/>
                          </a:solidFill>
                          <a:latin typeface="Arial"/>
                          <a:ea typeface="Arial"/>
                          <a:cs typeface="Arial"/>
                          <a:sym typeface="Arial"/>
                        </a:rPr>
                        <a:t>.</a:t>
                      </a:r>
                      <a:endParaRPr sz="1000"/>
                    </a:p>
                  </a:txBody>
                  <a:tcPr marL="91450" marR="91450" marT="45725" marB="45725"/>
                </a:tc>
                <a:extLst>
                  <a:ext uri="{0D108BD9-81ED-4DB2-BD59-A6C34878D82A}">
                    <a16:rowId xmlns:a16="http://schemas.microsoft.com/office/drawing/2014/main" val="10001"/>
                  </a:ext>
                </a:extLst>
              </a:tr>
              <a:tr h="135775">
                <a:tc>
                  <a:txBody>
                    <a:bodyPr/>
                    <a:lstStyle/>
                    <a:p>
                      <a:pPr marL="0" marR="0" lvl="0" indent="0" algn="ctr" rtl="0">
                        <a:spcBef>
                          <a:spcPts val="0"/>
                        </a:spcBef>
                        <a:spcAft>
                          <a:spcPts val="0"/>
                        </a:spcAft>
                        <a:buNone/>
                      </a:pPr>
                      <a:r>
                        <a:rPr lang="fr-FR" sz="900" b="1"/>
                        <a:t>--disabled-login</a:t>
                      </a:r>
                      <a:endParaRPr/>
                    </a:p>
                  </a:txBody>
                  <a:tcPr marL="91450" marR="91450" marT="45725" marB="45725" anchor="ctr"/>
                </a:tc>
                <a:tc>
                  <a:txBody>
                    <a:bodyPr/>
                    <a:lstStyle/>
                    <a:p>
                      <a:pPr marL="0" marR="0" lvl="0" indent="0" algn="l" rtl="0">
                        <a:lnSpc>
                          <a:spcPct val="100000"/>
                        </a:lnSpc>
                        <a:spcBef>
                          <a:spcPts val="0"/>
                        </a:spcBef>
                        <a:spcAft>
                          <a:spcPts val="0"/>
                        </a:spcAft>
                        <a:buClr>
                          <a:srgbClr val="005588"/>
                        </a:buClr>
                        <a:buSzPts val="1000"/>
                        <a:buFont typeface="Arial"/>
                        <a:buNone/>
                      </a:pPr>
                      <a:r>
                        <a:rPr lang="fr-FR" sz="1000" b="0" i="0">
                          <a:solidFill>
                            <a:srgbClr val="005588"/>
                          </a:solidFill>
                          <a:latin typeface="Arial"/>
                          <a:ea typeface="Arial"/>
                          <a:cs typeface="Arial"/>
                          <a:sym typeface="Arial"/>
                        </a:rPr>
                        <a:t>N'utilise pas passwd pour fixer le mot de passe. L'utilisateur ne pourra pas utiliser son compte avant que son mot de passe soit donné.</a:t>
                      </a:r>
                      <a:endParaRPr sz="1000"/>
                    </a:p>
                  </a:txBody>
                  <a:tcPr marL="91450" marR="91450" marT="45725" marB="45725"/>
                </a:tc>
                <a:extLst>
                  <a:ext uri="{0D108BD9-81ED-4DB2-BD59-A6C34878D82A}">
                    <a16:rowId xmlns:a16="http://schemas.microsoft.com/office/drawing/2014/main" val="10002"/>
                  </a:ext>
                </a:extLst>
              </a:tr>
              <a:tr h="273450">
                <a:tc>
                  <a:txBody>
                    <a:bodyPr/>
                    <a:lstStyle/>
                    <a:p>
                      <a:pPr marL="0" marR="0" lvl="0" indent="0" algn="ctr" rtl="0">
                        <a:spcBef>
                          <a:spcPts val="0"/>
                        </a:spcBef>
                        <a:spcAft>
                          <a:spcPts val="0"/>
                        </a:spcAft>
                        <a:buNone/>
                      </a:pPr>
                      <a:r>
                        <a:rPr lang="fr-FR" sz="900" b="1"/>
                        <a:t>--disabled-password</a:t>
                      </a:r>
                      <a:endParaRPr sz="900" b="1"/>
                    </a:p>
                  </a:txBody>
                  <a:tcPr marL="91450" marR="91450" marT="45725" marB="45725" anchor="ctr"/>
                </a:tc>
                <a:tc>
                  <a:txBody>
                    <a:bodyPr/>
                    <a:lstStyle/>
                    <a:p>
                      <a:pPr marL="0" marR="0" lvl="0" indent="0" algn="l" rtl="0">
                        <a:lnSpc>
                          <a:spcPct val="100000"/>
                        </a:lnSpc>
                        <a:spcBef>
                          <a:spcPts val="0"/>
                        </a:spcBef>
                        <a:spcAft>
                          <a:spcPts val="0"/>
                        </a:spcAft>
                        <a:buClr>
                          <a:srgbClr val="005588"/>
                        </a:buClr>
                        <a:buSzPts val="1000"/>
                        <a:buFont typeface="Arial"/>
                        <a:buNone/>
                      </a:pPr>
                      <a:r>
                        <a:rPr lang="fr-FR" sz="1000" b="0" i="0">
                          <a:solidFill>
                            <a:srgbClr val="005588"/>
                          </a:solidFill>
                          <a:latin typeface="Arial"/>
                          <a:ea typeface="Arial"/>
                          <a:cs typeface="Arial"/>
                          <a:sym typeface="Arial"/>
                        </a:rPr>
                        <a:t>Comme </a:t>
                      </a:r>
                      <a:r>
                        <a:rPr lang="fr-FR" sz="1000" b="1" i="0">
                          <a:solidFill>
                            <a:srgbClr val="005588"/>
                          </a:solidFill>
                          <a:latin typeface="Arial"/>
                          <a:ea typeface="Arial"/>
                          <a:cs typeface="Arial"/>
                          <a:sym typeface="Arial"/>
                        </a:rPr>
                        <a:t>--disabled-login</a:t>
                      </a:r>
                      <a:r>
                        <a:rPr lang="fr-FR" sz="1000" b="0" i="0">
                          <a:solidFill>
                            <a:srgbClr val="005588"/>
                          </a:solidFill>
                          <a:latin typeface="Arial"/>
                          <a:ea typeface="Arial"/>
                          <a:cs typeface="Arial"/>
                          <a:sym typeface="Arial"/>
                        </a:rPr>
                        <a:t>, mais les connexions sont toujours possibles (par exemple par SSH avec des clés RSA), mais pas par une authentification par mot de passe.</a:t>
                      </a:r>
                      <a:endParaRPr sz="1000"/>
                    </a:p>
                  </a:txBody>
                  <a:tcPr marL="91450" marR="91450" marT="45725" marB="45725"/>
                </a:tc>
                <a:extLst>
                  <a:ext uri="{0D108BD9-81ED-4DB2-BD59-A6C34878D82A}">
                    <a16:rowId xmlns:a16="http://schemas.microsoft.com/office/drawing/2014/main" val="10003"/>
                  </a:ext>
                </a:extLst>
              </a:tr>
              <a:tr h="289375">
                <a:tc>
                  <a:txBody>
                    <a:bodyPr/>
                    <a:lstStyle/>
                    <a:p>
                      <a:pPr marL="0" marR="0" lvl="0" indent="0" algn="ctr" rtl="0">
                        <a:spcBef>
                          <a:spcPts val="0"/>
                        </a:spcBef>
                        <a:spcAft>
                          <a:spcPts val="0"/>
                        </a:spcAft>
                        <a:buNone/>
                      </a:pPr>
                      <a:r>
                        <a:rPr lang="fr-FR" sz="900" b="1"/>
                        <a:t>--force-badname</a:t>
                      </a:r>
                      <a:endParaRPr sz="900" b="1"/>
                    </a:p>
                  </a:txBody>
                  <a:tcPr marL="91450" marR="91450" marT="45725" marB="45725" anchor="ctr"/>
                </a:tc>
                <a:tc>
                  <a:txBody>
                    <a:bodyPr/>
                    <a:lstStyle/>
                    <a:p>
                      <a:pPr marL="0" marR="0" lvl="0" indent="0" algn="l" rtl="0">
                        <a:lnSpc>
                          <a:spcPct val="100000"/>
                        </a:lnSpc>
                        <a:spcBef>
                          <a:spcPts val="0"/>
                        </a:spcBef>
                        <a:spcAft>
                          <a:spcPts val="0"/>
                        </a:spcAft>
                        <a:buClr>
                          <a:srgbClr val="404040"/>
                        </a:buClr>
                        <a:buSzPts val="900"/>
                        <a:buFont typeface="Trebuchet MS"/>
                        <a:buNone/>
                      </a:pPr>
                      <a:r>
                        <a:rPr lang="fr-FR" sz="900" b="0" i="0">
                          <a:solidFill>
                            <a:srgbClr val="404040"/>
                          </a:solidFill>
                          <a:latin typeface="Trebuchet MS"/>
                          <a:ea typeface="Trebuchet MS"/>
                          <a:cs typeface="Trebuchet MS"/>
                          <a:sym typeface="Trebuchet MS"/>
                        </a:rPr>
                        <a:t>Par défaut, les utilisateurs et les groupes sont comparés à une expression rationnelle configurable. Cette option oblige </a:t>
                      </a:r>
                      <a:r>
                        <a:rPr lang="fr-FR" sz="900" b="1" i="0">
                          <a:solidFill>
                            <a:srgbClr val="404040"/>
                          </a:solidFill>
                          <a:latin typeface="Trebuchet MS"/>
                          <a:ea typeface="Trebuchet MS"/>
                          <a:cs typeface="Trebuchet MS"/>
                          <a:sym typeface="Trebuchet MS"/>
                        </a:rPr>
                        <a:t>adduser</a:t>
                      </a:r>
                      <a:r>
                        <a:rPr lang="fr-FR" sz="900" b="0" i="0">
                          <a:solidFill>
                            <a:srgbClr val="404040"/>
                          </a:solidFill>
                          <a:latin typeface="Trebuchet MS"/>
                          <a:ea typeface="Trebuchet MS"/>
                          <a:cs typeface="Trebuchet MS"/>
                          <a:sym typeface="Trebuchet MS"/>
                        </a:rPr>
                        <a:t> et </a:t>
                      </a:r>
                      <a:r>
                        <a:rPr lang="fr-FR" sz="900" b="1" i="0">
                          <a:solidFill>
                            <a:srgbClr val="404040"/>
                          </a:solidFill>
                          <a:latin typeface="Trebuchet MS"/>
                          <a:ea typeface="Trebuchet MS"/>
                          <a:cs typeface="Trebuchet MS"/>
                          <a:sym typeface="Trebuchet MS"/>
                        </a:rPr>
                        <a:t>addgroup</a:t>
                      </a:r>
                      <a:r>
                        <a:rPr lang="fr-FR" sz="900" b="0" i="0">
                          <a:solidFill>
                            <a:srgbClr val="404040"/>
                          </a:solidFill>
                          <a:latin typeface="Trebuchet MS"/>
                          <a:ea typeface="Trebuchet MS"/>
                          <a:cs typeface="Trebuchet MS"/>
                          <a:sym typeface="Trebuchet MS"/>
                        </a:rPr>
                        <a:t> à ne réaliser qu'une faible vérification du nom.</a:t>
                      </a:r>
                      <a:endParaRPr sz="9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ctr" rtl="0">
                        <a:spcBef>
                          <a:spcPts val="0"/>
                        </a:spcBef>
                        <a:spcAft>
                          <a:spcPts val="0"/>
                        </a:spcAft>
                        <a:buNone/>
                      </a:pPr>
                      <a:r>
                        <a:rPr lang="fr-FR" sz="900" b="1"/>
                        <a:t>--gid ID</a:t>
                      </a:r>
                      <a:endParaRPr/>
                    </a:p>
                  </a:txBody>
                  <a:tcPr marL="91450" marR="91450" marT="45725" marB="45725" anchor="ctr"/>
                </a:tc>
                <a:tc>
                  <a:txBody>
                    <a:bodyPr/>
                    <a:lstStyle/>
                    <a:p>
                      <a:pPr marL="0" marR="0" lvl="0" indent="0" algn="l" rtl="0">
                        <a:lnSpc>
                          <a:spcPct val="100000"/>
                        </a:lnSpc>
                        <a:spcBef>
                          <a:spcPts val="0"/>
                        </a:spcBef>
                        <a:spcAft>
                          <a:spcPts val="0"/>
                        </a:spcAft>
                        <a:buClr>
                          <a:srgbClr val="404040"/>
                        </a:buClr>
                        <a:buSzPts val="1000"/>
                        <a:buFont typeface="Trebuchet MS"/>
                        <a:buNone/>
                      </a:pPr>
                      <a:r>
                        <a:rPr lang="fr-FR" sz="1000" b="0" i="0">
                          <a:solidFill>
                            <a:srgbClr val="404040"/>
                          </a:solidFill>
                          <a:latin typeface="Trebuchet MS"/>
                          <a:ea typeface="Trebuchet MS"/>
                          <a:cs typeface="Trebuchet MS"/>
                          <a:sym typeface="Trebuchet MS"/>
                        </a:rPr>
                        <a:t>Lorsqu'un groupe est créé, cette option permet de forcer l'identifiant numérique du groupe. Lorsqu'un utilisateur est créé, cette option place cet utilisateur dans ce groupe.</a:t>
                      </a:r>
                      <a:endParaRPr sz="1000"/>
                    </a:p>
                  </a:txBody>
                  <a:tcPr marL="91450" marR="91450" marT="45725" marB="45725"/>
                </a:tc>
                <a:extLst>
                  <a:ext uri="{0D108BD9-81ED-4DB2-BD59-A6C34878D82A}">
                    <a16:rowId xmlns:a16="http://schemas.microsoft.com/office/drawing/2014/main" val="10005"/>
                  </a:ext>
                </a:extLst>
              </a:tr>
              <a:tr h="370850">
                <a:tc>
                  <a:txBody>
                    <a:bodyPr/>
                    <a:lstStyle/>
                    <a:p>
                      <a:pPr marL="0" marR="0" lvl="0" indent="0" algn="ctr" rtl="0">
                        <a:spcBef>
                          <a:spcPts val="0"/>
                        </a:spcBef>
                        <a:spcAft>
                          <a:spcPts val="0"/>
                        </a:spcAft>
                        <a:buNone/>
                      </a:pPr>
                      <a:r>
                        <a:rPr lang="fr-FR" sz="900" b="1"/>
                        <a:t>--group</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a:t>Avec l'option </a:t>
                      </a:r>
                      <a:r>
                        <a:rPr lang="fr-FR" sz="1000" b="1"/>
                        <a:t>--system</a:t>
                      </a:r>
                      <a:r>
                        <a:rPr lang="fr-FR" sz="1000"/>
                        <a:t>, un groupe ayant le même nom et le même identifiant numérique que l'utilisateur système est créé. Sans l'option </a:t>
                      </a:r>
                      <a:r>
                        <a:rPr lang="fr-FR" sz="1000" b="1"/>
                        <a:t>--system</a:t>
                      </a:r>
                      <a:r>
                        <a:rPr lang="fr-FR" sz="1000"/>
                        <a:t>, un groupe avec le nom fourni en argument est créé. C'est le comportement par défaut lorsque </a:t>
                      </a:r>
                      <a:r>
                        <a:rPr lang="fr-FR" sz="1000" b="1"/>
                        <a:t>addgroup</a:t>
                      </a:r>
                      <a:r>
                        <a:rPr lang="fr-FR" sz="1000"/>
                        <a:t> est appelé.</a:t>
                      </a:r>
                      <a:endParaRPr sz="1000"/>
                    </a:p>
                  </a:txBody>
                  <a:tcPr marL="91450" marR="91450" marT="45725" marB="45725"/>
                </a:tc>
                <a:extLst>
                  <a:ext uri="{0D108BD9-81ED-4DB2-BD59-A6C34878D82A}">
                    <a16:rowId xmlns:a16="http://schemas.microsoft.com/office/drawing/2014/main" val="10006"/>
                  </a:ext>
                </a:extLst>
              </a:tr>
              <a:tr h="370850">
                <a:tc>
                  <a:txBody>
                    <a:bodyPr/>
                    <a:lstStyle/>
                    <a:p>
                      <a:pPr marL="0" marR="0" lvl="0" indent="0" algn="ctr" rtl="0">
                        <a:spcBef>
                          <a:spcPts val="0"/>
                        </a:spcBef>
                        <a:spcAft>
                          <a:spcPts val="0"/>
                        </a:spcAft>
                        <a:buNone/>
                      </a:pPr>
                      <a:r>
                        <a:rPr lang="fr-FR" sz="900" b="1"/>
                        <a:t>--home REP</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a:t>Utilise </a:t>
                      </a:r>
                      <a:r>
                        <a:rPr lang="fr-FR" sz="1000" i="1"/>
                        <a:t>REP</a:t>
                      </a:r>
                      <a:r>
                        <a:rPr lang="fr-FR" sz="1000"/>
                        <a:t> comme répertoire personnel de l'utilisateur, plutôt que la valeur par défaut définie dans le fichier de configuration. Si le répertoire n'existe pas, il est créé, et les fichiers du squelette y sont copiés.</a:t>
                      </a:r>
                      <a:endParaRPr sz="1000"/>
                    </a:p>
                  </a:txBody>
                  <a:tcPr marL="91450" marR="91450" marT="45725" marB="45725"/>
                </a:tc>
                <a:extLst>
                  <a:ext uri="{0D108BD9-81ED-4DB2-BD59-A6C34878D82A}">
                    <a16:rowId xmlns:a16="http://schemas.microsoft.com/office/drawing/2014/main" val="10007"/>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7"/>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572" name="Google Shape;572;p57"/>
          <p:cNvSpPr txBox="1"/>
          <p:nvPr/>
        </p:nvSpPr>
        <p:spPr>
          <a:xfrm>
            <a:off x="7618021" y="592235"/>
            <a:ext cx="35922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AJOUTER UN UTILISATEUR</a:t>
            </a:r>
            <a:endParaRPr/>
          </a:p>
        </p:txBody>
      </p:sp>
      <p:sp>
        <p:nvSpPr>
          <p:cNvPr id="573" name="Google Shape;573;p57"/>
          <p:cNvSpPr txBox="1"/>
          <p:nvPr/>
        </p:nvSpPr>
        <p:spPr>
          <a:xfrm>
            <a:off x="6508763" y="1716577"/>
            <a:ext cx="5301343" cy="857671"/>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Seul un « super utilisateur » peut rajouter un utilisateur. </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Quelques options peuvent être intégrées lors de la création d’un utilisateur en utilisant la commande </a:t>
            </a:r>
            <a:r>
              <a:rPr lang="fr-FR" sz="1800" b="1">
                <a:solidFill>
                  <a:srgbClr val="002060"/>
                </a:solidFill>
                <a:latin typeface="Gill Sans"/>
                <a:ea typeface="Gill Sans"/>
                <a:cs typeface="Gill Sans"/>
                <a:sym typeface="Gill Sans"/>
              </a:rPr>
              <a:t>useradd: </a:t>
            </a:r>
            <a:endParaRPr/>
          </a:p>
        </p:txBody>
      </p:sp>
      <p:graphicFrame>
        <p:nvGraphicFramePr>
          <p:cNvPr id="574" name="Google Shape;574;p57"/>
          <p:cNvGraphicFramePr/>
          <p:nvPr/>
        </p:nvGraphicFramePr>
        <p:xfrm>
          <a:off x="6177024" y="2549338"/>
          <a:ext cx="5964825" cy="4164000"/>
        </p:xfrm>
        <a:graphic>
          <a:graphicData uri="http://schemas.openxmlformats.org/drawingml/2006/table">
            <a:tbl>
              <a:tblPr firstRow="1" bandRow="1">
                <a:noFill/>
                <a:tableStyleId>{8FFA649E-F22C-4905-8BC3-1C99A4678CDE}</a:tableStyleId>
              </a:tblPr>
              <a:tblGrid>
                <a:gridCol w="589900">
                  <a:extLst>
                    <a:ext uri="{9D8B030D-6E8A-4147-A177-3AD203B41FA5}">
                      <a16:colId xmlns:a16="http://schemas.microsoft.com/office/drawing/2014/main" val="20000"/>
                    </a:ext>
                  </a:extLst>
                </a:gridCol>
                <a:gridCol w="5374925">
                  <a:extLst>
                    <a:ext uri="{9D8B030D-6E8A-4147-A177-3AD203B41FA5}">
                      <a16:colId xmlns:a16="http://schemas.microsoft.com/office/drawing/2014/main" val="20001"/>
                    </a:ext>
                  </a:extLst>
                </a:gridCol>
              </a:tblGrid>
              <a:tr h="321625">
                <a:tc>
                  <a:txBody>
                    <a:bodyPr/>
                    <a:lstStyle/>
                    <a:p>
                      <a:pPr marL="0" marR="0" lvl="0" indent="0" algn="ctr" rtl="0">
                        <a:spcBef>
                          <a:spcPts val="0"/>
                        </a:spcBef>
                        <a:spcAft>
                          <a:spcPts val="0"/>
                        </a:spcAft>
                        <a:buNone/>
                      </a:pPr>
                      <a:r>
                        <a:rPr lang="fr-FR" sz="900"/>
                        <a:t>Option</a:t>
                      </a:r>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fr-FR" sz="1400"/>
                        <a:t>Rôle</a:t>
                      </a:r>
                      <a:endParaRPr/>
                    </a:p>
                  </a:txBody>
                  <a:tcPr marL="91450" marR="91450" marT="45725" marB="45725">
                    <a:solidFill>
                      <a:schemeClr val="accent1"/>
                    </a:solidFill>
                  </a:tcPr>
                </a:tc>
                <a:extLst>
                  <a:ext uri="{0D108BD9-81ED-4DB2-BD59-A6C34878D82A}">
                    <a16:rowId xmlns:a16="http://schemas.microsoft.com/office/drawing/2014/main" val="10000"/>
                  </a:ext>
                </a:extLst>
              </a:tr>
              <a:tr h="578925">
                <a:tc>
                  <a:txBody>
                    <a:bodyPr/>
                    <a:lstStyle/>
                    <a:p>
                      <a:pPr marL="0" marR="0" lvl="0" indent="0" algn="ctr" rtl="0">
                        <a:spcBef>
                          <a:spcPts val="0"/>
                        </a:spcBef>
                        <a:spcAft>
                          <a:spcPts val="0"/>
                        </a:spcAft>
                        <a:buNone/>
                      </a:pPr>
                      <a:r>
                        <a:rPr lang="fr-FR" sz="1100" b="1"/>
                        <a:t>-m</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a:solidFill>
                            <a:schemeClr val="dk1"/>
                          </a:solidFill>
                          <a:latin typeface="Gill Sans"/>
                          <a:ea typeface="Gill Sans"/>
                          <a:cs typeface="Gill Sans"/>
                          <a:sym typeface="Gill Sans"/>
                        </a:rPr>
                        <a:t>Crée aussi le répertoire personnel. Elle est parfois comprise par défaut, mais il vaut mieux vérifier si le répertoire personnel est présent après l’utilisation de la commande si vous n’utilisez pas cette option. </a:t>
                      </a:r>
                      <a:endParaRPr sz="1000"/>
                    </a:p>
                  </a:txBody>
                  <a:tcPr marL="91450" marR="91450" marT="45725" marB="45725"/>
                </a:tc>
                <a:extLst>
                  <a:ext uri="{0D108BD9-81ED-4DB2-BD59-A6C34878D82A}">
                    <a16:rowId xmlns:a16="http://schemas.microsoft.com/office/drawing/2014/main" val="10001"/>
                  </a:ext>
                </a:extLst>
              </a:tr>
              <a:tr h="418125">
                <a:tc>
                  <a:txBody>
                    <a:bodyPr/>
                    <a:lstStyle/>
                    <a:p>
                      <a:pPr marL="0" marR="0" lvl="0" indent="0" algn="ctr" rtl="0">
                        <a:spcBef>
                          <a:spcPts val="0"/>
                        </a:spcBef>
                        <a:spcAft>
                          <a:spcPts val="0"/>
                        </a:spcAft>
                        <a:buNone/>
                      </a:pPr>
                      <a:r>
                        <a:rPr lang="fr-FR" sz="1100" b="1"/>
                        <a:t>-u</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a:solidFill>
                            <a:schemeClr val="dk1"/>
                          </a:solidFill>
                          <a:latin typeface="Gill Sans"/>
                          <a:ea typeface="Gill Sans"/>
                          <a:cs typeface="Gill Sans"/>
                          <a:sym typeface="Gill Sans"/>
                        </a:rPr>
                        <a:t>Précise l’UID numérique de l’utilisateur, pour le forcer. Autrement l’UID est calculé selon les règles du fichier login.defs et les UID existants. </a:t>
                      </a:r>
                      <a:endParaRPr sz="1000"/>
                    </a:p>
                  </a:txBody>
                  <a:tcPr marL="91450" marR="91450" marT="45725" marB="45725"/>
                </a:tc>
                <a:extLst>
                  <a:ext uri="{0D108BD9-81ED-4DB2-BD59-A6C34878D82A}">
                    <a16:rowId xmlns:a16="http://schemas.microsoft.com/office/drawing/2014/main" val="10002"/>
                  </a:ext>
                </a:extLst>
              </a:tr>
              <a:tr h="288550">
                <a:tc>
                  <a:txBody>
                    <a:bodyPr/>
                    <a:lstStyle/>
                    <a:p>
                      <a:pPr marL="0" marR="0" lvl="0" indent="0" algn="ctr" rtl="0">
                        <a:spcBef>
                          <a:spcPts val="0"/>
                        </a:spcBef>
                        <a:spcAft>
                          <a:spcPts val="0"/>
                        </a:spcAft>
                        <a:buNone/>
                      </a:pPr>
                      <a:r>
                        <a:rPr lang="fr-FR" sz="1100" b="1"/>
                        <a:t>-g</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a:solidFill>
                            <a:schemeClr val="dk1"/>
                          </a:solidFill>
                          <a:latin typeface="Gill Sans"/>
                          <a:ea typeface="Gill Sans"/>
                          <a:cs typeface="Gill Sans"/>
                          <a:sym typeface="Gill Sans"/>
                        </a:rPr>
                        <a:t>Précise le groupe principal de l’utilisateur, par GID ou par son nom (variable GROUP). </a:t>
                      </a:r>
                      <a:endParaRPr sz="1000"/>
                    </a:p>
                  </a:txBody>
                  <a:tcPr marL="91450" marR="91450" marT="45725" marB="45725"/>
                </a:tc>
                <a:extLst>
                  <a:ext uri="{0D108BD9-81ED-4DB2-BD59-A6C34878D82A}">
                    <a16:rowId xmlns:a16="http://schemas.microsoft.com/office/drawing/2014/main" val="10003"/>
                  </a:ext>
                </a:extLst>
              </a:tr>
              <a:tr h="305350">
                <a:tc>
                  <a:txBody>
                    <a:bodyPr/>
                    <a:lstStyle/>
                    <a:p>
                      <a:pPr marL="0" marR="0" lvl="0" indent="0" algn="ctr" rtl="0">
                        <a:spcBef>
                          <a:spcPts val="0"/>
                        </a:spcBef>
                        <a:spcAft>
                          <a:spcPts val="0"/>
                        </a:spcAft>
                        <a:buNone/>
                      </a:pPr>
                      <a:r>
                        <a:rPr lang="fr-FR" sz="1100" b="1"/>
                        <a:t>-G</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900"/>
                        <a:buFont typeface="Gill Sans"/>
                        <a:buNone/>
                      </a:pPr>
                      <a:r>
                        <a:rPr lang="fr-FR" sz="900">
                          <a:solidFill>
                            <a:schemeClr val="dk1"/>
                          </a:solidFill>
                          <a:latin typeface="Gill Sans"/>
                          <a:ea typeface="Gill Sans"/>
                          <a:cs typeface="Gill Sans"/>
                          <a:sym typeface="Gill Sans"/>
                        </a:rPr>
                        <a:t>Précise les groupes additionnels (secondaires, de l’utilisateur) sépares par des virgules (variable GROUPS). </a:t>
                      </a:r>
                      <a:endParaRPr sz="900"/>
                    </a:p>
                  </a:txBody>
                  <a:tcPr marL="91450" marR="91450" marT="45725" marB="45725"/>
                </a:tc>
                <a:extLst>
                  <a:ext uri="{0D108BD9-81ED-4DB2-BD59-A6C34878D82A}">
                    <a16:rowId xmlns:a16="http://schemas.microsoft.com/office/drawing/2014/main" val="10004"/>
                  </a:ext>
                </a:extLst>
              </a:tr>
              <a:tr h="418125">
                <a:tc>
                  <a:txBody>
                    <a:bodyPr/>
                    <a:lstStyle/>
                    <a:p>
                      <a:pPr marL="0" marR="0" lvl="0" indent="0" algn="ctr" rtl="0">
                        <a:spcBef>
                          <a:spcPts val="0"/>
                        </a:spcBef>
                        <a:spcAft>
                          <a:spcPts val="0"/>
                        </a:spcAft>
                        <a:buNone/>
                      </a:pPr>
                      <a:r>
                        <a:rPr lang="fr-FR" sz="1100" b="1"/>
                        <a:t>-d</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a:solidFill>
                            <a:schemeClr val="dk1"/>
                          </a:solidFill>
                          <a:latin typeface="Gill Sans"/>
                          <a:ea typeface="Gill Sans"/>
                          <a:cs typeface="Gill Sans"/>
                          <a:sym typeface="Gill Sans"/>
                        </a:rPr>
                        <a:t>Chemin du répertoire personnel. Généralement /home/&lt;login&gt;, mais n’importe quel chemin peut être précisé (variable HOME/&lt;login&gt;). </a:t>
                      </a:r>
                      <a:endParaRPr sz="1000"/>
                    </a:p>
                  </a:txBody>
                  <a:tcPr marL="91450" marR="91450" marT="45725" marB="45725"/>
                </a:tc>
                <a:extLst>
                  <a:ext uri="{0D108BD9-81ED-4DB2-BD59-A6C34878D82A}">
                    <a16:rowId xmlns:a16="http://schemas.microsoft.com/office/drawing/2014/main" val="10005"/>
                  </a:ext>
                </a:extLst>
              </a:tr>
              <a:tr h="418125">
                <a:tc>
                  <a:txBody>
                    <a:bodyPr/>
                    <a:lstStyle/>
                    <a:p>
                      <a:pPr marL="0" marR="0" lvl="0" indent="0" algn="ctr" rtl="0">
                        <a:spcBef>
                          <a:spcPts val="0"/>
                        </a:spcBef>
                        <a:spcAft>
                          <a:spcPts val="0"/>
                        </a:spcAft>
                        <a:buNone/>
                      </a:pPr>
                      <a:r>
                        <a:rPr lang="fr-FR" sz="1100" b="1"/>
                        <a:t>-c</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a:solidFill>
                            <a:schemeClr val="dk1"/>
                          </a:solidFill>
                          <a:latin typeface="Gill Sans"/>
                          <a:ea typeface="Gill Sans"/>
                          <a:cs typeface="Gill Sans"/>
                          <a:sym typeface="Gill Sans"/>
                        </a:rPr>
                        <a:t>Un commentaire associé au compte. Il peut être quelconque mais est parfois utilisé par certaines commandes comme </a:t>
                      </a:r>
                      <a:r>
                        <a:rPr lang="fr-FR" sz="1000" b="1">
                          <a:solidFill>
                            <a:schemeClr val="dk1"/>
                          </a:solidFill>
                          <a:latin typeface="Gill Sans"/>
                          <a:ea typeface="Gill Sans"/>
                          <a:cs typeface="Gill Sans"/>
                          <a:sym typeface="Gill Sans"/>
                        </a:rPr>
                        <a:t>finger</a:t>
                      </a:r>
                      <a:r>
                        <a:rPr lang="fr-FR" sz="1000">
                          <a:solidFill>
                            <a:schemeClr val="dk1"/>
                          </a:solidFill>
                          <a:latin typeface="Gill Sans"/>
                          <a:ea typeface="Gill Sans"/>
                          <a:cs typeface="Gill Sans"/>
                          <a:sym typeface="Gill Sans"/>
                        </a:rPr>
                        <a:t>. Son contenu peut être modifié par l’utilisateur avec la commande </a:t>
                      </a:r>
                      <a:r>
                        <a:rPr lang="fr-FR" sz="1000" b="1">
                          <a:solidFill>
                            <a:schemeClr val="dk1"/>
                          </a:solidFill>
                          <a:latin typeface="Gill Sans"/>
                          <a:ea typeface="Gill Sans"/>
                          <a:cs typeface="Gill Sans"/>
                          <a:sym typeface="Gill Sans"/>
                        </a:rPr>
                        <a:t>chfn</a:t>
                      </a:r>
                      <a:r>
                        <a:rPr lang="fr-FR" sz="1000">
                          <a:solidFill>
                            <a:schemeClr val="dk1"/>
                          </a:solidFill>
                          <a:latin typeface="Gill Sans"/>
                          <a:ea typeface="Gill Sans"/>
                          <a:cs typeface="Gill Sans"/>
                          <a:sym typeface="Gill Sans"/>
                        </a:rPr>
                        <a:t>. </a:t>
                      </a:r>
                      <a:endParaRPr sz="1000"/>
                    </a:p>
                  </a:txBody>
                  <a:tcPr marL="91450" marR="91450" marT="45725" marB="45725"/>
                </a:tc>
                <a:extLst>
                  <a:ext uri="{0D108BD9-81ED-4DB2-BD59-A6C34878D82A}">
                    <a16:rowId xmlns:a16="http://schemas.microsoft.com/office/drawing/2014/main" val="10006"/>
                  </a:ext>
                </a:extLst>
              </a:tr>
              <a:tr h="418125">
                <a:tc>
                  <a:txBody>
                    <a:bodyPr/>
                    <a:lstStyle/>
                    <a:p>
                      <a:pPr marL="0" marR="0" lvl="0" indent="0" algn="ctr" rtl="0">
                        <a:spcBef>
                          <a:spcPts val="0"/>
                        </a:spcBef>
                        <a:spcAft>
                          <a:spcPts val="0"/>
                        </a:spcAft>
                        <a:buNone/>
                      </a:pPr>
                      <a:r>
                        <a:rPr lang="fr-FR" sz="1100" b="1"/>
                        <a:t>-k</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a:solidFill>
                            <a:schemeClr val="dk1"/>
                          </a:solidFill>
                          <a:latin typeface="Gill Sans"/>
                          <a:ea typeface="Gill Sans"/>
                          <a:cs typeface="Gill Sans"/>
                          <a:sym typeface="Gill Sans"/>
                        </a:rPr>
                        <a:t>Chemin du répertoire contenant le squelette de l’arborescence du répertoire utilisateur. C’est généralement /etc/skell (variable SKEL). </a:t>
                      </a:r>
                      <a:endParaRPr sz="1000"/>
                    </a:p>
                  </a:txBody>
                  <a:tcPr marL="91450" marR="91450" marT="45725" marB="45725"/>
                </a:tc>
                <a:extLst>
                  <a:ext uri="{0D108BD9-81ED-4DB2-BD59-A6C34878D82A}">
                    <a16:rowId xmlns:a16="http://schemas.microsoft.com/office/drawing/2014/main" val="10007"/>
                  </a:ext>
                </a:extLst>
              </a:tr>
              <a:tr h="418125">
                <a:tc>
                  <a:txBody>
                    <a:bodyPr/>
                    <a:lstStyle/>
                    <a:p>
                      <a:pPr marL="0" marR="0" lvl="0" indent="0" algn="ctr" rtl="0">
                        <a:spcBef>
                          <a:spcPts val="0"/>
                        </a:spcBef>
                        <a:spcAft>
                          <a:spcPts val="0"/>
                        </a:spcAft>
                        <a:buNone/>
                      </a:pPr>
                      <a:r>
                        <a:rPr lang="fr-FR" sz="1100" b="1"/>
                        <a:t>-s</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a:solidFill>
                            <a:schemeClr val="dk1"/>
                          </a:solidFill>
                          <a:latin typeface="Gill Sans"/>
                          <a:ea typeface="Gill Sans"/>
                          <a:cs typeface="Gill Sans"/>
                          <a:sym typeface="Gill Sans"/>
                        </a:rPr>
                        <a:t>Shell (commande de connexion) par défaut de l’utilisateur (variable SHELL). L’utilisateur peut le changer via la commande </a:t>
                      </a:r>
                      <a:r>
                        <a:rPr lang="fr-FR" sz="1000" b="1">
                          <a:solidFill>
                            <a:schemeClr val="dk1"/>
                          </a:solidFill>
                          <a:latin typeface="Gill Sans"/>
                          <a:ea typeface="Gill Sans"/>
                          <a:cs typeface="Gill Sans"/>
                          <a:sym typeface="Gill Sans"/>
                        </a:rPr>
                        <a:t>chsh</a:t>
                      </a:r>
                      <a:r>
                        <a:rPr lang="fr-FR" sz="1000">
                          <a:solidFill>
                            <a:schemeClr val="dk1"/>
                          </a:solidFill>
                          <a:latin typeface="Gill Sans"/>
                          <a:ea typeface="Gill Sans"/>
                          <a:cs typeface="Gill Sans"/>
                          <a:sym typeface="Gill Sans"/>
                        </a:rPr>
                        <a:t>. </a:t>
                      </a:r>
                      <a:endParaRPr sz="1000"/>
                    </a:p>
                  </a:txBody>
                  <a:tcPr marL="91450" marR="91450" marT="45725" marB="45725"/>
                </a:tc>
                <a:extLst>
                  <a:ext uri="{0D108BD9-81ED-4DB2-BD59-A6C34878D82A}">
                    <a16:rowId xmlns:a16="http://schemas.microsoft.com/office/drawing/2014/main" val="10008"/>
                  </a:ext>
                </a:extLst>
              </a:tr>
              <a:tr h="578925">
                <a:tc>
                  <a:txBody>
                    <a:bodyPr/>
                    <a:lstStyle/>
                    <a:p>
                      <a:pPr marL="0" marR="0" lvl="0" indent="0" algn="ctr" rtl="0">
                        <a:spcBef>
                          <a:spcPts val="0"/>
                        </a:spcBef>
                        <a:spcAft>
                          <a:spcPts val="0"/>
                        </a:spcAft>
                        <a:buNone/>
                      </a:pPr>
                      <a:r>
                        <a:rPr lang="fr-FR" sz="1100" b="1"/>
                        <a:t>-p</a:t>
                      </a:r>
                      <a:endParaRPr/>
                    </a:p>
                  </a:txBody>
                  <a:tcPr marL="91450" marR="91450" marT="45725" marB="45725" anchor="ctr"/>
                </a:tc>
                <a:tc>
                  <a:txBody>
                    <a:bodyPr/>
                    <a:lstStyle/>
                    <a:p>
                      <a:pPr marL="0" marR="0" lvl="0" indent="0" algn="l" rtl="0">
                        <a:lnSpc>
                          <a:spcPct val="100000"/>
                        </a:lnSpc>
                        <a:spcBef>
                          <a:spcPts val="0"/>
                        </a:spcBef>
                        <a:spcAft>
                          <a:spcPts val="0"/>
                        </a:spcAft>
                        <a:buClr>
                          <a:schemeClr val="dk1"/>
                        </a:buClr>
                        <a:buSzPts val="1000"/>
                        <a:buFont typeface="Gill Sans"/>
                        <a:buNone/>
                      </a:pPr>
                      <a:r>
                        <a:rPr lang="fr-FR" sz="1000" dirty="0">
                          <a:solidFill>
                            <a:schemeClr val="dk1"/>
                          </a:solidFill>
                          <a:latin typeface="Gill Sans"/>
                          <a:ea typeface="Gill Sans"/>
                          <a:cs typeface="Gill Sans"/>
                          <a:sym typeface="Gill Sans"/>
                        </a:rPr>
                        <a:t>Le mot de passe de l’utilisateur. Attention ! le mot de passe doit déjà̀ être crypté ! À moins de recopier le mot de passe d’un compte générique, vous préférerez utiliser ensuite la commande </a:t>
                      </a:r>
                      <a:r>
                        <a:rPr lang="fr-FR" sz="1000" b="1" dirty="0" err="1">
                          <a:solidFill>
                            <a:schemeClr val="dk1"/>
                          </a:solidFill>
                          <a:latin typeface="Gill Sans"/>
                          <a:ea typeface="Gill Sans"/>
                          <a:cs typeface="Gill Sans"/>
                          <a:sym typeface="Gill Sans"/>
                        </a:rPr>
                        <a:t>passwd</a:t>
                      </a:r>
                      <a:r>
                        <a:rPr lang="fr-FR" sz="1000" dirty="0">
                          <a:solidFill>
                            <a:schemeClr val="dk1"/>
                          </a:solidFill>
                          <a:latin typeface="Gill Sans"/>
                          <a:ea typeface="Gill Sans"/>
                          <a:cs typeface="Gill Sans"/>
                          <a:sym typeface="Gill Sans"/>
                        </a:rPr>
                        <a:t>. </a:t>
                      </a:r>
                      <a:endParaRPr sz="1000" dirty="0"/>
                    </a:p>
                  </a:txBody>
                  <a:tcPr marL="91450" marR="91450" marT="45725" marB="45725"/>
                </a:tc>
                <a:extLst>
                  <a:ext uri="{0D108BD9-81ED-4DB2-BD59-A6C34878D82A}">
                    <a16:rowId xmlns:a16="http://schemas.microsoft.com/office/drawing/2014/main" val="10009"/>
                  </a:ext>
                </a:extLst>
              </a:tr>
            </a:tbl>
          </a:graphicData>
        </a:graphic>
      </p:graphicFrame>
      <p:pic>
        <p:nvPicPr>
          <p:cNvPr id="575" name="Google Shape;575;p57"/>
          <p:cNvPicPr preferRelativeResize="0"/>
          <p:nvPr/>
        </p:nvPicPr>
        <p:blipFill rotWithShape="1">
          <a:blip r:embed="rId3">
            <a:alphaModFix/>
          </a:blip>
          <a:srcRect/>
          <a:stretch/>
        </p:blipFill>
        <p:spPr>
          <a:xfrm>
            <a:off x="81025" y="2442258"/>
            <a:ext cx="5873159" cy="440344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58"/>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581" name="Google Shape;581;p58"/>
          <p:cNvSpPr txBox="1"/>
          <p:nvPr/>
        </p:nvSpPr>
        <p:spPr>
          <a:xfrm>
            <a:off x="6612721" y="1975210"/>
            <a:ext cx="5301343" cy="1252651"/>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La commande pour modifier un utilisateur est  : </a:t>
            </a:r>
            <a:endParaRPr/>
          </a:p>
          <a:p>
            <a:pPr marL="742950" marR="0" lvl="1" indent="-196850" algn="l" rtl="0">
              <a:lnSpc>
                <a:spcPct val="90000"/>
              </a:lnSpc>
              <a:spcBef>
                <a:spcPts val="1000"/>
              </a:spcBef>
              <a:spcAft>
                <a:spcPts val="0"/>
              </a:spcAft>
              <a:buClr>
                <a:schemeClr val="accent2"/>
              </a:buClr>
              <a:buSzPts val="1400"/>
              <a:buFont typeface="Arial"/>
              <a:buNone/>
            </a:pPr>
            <a:endParaRPr sz="1400" b="1" i="0" u="none" strike="noStrike" cap="none">
              <a:solidFill>
                <a:srgbClr val="373E40"/>
              </a:solidFill>
              <a:latin typeface="Gill Sans"/>
              <a:ea typeface="Gill Sans"/>
              <a:cs typeface="Gill Sans"/>
              <a:sym typeface="Gill Sans"/>
            </a:endParaRPr>
          </a:p>
          <a:p>
            <a:pPr marL="742950" marR="0" lvl="1" indent="-285750" algn="l" rtl="0">
              <a:lnSpc>
                <a:spcPct val="90000"/>
              </a:lnSpc>
              <a:spcBef>
                <a:spcPts val="1000"/>
              </a:spcBef>
              <a:spcAft>
                <a:spcPts val="0"/>
              </a:spcAft>
              <a:buClr>
                <a:schemeClr val="accent2"/>
              </a:buClr>
              <a:buSzPts val="1400"/>
              <a:buFont typeface="Arial"/>
              <a:buChar char="•"/>
            </a:pPr>
            <a:r>
              <a:rPr lang="fr-FR" sz="1400" b="1" i="0" u="none" strike="noStrike" cap="none">
                <a:solidFill>
                  <a:srgbClr val="373E40"/>
                </a:solidFill>
                <a:latin typeface="Gill Sans"/>
                <a:ea typeface="Gill Sans"/>
                <a:cs typeface="Gill Sans"/>
                <a:sym typeface="Gill Sans"/>
              </a:rPr>
              <a:t>Usermod &lt;option&gt; &lt;login&gt;</a:t>
            </a:r>
            <a:endParaRPr sz="1400" b="1" i="0" u="none" strike="noStrike" cap="none">
              <a:solidFill>
                <a:srgbClr val="002060"/>
              </a:solidFill>
              <a:latin typeface="Gill Sans"/>
              <a:ea typeface="Gill Sans"/>
              <a:cs typeface="Gill Sans"/>
              <a:sym typeface="Gill Sans"/>
            </a:endParaRPr>
          </a:p>
          <a:p>
            <a:pPr marL="457200" marR="0" lvl="1" indent="0" algn="l" rtl="0">
              <a:lnSpc>
                <a:spcPct val="90000"/>
              </a:lnSpc>
              <a:spcBef>
                <a:spcPts val="1000"/>
              </a:spcBef>
              <a:spcAft>
                <a:spcPts val="0"/>
              </a:spcAft>
              <a:buNone/>
            </a:pPr>
            <a:endParaRPr sz="1400" b="1" i="0" u="none" strike="noStrike" cap="none">
              <a:solidFill>
                <a:srgbClr val="002060"/>
              </a:solidFill>
              <a:latin typeface="Gill Sans"/>
              <a:ea typeface="Gill Sans"/>
              <a:cs typeface="Gill Sans"/>
              <a:sym typeface="Gill Sans"/>
            </a:endParaRPr>
          </a:p>
        </p:txBody>
      </p:sp>
      <p:sp>
        <p:nvSpPr>
          <p:cNvPr id="582" name="Google Shape;582;p58"/>
          <p:cNvSpPr txBox="1"/>
          <p:nvPr/>
        </p:nvSpPr>
        <p:spPr>
          <a:xfrm>
            <a:off x="7790588" y="1066802"/>
            <a:ext cx="335367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MODIFIER UN UTILISATEUR</a:t>
            </a:r>
            <a:endParaRPr/>
          </a:p>
        </p:txBody>
      </p:sp>
      <p:sp>
        <p:nvSpPr>
          <p:cNvPr id="583" name="Google Shape;583;p58"/>
          <p:cNvSpPr txBox="1"/>
          <p:nvPr/>
        </p:nvSpPr>
        <p:spPr>
          <a:xfrm>
            <a:off x="6612720" y="3140611"/>
            <a:ext cx="5301343" cy="608372"/>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rgbClr val="373E40"/>
                </a:solidFill>
                <a:latin typeface="Gill Sans"/>
                <a:ea typeface="Gill Sans"/>
                <a:cs typeface="Gill Sans"/>
                <a:sym typeface="Gill Sans"/>
              </a:rPr>
              <a:t>Ci-dessous quelques options : </a:t>
            </a:r>
            <a:endParaRPr/>
          </a:p>
          <a:p>
            <a:pPr marL="457200" marR="0" lvl="1" indent="0" algn="l" rtl="0">
              <a:lnSpc>
                <a:spcPct val="90000"/>
              </a:lnSpc>
              <a:spcBef>
                <a:spcPts val="1000"/>
              </a:spcBef>
              <a:spcAft>
                <a:spcPts val="0"/>
              </a:spcAft>
              <a:buNone/>
            </a:pPr>
            <a:endParaRPr sz="1400" b="1" i="0" u="none" strike="noStrike" cap="none">
              <a:solidFill>
                <a:srgbClr val="002060"/>
              </a:solidFill>
              <a:latin typeface="Gill Sans"/>
              <a:ea typeface="Gill Sans"/>
              <a:cs typeface="Gill Sans"/>
              <a:sym typeface="Gill Sans"/>
            </a:endParaRPr>
          </a:p>
        </p:txBody>
      </p:sp>
      <p:graphicFrame>
        <p:nvGraphicFramePr>
          <p:cNvPr id="584" name="Google Shape;584;p58"/>
          <p:cNvGraphicFramePr/>
          <p:nvPr/>
        </p:nvGraphicFramePr>
        <p:xfrm>
          <a:off x="6227180" y="3690907"/>
          <a:ext cx="5833650" cy="2316550"/>
        </p:xfrm>
        <a:graphic>
          <a:graphicData uri="http://schemas.openxmlformats.org/drawingml/2006/table">
            <a:tbl>
              <a:tblPr>
                <a:gradFill>
                  <a:gsLst>
                    <a:gs pos="0">
                      <a:srgbClr val="B9C7CB"/>
                    </a:gs>
                    <a:gs pos="100000">
                      <a:srgbClr val="B7C5C9"/>
                    </a:gs>
                  </a:gsLst>
                  <a:lin ang="5400000" scaled="0"/>
                </a:gradFill>
                <a:tableStyleId>{23EA282C-66A0-4B55-A3D2-D4DEA7A0D81A}</a:tableStyleId>
              </a:tblPr>
              <a:tblGrid>
                <a:gridCol w="808875">
                  <a:extLst>
                    <a:ext uri="{9D8B030D-6E8A-4147-A177-3AD203B41FA5}">
                      <a16:colId xmlns:a16="http://schemas.microsoft.com/office/drawing/2014/main" val="20000"/>
                    </a:ext>
                  </a:extLst>
                </a:gridCol>
                <a:gridCol w="5024775">
                  <a:extLst>
                    <a:ext uri="{9D8B030D-6E8A-4147-A177-3AD203B41FA5}">
                      <a16:colId xmlns:a16="http://schemas.microsoft.com/office/drawing/2014/main" val="20001"/>
                    </a:ext>
                  </a:extLst>
                </a:gridCol>
              </a:tblGrid>
              <a:tr h="177800">
                <a:tc>
                  <a:txBody>
                    <a:bodyPr/>
                    <a:lstStyle/>
                    <a:p>
                      <a:pPr marL="0" marR="0" lvl="0" indent="0" algn="ctr" rtl="0">
                        <a:spcBef>
                          <a:spcPts val="0"/>
                        </a:spcBef>
                        <a:spcAft>
                          <a:spcPts val="0"/>
                        </a:spcAft>
                        <a:buNone/>
                      </a:pPr>
                      <a:r>
                        <a:rPr lang="fr-FR" sz="1400" b="1">
                          <a:solidFill>
                            <a:schemeClr val="lt1"/>
                          </a:solidFill>
                        </a:rPr>
                        <a:t>Option</a:t>
                      </a:r>
                      <a:endParaRPr sz="1400" b="1">
                        <a:solidFill>
                          <a:schemeClr val="lt1"/>
                        </a:solidFill>
                        <a:latin typeface="Gill Sans"/>
                        <a:ea typeface="Gill Sans"/>
                        <a:cs typeface="Gill Sans"/>
                        <a:sym typeface="Gill Sans"/>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fr-FR" sz="1400" b="1">
                          <a:solidFill>
                            <a:schemeClr val="lt1"/>
                          </a:solidFill>
                        </a:rPr>
                        <a:t>Rôle </a:t>
                      </a:r>
                      <a:endParaRPr sz="1400" b="1">
                        <a:solidFill>
                          <a:schemeClr val="lt1"/>
                        </a:solidFill>
                        <a:latin typeface="Gill Sans"/>
                        <a:ea typeface="Gill Sans"/>
                        <a:cs typeface="Gill Sans"/>
                        <a:sym typeface="Gill Sans"/>
                      </a:endParaRPr>
                    </a:p>
                  </a:txBody>
                  <a:tcPr marL="91450" marR="91450" marT="45725" marB="45725" anchor="ctr">
                    <a:solidFill>
                      <a:schemeClr val="accent1"/>
                    </a:solidFill>
                  </a:tcPr>
                </a:tc>
                <a:extLst>
                  <a:ext uri="{0D108BD9-81ED-4DB2-BD59-A6C34878D82A}">
                    <a16:rowId xmlns:a16="http://schemas.microsoft.com/office/drawing/2014/main" val="10000"/>
                  </a:ext>
                </a:extLst>
              </a:tr>
              <a:tr h="152400">
                <a:tc>
                  <a:txBody>
                    <a:bodyPr/>
                    <a:lstStyle/>
                    <a:p>
                      <a:pPr marL="0" marR="0" lvl="0" indent="0" algn="ctr" rtl="0">
                        <a:spcBef>
                          <a:spcPts val="0"/>
                        </a:spcBef>
                        <a:spcAft>
                          <a:spcPts val="0"/>
                        </a:spcAft>
                        <a:buNone/>
                      </a:pPr>
                      <a:r>
                        <a:rPr lang="fr-FR" sz="1100" b="1">
                          <a:solidFill>
                            <a:schemeClr val="dk1"/>
                          </a:solidFill>
                        </a:rPr>
                        <a:t>-­L</a:t>
                      </a:r>
                      <a:endParaRPr sz="1100" b="1">
                        <a:solidFill>
                          <a:schemeClr val="dk1"/>
                        </a:solidFill>
                        <a:latin typeface="Gill Sans"/>
                        <a:ea typeface="Gill Sans"/>
                        <a:cs typeface="Gill Sans"/>
                        <a:sym typeface="Gill Sans"/>
                      </a:endParaRPr>
                    </a:p>
                  </a:txBody>
                  <a:tcPr marL="91450" marR="91450" marT="45725" marB="45725" anchor="ctr"/>
                </a:tc>
                <a:tc>
                  <a:txBody>
                    <a:bodyPr/>
                    <a:lstStyle/>
                    <a:p>
                      <a:pPr marL="0" marR="0" lvl="0" indent="0" algn="l" rtl="0">
                        <a:spcBef>
                          <a:spcPts val="0"/>
                        </a:spcBef>
                        <a:spcAft>
                          <a:spcPts val="0"/>
                        </a:spcAft>
                        <a:buNone/>
                      </a:pPr>
                      <a:r>
                        <a:rPr lang="fr-FR" sz="1200">
                          <a:solidFill>
                            <a:schemeClr val="dk1"/>
                          </a:solidFill>
                        </a:rPr>
                        <a:t>Lock du compte, comme passwd ­l. </a:t>
                      </a:r>
                      <a:endParaRPr sz="1200">
                        <a:solidFill>
                          <a:schemeClr val="dk1"/>
                        </a:solidFill>
                        <a:latin typeface="Gill Sans"/>
                        <a:ea typeface="Gill Sans"/>
                        <a:cs typeface="Gill Sans"/>
                        <a:sym typeface="Gill Sans"/>
                      </a:endParaRPr>
                    </a:p>
                  </a:txBody>
                  <a:tcPr marL="91450" marR="91450" marT="45725" marB="45725" anchor="ctr">
                    <a:solidFill>
                      <a:schemeClr val="lt2"/>
                    </a:solidFill>
                  </a:tcPr>
                </a:tc>
                <a:extLst>
                  <a:ext uri="{0D108BD9-81ED-4DB2-BD59-A6C34878D82A}">
                    <a16:rowId xmlns:a16="http://schemas.microsoft.com/office/drawing/2014/main" val="10001"/>
                  </a:ext>
                </a:extLst>
              </a:tr>
              <a:tr h="152400">
                <a:tc>
                  <a:txBody>
                    <a:bodyPr/>
                    <a:lstStyle/>
                    <a:p>
                      <a:pPr marL="0" marR="0" lvl="0" indent="0" algn="ctr" rtl="0">
                        <a:spcBef>
                          <a:spcPts val="0"/>
                        </a:spcBef>
                        <a:spcAft>
                          <a:spcPts val="0"/>
                        </a:spcAft>
                        <a:buNone/>
                      </a:pPr>
                      <a:r>
                        <a:rPr lang="fr-FR" sz="1100" b="1">
                          <a:solidFill>
                            <a:schemeClr val="dk1"/>
                          </a:solidFill>
                        </a:rPr>
                        <a:t>­-U</a:t>
                      </a:r>
                      <a:endParaRPr sz="1100" b="1">
                        <a:solidFill>
                          <a:schemeClr val="dk1"/>
                        </a:solidFill>
                        <a:latin typeface="Gill Sans"/>
                        <a:ea typeface="Gill Sans"/>
                        <a:cs typeface="Gill Sans"/>
                        <a:sym typeface="Gill Sans"/>
                      </a:endParaRPr>
                    </a:p>
                  </a:txBody>
                  <a:tcPr marL="91450" marR="91450" marT="45725" marB="45725" anchor="ctr"/>
                </a:tc>
                <a:tc>
                  <a:txBody>
                    <a:bodyPr/>
                    <a:lstStyle/>
                    <a:p>
                      <a:pPr marL="0" marR="0" lvl="0" indent="0" algn="l" rtl="0">
                        <a:spcBef>
                          <a:spcPts val="0"/>
                        </a:spcBef>
                        <a:spcAft>
                          <a:spcPts val="0"/>
                        </a:spcAft>
                        <a:buNone/>
                      </a:pPr>
                      <a:r>
                        <a:rPr lang="fr-FR" sz="1200">
                          <a:solidFill>
                            <a:schemeClr val="dk1"/>
                          </a:solidFill>
                        </a:rPr>
                        <a:t>Unlock du compte, comme passwd ­u. </a:t>
                      </a:r>
                      <a:endParaRPr sz="1200">
                        <a:solidFill>
                          <a:schemeClr val="dk1"/>
                        </a:solidFill>
                        <a:latin typeface="Gill Sans"/>
                        <a:ea typeface="Gill Sans"/>
                        <a:cs typeface="Gill Sans"/>
                        <a:sym typeface="Gill Sans"/>
                      </a:endParaRPr>
                    </a:p>
                  </a:txBody>
                  <a:tcPr marL="91450" marR="91450" marT="45725" marB="45725" anchor="ctr">
                    <a:solidFill>
                      <a:schemeClr val="lt2"/>
                    </a:solidFill>
                  </a:tcPr>
                </a:tc>
                <a:extLst>
                  <a:ext uri="{0D108BD9-81ED-4DB2-BD59-A6C34878D82A}">
                    <a16:rowId xmlns:a16="http://schemas.microsoft.com/office/drawing/2014/main" val="10002"/>
                  </a:ext>
                </a:extLst>
              </a:tr>
              <a:tr h="152400">
                <a:tc>
                  <a:txBody>
                    <a:bodyPr/>
                    <a:lstStyle/>
                    <a:p>
                      <a:pPr marL="0" marR="0" lvl="0" indent="0" algn="ctr" rtl="0">
                        <a:spcBef>
                          <a:spcPts val="0"/>
                        </a:spcBef>
                        <a:spcAft>
                          <a:spcPts val="0"/>
                        </a:spcAft>
                        <a:buNone/>
                      </a:pPr>
                      <a:r>
                        <a:rPr lang="fr-FR" sz="1100" b="1">
                          <a:solidFill>
                            <a:schemeClr val="dk1"/>
                          </a:solidFill>
                        </a:rPr>
                        <a:t>­-e &lt;n&gt;</a:t>
                      </a:r>
                      <a:endParaRPr sz="1100" b="1">
                        <a:solidFill>
                          <a:schemeClr val="dk1"/>
                        </a:solidFill>
                        <a:latin typeface="Gill Sans"/>
                        <a:ea typeface="Gill Sans"/>
                        <a:cs typeface="Gill Sans"/>
                        <a:sym typeface="Gill Sans"/>
                      </a:endParaRPr>
                    </a:p>
                  </a:txBody>
                  <a:tcPr marL="91450" marR="91450" marT="45725" marB="45725" anchor="ctr"/>
                </a:tc>
                <a:tc>
                  <a:txBody>
                    <a:bodyPr/>
                    <a:lstStyle/>
                    <a:p>
                      <a:pPr marL="0" marR="0" lvl="0" indent="0" algn="l" rtl="0">
                        <a:spcBef>
                          <a:spcPts val="0"/>
                        </a:spcBef>
                        <a:spcAft>
                          <a:spcPts val="0"/>
                        </a:spcAft>
                        <a:buNone/>
                      </a:pPr>
                      <a:r>
                        <a:rPr lang="fr-FR" sz="1200">
                          <a:solidFill>
                            <a:schemeClr val="dk1"/>
                          </a:solidFill>
                        </a:rPr>
                        <a:t>Expire : le mot de passe expire n jours après le 01/01/1970. </a:t>
                      </a:r>
                      <a:endParaRPr sz="1200">
                        <a:solidFill>
                          <a:schemeClr val="dk1"/>
                        </a:solidFill>
                        <a:latin typeface="Gill Sans"/>
                        <a:ea typeface="Gill Sans"/>
                        <a:cs typeface="Gill Sans"/>
                        <a:sym typeface="Gill Sans"/>
                      </a:endParaRPr>
                    </a:p>
                  </a:txBody>
                  <a:tcPr marL="91450" marR="91450" marT="45725" marB="45725" anchor="ctr">
                    <a:solidFill>
                      <a:schemeClr val="lt2"/>
                    </a:solidFill>
                  </a:tcPr>
                </a:tc>
                <a:extLst>
                  <a:ext uri="{0D108BD9-81ED-4DB2-BD59-A6C34878D82A}">
                    <a16:rowId xmlns:a16="http://schemas.microsoft.com/office/drawing/2014/main" val="10003"/>
                  </a:ext>
                </a:extLst>
              </a:tr>
              <a:tr h="152400">
                <a:tc>
                  <a:txBody>
                    <a:bodyPr/>
                    <a:lstStyle/>
                    <a:p>
                      <a:pPr marL="0" marR="0" lvl="0" indent="0" algn="ctr" rtl="0">
                        <a:spcBef>
                          <a:spcPts val="0"/>
                        </a:spcBef>
                        <a:spcAft>
                          <a:spcPts val="0"/>
                        </a:spcAft>
                        <a:buNone/>
                      </a:pPr>
                      <a:r>
                        <a:rPr lang="fr-FR" sz="1100" b="1">
                          <a:solidFill>
                            <a:schemeClr val="dk1"/>
                          </a:solidFill>
                        </a:rPr>
                        <a:t>­-u&lt;UID&gt;</a:t>
                      </a:r>
                      <a:endParaRPr sz="1100" b="1">
                        <a:solidFill>
                          <a:schemeClr val="dk1"/>
                        </a:solidFill>
                        <a:latin typeface="Gill Sans"/>
                        <a:ea typeface="Gill Sans"/>
                        <a:cs typeface="Gill Sans"/>
                        <a:sym typeface="Gill Sans"/>
                      </a:endParaRPr>
                    </a:p>
                  </a:txBody>
                  <a:tcPr marL="91450" marR="91450" marT="45725" marB="45725" anchor="ctr"/>
                </a:tc>
                <a:tc>
                  <a:txBody>
                    <a:bodyPr/>
                    <a:lstStyle/>
                    <a:p>
                      <a:pPr marL="0" marR="0" lvl="0" indent="0" algn="l" rtl="0">
                        <a:spcBef>
                          <a:spcPts val="0"/>
                        </a:spcBef>
                        <a:spcAft>
                          <a:spcPts val="0"/>
                        </a:spcAft>
                        <a:buNone/>
                      </a:pPr>
                      <a:r>
                        <a:rPr lang="fr-FR" sz="1200" dirty="0">
                          <a:solidFill>
                            <a:schemeClr val="dk1"/>
                          </a:solidFill>
                        </a:rPr>
                        <a:t>Modifie l’UID associé au login. Le </a:t>
                      </a:r>
                      <a:r>
                        <a:rPr lang="fr-FR" sz="1200" dirty="0" err="1">
                          <a:solidFill>
                            <a:schemeClr val="dk1"/>
                          </a:solidFill>
                        </a:rPr>
                        <a:t>propriétaire</a:t>
                      </a:r>
                      <a:r>
                        <a:rPr lang="fr-FR" sz="1200" dirty="0">
                          <a:solidFill>
                            <a:schemeClr val="dk1"/>
                          </a:solidFill>
                        </a:rPr>
                        <a:t> des fichiers appartenant à l’ancien UID au sein du </a:t>
                      </a:r>
                      <a:r>
                        <a:rPr lang="fr-FR" sz="1200" dirty="0" err="1">
                          <a:solidFill>
                            <a:schemeClr val="dk1"/>
                          </a:solidFill>
                        </a:rPr>
                        <a:t>répertoire</a:t>
                      </a:r>
                      <a:r>
                        <a:rPr lang="fr-FR" sz="1200" dirty="0">
                          <a:solidFill>
                            <a:schemeClr val="dk1"/>
                          </a:solidFill>
                        </a:rPr>
                        <a:t> personnel est modifié en </a:t>
                      </a:r>
                      <a:r>
                        <a:rPr lang="fr-FR" sz="1200" dirty="0" err="1">
                          <a:solidFill>
                            <a:schemeClr val="dk1"/>
                          </a:solidFill>
                        </a:rPr>
                        <a:t>conséquence</a:t>
                      </a:r>
                      <a:r>
                        <a:rPr lang="fr-FR" sz="1200" dirty="0">
                          <a:solidFill>
                            <a:schemeClr val="dk1"/>
                          </a:solidFill>
                        </a:rPr>
                        <a:t>. </a:t>
                      </a:r>
                      <a:endParaRPr sz="1200" dirty="0">
                        <a:solidFill>
                          <a:schemeClr val="dk1"/>
                        </a:solidFill>
                        <a:latin typeface="Gill Sans"/>
                        <a:ea typeface="Gill Sans"/>
                        <a:cs typeface="Gill Sans"/>
                        <a:sym typeface="Gill Sans"/>
                      </a:endParaRPr>
                    </a:p>
                  </a:txBody>
                  <a:tcPr marL="91450" marR="91450" marT="45725" marB="45725" anchor="ctr">
                    <a:solidFill>
                      <a:schemeClr val="lt2"/>
                    </a:solidFill>
                  </a:tcPr>
                </a:tc>
                <a:extLst>
                  <a:ext uri="{0D108BD9-81ED-4DB2-BD59-A6C34878D82A}">
                    <a16:rowId xmlns:a16="http://schemas.microsoft.com/office/drawing/2014/main" val="10004"/>
                  </a:ext>
                </a:extLst>
              </a:tr>
              <a:tr h="152400">
                <a:tc>
                  <a:txBody>
                    <a:bodyPr/>
                    <a:lstStyle/>
                    <a:p>
                      <a:pPr marL="0" marR="0" lvl="0" indent="0" algn="ctr" rtl="0">
                        <a:spcBef>
                          <a:spcPts val="0"/>
                        </a:spcBef>
                        <a:spcAft>
                          <a:spcPts val="0"/>
                        </a:spcAft>
                        <a:buNone/>
                      </a:pPr>
                      <a:r>
                        <a:rPr lang="fr-FR" sz="1100" b="1">
                          <a:solidFill>
                            <a:schemeClr val="dk1"/>
                          </a:solidFill>
                        </a:rPr>
                        <a:t>­-l &lt;login&gt;</a:t>
                      </a:r>
                      <a:endParaRPr sz="1100" b="1">
                        <a:solidFill>
                          <a:schemeClr val="dk1"/>
                        </a:solidFill>
                        <a:latin typeface="Gill Sans"/>
                        <a:ea typeface="Gill Sans"/>
                        <a:cs typeface="Gill Sans"/>
                        <a:sym typeface="Gill Sans"/>
                      </a:endParaRPr>
                    </a:p>
                  </a:txBody>
                  <a:tcPr marL="91450" marR="91450" marT="45725" marB="45725" anchor="ctr"/>
                </a:tc>
                <a:tc>
                  <a:txBody>
                    <a:bodyPr/>
                    <a:lstStyle/>
                    <a:p>
                      <a:pPr marL="0" marR="0" lvl="0" indent="0" algn="l" rtl="0">
                        <a:spcBef>
                          <a:spcPts val="0"/>
                        </a:spcBef>
                        <a:spcAft>
                          <a:spcPts val="0"/>
                        </a:spcAft>
                        <a:buNone/>
                      </a:pPr>
                      <a:r>
                        <a:rPr lang="fr-FR" sz="1200">
                          <a:solidFill>
                            <a:schemeClr val="dk1"/>
                          </a:solidFill>
                        </a:rPr>
                        <a:t>Modifie le nom de login. </a:t>
                      </a:r>
                      <a:endParaRPr sz="1200">
                        <a:solidFill>
                          <a:schemeClr val="dk1"/>
                        </a:solidFill>
                        <a:latin typeface="Gill Sans"/>
                        <a:ea typeface="Gill Sans"/>
                        <a:cs typeface="Gill Sans"/>
                        <a:sym typeface="Gill Sans"/>
                      </a:endParaRPr>
                    </a:p>
                  </a:txBody>
                  <a:tcPr marL="91450" marR="91450" marT="45725" marB="45725" anchor="ctr">
                    <a:solidFill>
                      <a:schemeClr val="lt2"/>
                    </a:solidFill>
                  </a:tcPr>
                </a:tc>
                <a:extLst>
                  <a:ext uri="{0D108BD9-81ED-4DB2-BD59-A6C34878D82A}">
                    <a16:rowId xmlns:a16="http://schemas.microsoft.com/office/drawing/2014/main" val="10005"/>
                  </a:ext>
                </a:extLst>
              </a:tr>
              <a:tr h="152400">
                <a:tc>
                  <a:txBody>
                    <a:bodyPr/>
                    <a:lstStyle/>
                    <a:p>
                      <a:pPr marL="0" marR="0" lvl="0" indent="0" algn="ctr" rtl="0">
                        <a:spcBef>
                          <a:spcPts val="0"/>
                        </a:spcBef>
                        <a:spcAft>
                          <a:spcPts val="0"/>
                        </a:spcAft>
                        <a:buNone/>
                      </a:pPr>
                      <a:r>
                        <a:rPr lang="fr-FR" sz="1100" b="1">
                          <a:solidFill>
                            <a:schemeClr val="dk1"/>
                          </a:solidFill>
                        </a:rPr>
                        <a:t>-­m</a:t>
                      </a:r>
                      <a:endParaRPr sz="1100" b="1">
                        <a:solidFill>
                          <a:schemeClr val="dk1"/>
                        </a:solidFill>
                        <a:latin typeface="Gill Sans"/>
                        <a:ea typeface="Gill Sans"/>
                        <a:cs typeface="Gill Sans"/>
                        <a:sym typeface="Gill Sans"/>
                      </a:endParaRPr>
                    </a:p>
                  </a:txBody>
                  <a:tcPr marL="91450" marR="91450" marT="45725" marB="45725" anchor="ctr"/>
                </a:tc>
                <a:tc>
                  <a:txBody>
                    <a:bodyPr/>
                    <a:lstStyle/>
                    <a:p>
                      <a:pPr marL="0" marR="0" lvl="0" indent="0" algn="l" rtl="0">
                        <a:spcBef>
                          <a:spcPts val="0"/>
                        </a:spcBef>
                        <a:spcAft>
                          <a:spcPts val="0"/>
                        </a:spcAft>
                        <a:buNone/>
                      </a:pPr>
                      <a:r>
                        <a:rPr lang="fr-FR" sz="1200" dirty="0">
                          <a:solidFill>
                            <a:schemeClr val="dk1"/>
                          </a:solidFill>
                        </a:rPr>
                        <a:t>Move : implique la </a:t>
                      </a:r>
                      <a:r>
                        <a:rPr lang="fr-FR" sz="1200" dirty="0" err="1">
                          <a:solidFill>
                            <a:schemeClr val="dk1"/>
                          </a:solidFill>
                        </a:rPr>
                        <a:t>présence</a:t>
                      </a:r>
                      <a:r>
                        <a:rPr lang="fr-FR" sz="1200" dirty="0">
                          <a:solidFill>
                            <a:schemeClr val="dk1"/>
                          </a:solidFill>
                        </a:rPr>
                        <a:t> de ­d pour </a:t>
                      </a:r>
                      <a:r>
                        <a:rPr lang="fr-FR" sz="1200" dirty="0" err="1">
                          <a:solidFill>
                            <a:schemeClr val="dk1"/>
                          </a:solidFill>
                        </a:rPr>
                        <a:t>préciser</a:t>
                      </a:r>
                      <a:r>
                        <a:rPr lang="fr-FR" sz="1200" dirty="0">
                          <a:solidFill>
                            <a:schemeClr val="dk1"/>
                          </a:solidFill>
                        </a:rPr>
                        <a:t> un nouveau </a:t>
                      </a:r>
                      <a:r>
                        <a:rPr lang="fr-FR" sz="1200" dirty="0" err="1">
                          <a:solidFill>
                            <a:schemeClr val="dk1"/>
                          </a:solidFill>
                        </a:rPr>
                        <a:t>répertoire</a:t>
                      </a:r>
                      <a:r>
                        <a:rPr lang="fr-FR" sz="1200" dirty="0">
                          <a:solidFill>
                            <a:schemeClr val="dk1"/>
                          </a:solidFill>
                        </a:rPr>
                        <a:t> personnel. Le contenu de l’ancien </a:t>
                      </a:r>
                      <a:r>
                        <a:rPr lang="fr-FR" sz="1200" dirty="0" err="1">
                          <a:solidFill>
                            <a:schemeClr val="dk1"/>
                          </a:solidFill>
                        </a:rPr>
                        <a:t>répertoire</a:t>
                      </a:r>
                      <a:r>
                        <a:rPr lang="fr-FR" sz="1200" dirty="0">
                          <a:solidFill>
                            <a:schemeClr val="dk1"/>
                          </a:solidFill>
                        </a:rPr>
                        <a:t> est </a:t>
                      </a:r>
                      <a:r>
                        <a:rPr lang="fr-FR" sz="1200" dirty="0" err="1">
                          <a:solidFill>
                            <a:schemeClr val="dk1"/>
                          </a:solidFill>
                        </a:rPr>
                        <a:t>déplace</a:t>
                      </a:r>
                      <a:r>
                        <a:rPr lang="fr-FR" sz="1200" dirty="0">
                          <a:solidFill>
                            <a:schemeClr val="dk1"/>
                          </a:solidFill>
                        </a:rPr>
                        <a:t>́ dans le nouveau. </a:t>
                      </a:r>
                      <a:endParaRPr sz="1200" dirty="0">
                        <a:solidFill>
                          <a:schemeClr val="dk1"/>
                        </a:solidFill>
                        <a:latin typeface="Gill Sans"/>
                        <a:ea typeface="Gill Sans"/>
                        <a:cs typeface="Gill Sans"/>
                        <a:sym typeface="Gill Sans"/>
                      </a:endParaRPr>
                    </a:p>
                  </a:txBody>
                  <a:tcPr marL="91450" marR="91450" marT="45725" marB="45725" anchor="ctr">
                    <a:solidFill>
                      <a:schemeClr val="lt2"/>
                    </a:solidFill>
                  </a:tcPr>
                </a:tc>
                <a:extLst>
                  <a:ext uri="{0D108BD9-81ED-4DB2-BD59-A6C34878D82A}">
                    <a16:rowId xmlns:a16="http://schemas.microsoft.com/office/drawing/2014/main" val="10006"/>
                  </a:ext>
                </a:extLst>
              </a:tr>
            </a:tbl>
          </a:graphicData>
        </a:graphic>
      </p:graphicFrame>
      <p:pic>
        <p:nvPicPr>
          <p:cNvPr id="585" name="Google Shape;585;p58"/>
          <p:cNvPicPr preferRelativeResize="0"/>
          <p:nvPr/>
        </p:nvPicPr>
        <p:blipFill rotWithShape="1">
          <a:blip r:embed="rId3">
            <a:alphaModFix/>
          </a:blip>
          <a:srcRect/>
          <a:stretch/>
        </p:blipFill>
        <p:spPr>
          <a:xfrm>
            <a:off x="92601" y="2951544"/>
            <a:ext cx="5844098" cy="26853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59"/>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591" name="Google Shape;591;p59"/>
          <p:cNvSpPr txBox="1"/>
          <p:nvPr/>
        </p:nvSpPr>
        <p:spPr>
          <a:xfrm>
            <a:off x="7618021" y="1448758"/>
            <a:ext cx="35922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SUPPRIMER UN UTILISATEUR</a:t>
            </a:r>
            <a:endParaRPr/>
          </a:p>
        </p:txBody>
      </p:sp>
      <p:sp>
        <p:nvSpPr>
          <p:cNvPr id="592" name="Google Shape;592;p59"/>
          <p:cNvSpPr txBox="1"/>
          <p:nvPr/>
        </p:nvSpPr>
        <p:spPr>
          <a:xfrm>
            <a:off x="6508763" y="2584678"/>
            <a:ext cx="5301343" cy="663771"/>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b="1">
                <a:solidFill>
                  <a:srgbClr val="002060"/>
                </a:solidFill>
                <a:latin typeface="Gill Sans"/>
                <a:ea typeface="Gill Sans"/>
                <a:cs typeface="Gill Sans"/>
                <a:sym typeface="Gill Sans"/>
              </a:rPr>
              <a:t>Userdel</a:t>
            </a:r>
            <a:r>
              <a:rPr lang="fr-FR" sz="1800" b="1">
                <a:solidFill>
                  <a:srgbClr val="002060"/>
                </a:solidFill>
                <a:latin typeface="Gill Sans"/>
                <a:ea typeface="Gill Sans"/>
                <a:cs typeface="Gill Sans"/>
                <a:sym typeface="Gill Sans"/>
              </a:rPr>
              <a:t> </a:t>
            </a:r>
            <a:r>
              <a:rPr lang="fr-FR" sz="1400">
                <a:solidFill>
                  <a:srgbClr val="002060"/>
                </a:solidFill>
                <a:latin typeface="Gill Sans"/>
                <a:ea typeface="Gill Sans"/>
                <a:cs typeface="Gill Sans"/>
                <a:sym typeface="Gill Sans"/>
              </a:rPr>
              <a:t>supprime l’utilisateur mais pas son répertoire personnel.</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b="1" i="1">
                <a:solidFill>
                  <a:srgbClr val="002060"/>
                </a:solidFill>
                <a:latin typeface="Gill Sans"/>
                <a:ea typeface="Gill Sans"/>
                <a:cs typeface="Gill Sans"/>
                <a:sym typeface="Gill Sans"/>
              </a:rPr>
              <a:t>Userdel –r &lt;login user&gt;</a:t>
            </a:r>
            <a:r>
              <a:rPr lang="fr-FR" sz="1400">
                <a:solidFill>
                  <a:srgbClr val="002060"/>
                </a:solidFill>
                <a:latin typeface="Gill Sans"/>
                <a:ea typeface="Gill Sans"/>
                <a:cs typeface="Gill Sans"/>
                <a:sym typeface="Gill Sans"/>
              </a:rPr>
              <a:t>, supprime l’utilisateur et son répertoire. </a:t>
            </a:r>
            <a:endParaRPr/>
          </a:p>
        </p:txBody>
      </p:sp>
      <p:sp>
        <p:nvSpPr>
          <p:cNvPr id="593" name="Google Shape;593;p59"/>
          <p:cNvSpPr txBox="1"/>
          <p:nvPr/>
        </p:nvSpPr>
        <p:spPr>
          <a:xfrm>
            <a:off x="6508762" y="4345959"/>
            <a:ext cx="5301343" cy="857671"/>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b="1">
                <a:solidFill>
                  <a:srgbClr val="002060"/>
                </a:solidFill>
                <a:latin typeface="Gill Sans"/>
                <a:ea typeface="Gill Sans"/>
                <a:cs typeface="Gill Sans"/>
                <a:sym typeface="Gill Sans"/>
              </a:rPr>
              <a:t>Deluser</a:t>
            </a:r>
            <a:r>
              <a:rPr lang="fr-FR" sz="1800" b="1">
                <a:solidFill>
                  <a:srgbClr val="002060"/>
                </a:solidFill>
                <a:latin typeface="Gill Sans"/>
                <a:ea typeface="Gill Sans"/>
                <a:cs typeface="Gill Sans"/>
                <a:sym typeface="Gill Sans"/>
              </a:rPr>
              <a:t> </a:t>
            </a:r>
            <a:r>
              <a:rPr lang="fr-FR" sz="1400">
                <a:solidFill>
                  <a:srgbClr val="002060"/>
                </a:solidFill>
                <a:latin typeface="Gill Sans"/>
                <a:ea typeface="Gill Sans"/>
                <a:cs typeface="Gill Sans"/>
                <a:sym typeface="Gill Sans"/>
              </a:rPr>
              <a:t>supprime l’utilisateur mais pas son répertoire personnel.</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b="1" i="1">
                <a:solidFill>
                  <a:srgbClr val="002060"/>
                </a:solidFill>
                <a:latin typeface="Gill Sans"/>
                <a:ea typeface="Gill Sans"/>
                <a:cs typeface="Gill Sans"/>
                <a:sym typeface="Gill Sans"/>
              </a:rPr>
              <a:t>deluser – -remove-home &lt;login user&gt;</a:t>
            </a:r>
            <a:r>
              <a:rPr lang="fr-FR" sz="1400">
                <a:solidFill>
                  <a:srgbClr val="002060"/>
                </a:solidFill>
                <a:latin typeface="Gill Sans"/>
                <a:ea typeface="Gill Sans"/>
                <a:cs typeface="Gill Sans"/>
                <a:sym typeface="Gill Sans"/>
              </a:rPr>
              <a:t>, supprime l’utilisateur et son répertoire. </a:t>
            </a:r>
            <a:endParaRPr/>
          </a:p>
        </p:txBody>
      </p:sp>
      <p:sp>
        <p:nvSpPr>
          <p:cNvPr id="594" name="Google Shape;594;p59"/>
          <p:cNvSpPr txBox="1"/>
          <p:nvPr/>
        </p:nvSpPr>
        <p:spPr>
          <a:xfrm>
            <a:off x="8542116" y="3518704"/>
            <a:ext cx="872048" cy="37039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ou</a:t>
            </a:r>
            <a:endParaRPr/>
          </a:p>
        </p:txBody>
      </p:sp>
      <p:pic>
        <p:nvPicPr>
          <p:cNvPr id="595" name="Google Shape;595;p59"/>
          <p:cNvPicPr preferRelativeResize="0"/>
          <p:nvPr/>
        </p:nvPicPr>
        <p:blipFill rotWithShape="1">
          <a:blip r:embed="rId3">
            <a:alphaModFix/>
          </a:blip>
          <a:srcRect/>
          <a:stretch/>
        </p:blipFill>
        <p:spPr>
          <a:xfrm>
            <a:off x="428195" y="2314936"/>
            <a:ext cx="5400696" cy="451991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1-1 UN PEU D’HISTOIRE</a:t>
            </a:r>
            <a:endParaRPr/>
          </a:p>
        </p:txBody>
      </p:sp>
      <p:sp>
        <p:nvSpPr>
          <p:cNvPr id="139" name="Google Shape;139;p6"/>
          <p:cNvSpPr txBox="1">
            <a:spLocks noGrp="1"/>
          </p:cNvSpPr>
          <p:nvPr>
            <p:ph type="body" idx="1"/>
          </p:nvPr>
        </p:nvSpPr>
        <p:spPr>
          <a:xfrm>
            <a:off x="2231136" y="2467429"/>
            <a:ext cx="7729728" cy="4107541"/>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100000"/>
              </a:lnSpc>
              <a:spcBef>
                <a:spcPts val="0"/>
              </a:spcBef>
              <a:spcAft>
                <a:spcPts val="0"/>
              </a:spcAft>
              <a:buSzPct val="100000"/>
              <a:buChar char="•"/>
            </a:pPr>
            <a:r>
              <a:rPr lang="fr-FR"/>
              <a:t>C’est en 1969 que Kenneth THOMPSON, employé chez Bell, développe un nouveau prototype de système à temps partagé ; son nom est Unics et sera Unix.</a:t>
            </a:r>
            <a:endParaRPr/>
          </a:p>
          <a:p>
            <a:pPr marL="228600" lvl="0" indent="-228600" algn="l" rtl="0">
              <a:lnSpc>
                <a:spcPct val="100000"/>
              </a:lnSpc>
              <a:spcBef>
                <a:spcPts val="1000"/>
              </a:spcBef>
              <a:spcAft>
                <a:spcPts val="0"/>
              </a:spcAft>
              <a:buSzPct val="100000"/>
              <a:buChar char="•"/>
            </a:pPr>
            <a:r>
              <a:rPr lang="fr-FR"/>
              <a:t>Entre 1970 et 1975, Unix devient le système portable et officiel pour les institutions et les universités.</a:t>
            </a:r>
            <a:endParaRPr/>
          </a:p>
          <a:p>
            <a:pPr marL="228600" lvl="0" indent="-228600" algn="l" rtl="0">
              <a:lnSpc>
                <a:spcPct val="100000"/>
              </a:lnSpc>
              <a:spcBef>
                <a:spcPts val="1000"/>
              </a:spcBef>
              <a:spcAft>
                <a:spcPts val="0"/>
              </a:spcAft>
              <a:buSzPct val="100000"/>
              <a:buChar char="•"/>
            </a:pPr>
            <a:r>
              <a:rPr lang="fr-FR"/>
              <a:t>En 1980, des chercheurs de l’université de Berkeley développent leur propre UNIX (BSD).</a:t>
            </a:r>
            <a:endParaRPr/>
          </a:p>
          <a:p>
            <a:pPr marL="228600" lvl="0" indent="-228600" algn="l" rtl="0">
              <a:lnSpc>
                <a:spcPct val="100000"/>
              </a:lnSpc>
              <a:spcBef>
                <a:spcPts val="1000"/>
              </a:spcBef>
              <a:spcAft>
                <a:spcPts val="0"/>
              </a:spcAft>
              <a:buSzPct val="100000"/>
              <a:buChar char="•"/>
            </a:pPr>
            <a:r>
              <a:rPr lang="fr-FR"/>
              <a:t>En 1983, la société ATT tente une commercialisation d’un UNIX système V et de concurrencer l’UNIX BSD.</a:t>
            </a:r>
            <a:endParaRPr/>
          </a:p>
          <a:p>
            <a:pPr marL="228600" lvl="0" indent="-228600" algn="l" rtl="0">
              <a:lnSpc>
                <a:spcPct val="100000"/>
              </a:lnSpc>
              <a:spcBef>
                <a:spcPts val="1000"/>
              </a:spcBef>
              <a:spcAft>
                <a:spcPts val="0"/>
              </a:spcAft>
              <a:buSzPct val="100000"/>
              <a:buChar char="•"/>
            </a:pPr>
            <a:r>
              <a:rPr lang="fr-FR"/>
              <a:t>En 1984, Richard Stallman lance le projet GNU qui vise à créer son système ’Unix’ complètement libre.</a:t>
            </a:r>
            <a:endParaRPr/>
          </a:p>
          <a:p>
            <a:pPr marL="228600" lvl="0" indent="-228600" algn="l" rtl="0">
              <a:lnSpc>
                <a:spcPct val="100000"/>
              </a:lnSpc>
              <a:spcBef>
                <a:spcPts val="1000"/>
              </a:spcBef>
              <a:spcAft>
                <a:spcPts val="0"/>
              </a:spcAft>
              <a:buSzPct val="100000"/>
              <a:buChar char="•"/>
            </a:pPr>
            <a:r>
              <a:rPr lang="fr-FR"/>
              <a:t>En 1988, c’est le début d’une normalisation avec l’organisation ’IEEE’ et la norme ’POSIX’ pour les développements d’applications autour d’un système UNIX.</a:t>
            </a:r>
            <a:endParaRPr/>
          </a:p>
          <a:p>
            <a:pPr marL="228600" lvl="0" indent="-228600" algn="l" rtl="0">
              <a:lnSpc>
                <a:spcPct val="100000"/>
              </a:lnSpc>
              <a:spcBef>
                <a:spcPts val="1000"/>
              </a:spcBef>
              <a:spcAft>
                <a:spcPts val="0"/>
              </a:spcAft>
              <a:buSzPct val="100000"/>
              <a:buChar char="•"/>
            </a:pPr>
            <a:r>
              <a:rPr lang="fr-FR">
                <a:solidFill>
                  <a:srgbClr val="FF0000"/>
                </a:solidFill>
              </a:rPr>
              <a:t>En 1991, un étudiant finlandais, Linus TORVALDS, créé un noyau UNIX qui a été ajouté aux travaux du projet GNU de Stallman, a donc donné naissance à GNU/Linux.</a:t>
            </a:r>
            <a:endParaRPr/>
          </a:p>
        </p:txBody>
      </p:sp>
      <p:pic>
        <p:nvPicPr>
          <p:cNvPr id="140" name="Google Shape;140;p6"/>
          <p:cNvPicPr preferRelativeResize="0"/>
          <p:nvPr/>
        </p:nvPicPr>
        <p:blipFill rotWithShape="1">
          <a:blip r:embed="rId3">
            <a:alphaModFix/>
          </a:blip>
          <a:srcRect/>
          <a:stretch/>
        </p:blipFill>
        <p:spPr>
          <a:xfrm>
            <a:off x="9843184" y="4521199"/>
            <a:ext cx="636132" cy="621599"/>
          </a:xfrm>
          <a:prstGeom prst="rect">
            <a:avLst/>
          </a:prstGeom>
          <a:noFill/>
          <a:ln>
            <a:noFill/>
          </a:ln>
        </p:spPr>
      </p:pic>
      <p:pic>
        <p:nvPicPr>
          <p:cNvPr id="141" name="Google Shape;141;p6" descr="Linux Logo : histoire, signification de l&amp;#39;emblème"/>
          <p:cNvPicPr preferRelativeResize="0"/>
          <p:nvPr/>
        </p:nvPicPr>
        <p:blipFill rotWithShape="1">
          <a:blip r:embed="rId4">
            <a:alphaModFix/>
          </a:blip>
          <a:srcRect/>
          <a:stretch/>
        </p:blipFill>
        <p:spPr>
          <a:xfrm>
            <a:off x="3441136" y="6179966"/>
            <a:ext cx="890206" cy="500741"/>
          </a:xfrm>
          <a:prstGeom prst="rect">
            <a:avLst/>
          </a:prstGeom>
          <a:noFill/>
          <a:ln>
            <a:noFill/>
          </a:ln>
        </p:spPr>
      </p:pic>
      <p:pic>
        <p:nvPicPr>
          <p:cNvPr id="142" name="Google Shape;142;p6"/>
          <p:cNvPicPr preferRelativeResize="0"/>
          <p:nvPr/>
        </p:nvPicPr>
        <p:blipFill rotWithShape="1">
          <a:blip r:embed="rId5">
            <a:alphaModFix/>
          </a:blip>
          <a:srcRect/>
          <a:stretch/>
        </p:blipFill>
        <p:spPr>
          <a:xfrm>
            <a:off x="9752143" y="2467429"/>
            <a:ext cx="935895" cy="476456"/>
          </a:xfrm>
          <a:prstGeom prst="rect">
            <a:avLst/>
          </a:prstGeom>
          <a:noFill/>
          <a:ln>
            <a:noFill/>
          </a:ln>
        </p:spPr>
      </p:pic>
      <p:pic>
        <p:nvPicPr>
          <p:cNvPr id="143" name="Google Shape;143;p6"/>
          <p:cNvPicPr preferRelativeResize="0"/>
          <p:nvPr/>
        </p:nvPicPr>
        <p:blipFill rotWithShape="1">
          <a:blip r:embed="rId6">
            <a:alphaModFix/>
          </a:blip>
          <a:srcRect/>
          <a:stretch/>
        </p:blipFill>
        <p:spPr>
          <a:xfrm>
            <a:off x="8958242" y="6006239"/>
            <a:ext cx="621600" cy="621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0"/>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3-3 GÉRER LES UTILISATEURS</a:t>
            </a:r>
            <a:endParaRPr sz="2600"/>
          </a:p>
        </p:txBody>
      </p:sp>
      <p:pic>
        <p:nvPicPr>
          <p:cNvPr id="601" name="Google Shape;601;p60"/>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602" name="Google Shape;602;p60"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603" name="Google Shape;603;p60"/>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Un peu de pratique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61"/>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609" name="Google Shape;609;p61"/>
          <p:cNvSpPr txBox="1"/>
          <p:nvPr/>
        </p:nvSpPr>
        <p:spPr>
          <a:xfrm>
            <a:off x="6612721" y="1975210"/>
            <a:ext cx="5301343" cy="33824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dirty="0">
                <a:solidFill>
                  <a:schemeClr val="dk1"/>
                </a:solidFill>
                <a:latin typeface="Gill Sans"/>
                <a:ea typeface="Gill Sans"/>
                <a:cs typeface="Gill Sans"/>
                <a:sym typeface="Gill Sans"/>
              </a:rPr>
              <a:t>La commande </a:t>
            </a:r>
            <a:r>
              <a:rPr lang="fr-FR" sz="1400" b="1" dirty="0">
                <a:solidFill>
                  <a:srgbClr val="002060"/>
                </a:solidFill>
                <a:latin typeface="Gill Sans"/>
                <a:ea typeface="Gill Sans"/>
                <a:cs typeface="Gill Sans"/>
                <a:sym typeface="Gill Sans"/>
              </a:rPr>
              <a:t>« </a:t>
            </a:r>
            <a:r>
              <a:rPr lang="fr-FR" sz="1400" b="1" dirty="0" err="1">
                <a:solidFill>
                  <a:srgbClr val="002060"/>
                </a:solidFill>
                <a:latin typeface="Gill Sans"/>
                <a:ea typeface="Gill Sans"/>
                <a:cs typeface="Gill Sans"/>
                <a:sym typeface="Gill Sans"/>
              </a:rPr>
              <a:t>passwd</a:t>
            </a:r>
            <a:r>
              <a:rPr lang="fr-FR" sz="1400" b="1" dirty="0">
                <a:solidFill>
                  <a:srgbClr val="002060"/>
                </a:solidFill>
                <a:latin typeface="Gill Sans"/>
                <a:ea typeface="Gill Sans"/>
                <a:cs typeface="Gill Sans"/>
                <a:sym typeface="Gill Sans"/>
              </a:rPr>
              <a:t> » </a:t>
            </a:r>
            <a:r>
              <a:rPr lang="fr-FR" sz="1400" dirty="0">
                <a:solidFill>
                  <a:schemeClr val="dk1"/>
                </a:solidFill>
                <a:latin typeface="Gill Sans"/>
                <a:ea typeface="Gill Sans"/>
                <a:cs typeface="Gill Sans"/>
                <a:sym typeface="Gill Sans"/>
              </a:rPr>
              <a:t>permet la gestion des mots de passe mais aussi les autorisations de connexion.</a:t>
            </a:r>
            <a:endParaRPr dirty="0"/>
          </a:p>
          <a:p>
            <a:pPr marL="285750" marR="0" lvl="0" indent="-285750" algn="l" rtl="0">
              <a:lnSpc>
                <a:spcPct val="90000"/>
              </a:lnSpc>
              <a:spcBef>
                <a:spcPts val="1000"/>
              </a:spcBef>
              <a:spcAft>
                <a:spcPts val="0"/>
              </a:spcAft>
              <a:buClr>
                <a:schemeClr val="accent2"/>
              </a:buClr>
              <a:buSzPts val="1400"/>
              <a:buFont typeface="Arial"/>
              <a:buChar char="•"/>
            </a:pPr>
            <a:r>
              <a:rPr lang="fr-FR" sz="1400" dirty="0">
                <a:solidFill>
                  <a:schemeClr val="dk1"/>
                </a:solidFill>
                <a:latin typeface="Gill Sans"/>
                <a:ea typeface="Gill Sans"/>
                <a:cs typeface="Gill Sans"/>
                <a:sym typeface="Gill Sans"/>
              </a:rPr>
              <a:t>A chaque changement de mot de passe, l’ancien est demandé avant.</a:t>
            </a:r>
            <a:endParaRPr dirty="0"/>
          </a:p>
          <a:p>
            <a:pPr marL="285750" marR="0" lvl="0" indent="-285750" algn="l" rtl="0">
              <a:lnSpc>
                <a:spcPct val="90000"/>
              </a:lnSpc>
              <a:spcBef>
                <a:spcPts val="1000"/>
              </a:spcBef>
              <a:spcAft>
                <a:spcPts val="0"/>
              </a:spcAft>
              <a:buClr>
                <a:schemeClr val="accent2"/>
              </a:buClr>
              <a:buSzPts val="1400"/>
              <a:buFont typeface="Arial"/>
              <a:buChar char="•"/>
            </a:pPr>
            <a:r>
              <a:rPr lang="fr-FR" sz="1400" dirty="0">
                <a:solidFill>
                  <a:schemeClr val="dk1"/>
                </a:solidFill>
                <a:latin typeface="Gill Sans"/>
                <a:ea typeface="Gill Sans"/>
                <a:cs typeface="Gill Sans"/>
                <a:sym typeface="Gill Sans"/>
              </a:rPr>
              <a:t>La saisie est masquée.</a:t>
            </a:r>
            <a:endParaRPr dirty="0"/>
          </a:p>
          <a:p>
            <a:pPr marL="285750" marR="0" lvl="0" indent="-285750" algn="l" rtl="0">
              <a:lnSpc>
                <a:spcPct val="90000"/>
              </a:lnSpc>
              <a:spcBef>
                <a:spcPts val="1000"/>
              </a:spcBef>
              <a:spcAft>
                <a:spcPts val="0"/>
              </a:spcAft>
              <a:buClr>
                <a:schemeClr val="accent2"/>
              </a:buClr>
              <a:buSzPts val="1400"/>
              <a:buFont typeface="Arial"/>
              <a:buChar char="•"/>
            </a:pPr>
            <a:r>
              <a:rPr lang="fr-FR" sz="1400" dirty="0">
                <a:solidFill>
                  <a:schemeClr val="dk1"/>
                </a:solidFill>
                <a:latin typeface="Gill Sans"/>
                <a:ea typeface="Gill Sans"/>
                <a:cs typeface="Gill Sans"/>
                <a:sym typeface="Gill Sans"/>
              </a:rPr>
              <a:t>Les modules </a:t>
            </a:r>
            <a:r>
              <a:rPr lang="fr-FR" sz="1400" b="1" dirty="0">
                <a:solidFill>
                  <a:srgbClr val="002060"/>
                </a:solidFill>
                <a:latin typeface="Gill Sans"/>
                <a:ea typeface="Gill Sans"/>
                <a:cs typeface="Gill Sans"/>
                <a:sym typeface="Gill Sans"/>
              </a:rPr>
              <a:t>PAM </a:t>
            </a:r>
            <a:r>
              <a:rPr lang="fr-FR" sz="1400" dirty="0">
                <a:solidFill>
                  <a:schemeClr val="dk1"/>
                </a:solidFill>
                <a:latin typeface="Gill Sans"/>
                <a:ea typeface="Gill Sans"/>
                <a:cs typeface="Gill Sans"/>
                <a:sym typeface="Gill Sans"/>
              </a:rPr>
              <a:t> sont des modules paramétrables qui mettent en place des contraintes plus ou moins sévères d’authentification et de connexion ( ex : longueur mot de passe). </a:t>
            </a:r>
            <a:endParaRPr dirty="0"/>
          </a:p>
          <a:p>
            <a:pPr marL="285750" marR="0" lvl="0" indent="-285750" algn="l" rtl="0">
              <a:lnSpc>
                <a:spcPct val="90000"/>
              </a:lnSpc>
              <a:spcBef>
                <a:spcPts val="1000"/>
              </a:spcBef>
              <a:spcAft>
                <a:spcPts val="0"/>
              </a:spcAft>
              <a:buClr>
                <a:schemeClr val="accent2"/>
              </a:buClr>
              <a:buSzPts val="1400"/>
              <a:buFont typeface="Arial"/>
              <a:buChar char="•"/>
            </a:pPr>
            <a:r>
              <a:rPr lang="fr-FR" sz="1400" dirty="0">
                <a:solidFill>
                  <a:schemeClr val="dk1"/>
                </a:solidFill>
                <a:latin typeface="Gill Sans"/>
                <a:ea typeface="Gill Sans"/>
                <a:cs typeface="Gill Sans"/>
                <a:sym typeface="Gill Sans"/>
              </a:rPr>
              <a:t>L’utilisateur </a:t>
            </a:r>
            <a:r>
              <a:rPr lang="fr-FR" sz="1400" dirty="0" err="1">
                <a:solidFill>
                  <a:schemeClr val="dk1"/>
                </a:solidFill>
                <a:latin typeface="Gill Sans"/>
                <a:ea typeface="Gill Sans"/>
                <a:cs typeface="Gill Sans"/>
                <a:sym typeface="Gill Sans"/>
              </a:rPr>
              <a:t>root</a:t>
            </a:r>
            <a:r>
              <a:rPr lang="fr-FR" sz="1400" dirty="0">
                <a:solidFill>
                  <a:schemeClr val="dk1"/>
                </a:solidFill>
                <a:latin typeface="Gill Sans"/>
                <a:ea typeface="Gill Sans"/>
                <a:cs typeface="Gill Sans"/>
                <a:sym typeface="Gill Sans"/>
              </a:rPr>
              <a:t> peut modifier tous les mots de passe et forcer les contraintes des PAM.</a:t>
            </a:r>
            <a:endParaRPr dirty="0"/>
          </a:p>
          <a:p>
            <a:pPr marL="285750" marR="0" lvl="0" indent="-196850" algn="l" rtl="0">
              <a:lnSpc>
                <a:spcPct val="90000"/>
              </a:lnSpc>
              <a:spcBef>
                <a:spcPts val="1000"/>
              </a:spcBef>
              <a:spcAft>
                <a:spcPts val="0"/>
              </a:spcAft>
              <a:buClr>
                <a:schemeClr val="accent2"/>
              </a:buClr>
              <a:buSzPts val="1400"/>
              <a:buFont typeface="Arial"/>
              <a:buNone/>
            </a:pPr>
            <a:endParaRPr sz="1400" dirty="0">
              <a:solidFill>
                <a:schemeClr val="dk1"/>
              </a:solidFill>
              <a:latin typeface="Gill Sans"/>
              <a:ea typeface="Gill Sans"/>
              <a:cs typeface="Gill Sans"/>
              <a:sym typeface="Gill Sans"/>
            </a:endParaRPr>
          </a:p>
          <a:p>
            <a:pPr marL="285750" marR="0" lvl="0" indent="-285750" algn="l" rtl="0">
              <a:lnSpc>
                <a:spcPct val="90000"/>
              </a:lnSpc>
              <a:spcBef>
                <a:spcPts val="1000"/>
              </a:spcBef>
              <a:spcAft>
                <a:spcPts val="0"/>
              </a:spcAft>
              <a:buClr>
                <a:schemeClr val="accent2"/>
              </a:buClr>
              <a:buSzPts val="1400"/>
              <a:buFont typeface="Arial"/>
              <a:buChar char="•"/>
            </a:pPr>
            <a:r>
              <a:rPr lang="fr-FR" sz="1400" dirty="0">
                <a:solidFill>
                  <a:schemeClr val="dk1"/>
                </a:solidFill>
                <a:latin typeface="Gill Sans"/>
                <a:ea typeface="Gill Sans"/>
                <a:cs typeface="Gill Sans"/>
                <a:sym typeface="Gill Sans"/>
              </a:rPr>
              <a:t>Tous les champs dans le fichier /</a:t>
            </a:r>
            <a:r>
              <a:rPr lang="fr-FR" sz="1400" dirty="0" err="1">
                <a:solidFill>
                  <a:schemeClr val="dk1"/>
                </a:solidFill>
                <a:latin typeface="Gill Sans"/>
                <a:ea typeface="Gill Sans"/>
                <a:cs typeface="Gill Sans"/>
                <a:sym typeface="Gill Sans"/>
              </a:rPr>
              <a:t>etc</a:t>
            </a:r>
            <a:r>
              <a:rPr lang="fr-FR" sz="1400" dirty="0">
                <a:solidFill>
                  <a:schemeClr val="dk1"/>
                </a:solidFill>
                <a:latin typeface="Gill Sans"/>
                <a:ea typeface="Gill Sans"/>
                <a:cs typeface="Gill Sans"/>
                <a:sym typeface="Gill Sans"/>
              </a:rPr>
              <a:t>/</a:t>
            </a:r>
            <a:r>
              <a:rPr lang="fr-FR" sz="1400" dirty="0" err="1">
                <a:solidFill>
                  <a:schemeClr val="dk1"/>
                </a:solidFill>
                <a:latin typeface="Gill Sans"/>
                <a:ea typeface="Gill Sans"/>
                <a:cs typeface="Gill Sans"/>
                <a:sym typeface="Gill Sans"/>
              </a:rPr>
              <a:t>shadow</a:t>
            </a:r>
            <a:r>
              <a:rPr lang="fr-FR" sz="1400" dirty="0">
                <a:solidFill>
                  <a:schemeClr val="dk1"/>
                </a:solidFill>
                <a:latin typeface="Gill Sans"/>
                <a:ea typeface="Gill Sans"/>
                <a:cs typeface="Gill Sans"/>
                <a:sym typeface="Gill Sans"/>
              </a:rPr>
              <a:t> peuvent être modifiés avec un profil user « </a:t>
            </a:r>
            <a:r>
              <a:rPr lang="fr-FR" sz="1400" dirty="0" err="1">
                <a:solidFill>
                  <a:schemeClr val="dk1"/>
                </a:solidFill>
                <a:latin typeface="Gill Sans"/>
                <a:ea typeface="Gill Sans"/>
                <a:cs typeface="Gill Sans"/>
                <a:sym typeface="Gill Sans"/>
              </a:rPr>
              <a:t>root</a:t>
            </a:r>
            <a:r>
              <a:rPr lang="fr-FR" sz="1400" dirty="0">
                <a:solidFill>
                  <a:schemeClr val="dk1"/>
                </a:solidFill>
                <a:latin typeface="Gill Sans"/>
                <a:ea typeface="Gill Sans"/>
                <a:cs typeface="Gill Sans"/>
                <a:sym typeface="Gill Sans"/>
              </a:rPr>
              <a:t> ».</a:t>
            </a:r>
            <a:endParaRPr dirty="0"/>
          </a:p>
        </p:txBody>
      </p:sp>
      <p:sp>
        <p:nvSpPr>
          <p:cNvPr id="610" name="Google Shape;610;p61"/>
          <p:cNvSpPr txBox="1"/>
          <p:nvPr/>
        </p:nvSpPr>
        <p:spPr>
          <a:xfrm>
            <a:off x="8033657" y="1066802"/>
            <a:ext cx="227511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MOT DE PASSE</a:t>
            </a:r>
            <a:endParaRPr/>
          </a:p>
        </p:txBody>
      </p:sp>
      <p:pic>
        <p:nvPicPr>
          <p:cNvPr id="611" name="Google Shape;611;p61" descr="Visage de diable noir"/>
          <p:cNvPicPr preferRelativeResize="0"/>
          <p:nvPr/>
        </p:nvPicPr>
        <p:blipFill rotWithShape="1">
          <a:blip r:embed="rId3">
            <a:alphaModFix/>
          </a:blip>
          <a:srcRect/>
          <a:stretch/>
        </p:blipFill>
        <p:spPr>
          <a:xfrm>
            <a:off x="8883357" y="4290896"/>
            <a:ext cx="362127" cy="362127"/>
          </a:xfrm>
          <a:prstGeom prst="rect">
            <a:avLst/>
          </a:prstGeom>
          <a:noFill/>
          <a:ln>
            <a:noFill/>
          </a:ln>
        </p:spPr>
      </p:pic>
      <p:pic>
        <p:nvPicPr>
          <p:cNvPr id="612" name="Google Shape;612;p61"/>
          <p:cNvPicPr preferRelativeResize="0"/>
          <p:nvPr/>
        </p:nvPicPr>
        <p:blipFill rotWithShape="1">
          <a:blip r:embed="rId4">
            <a:alphaModFix/>
          </a:blip>
          <a:srcRect/>
          <a:stretch/>
        </p:blipFill>
        <p:spPr>
          <a:xfrm>
            <a:off x="636753" y="2380815"/>
            <a:ext cx="5034844" cy="437090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62"/>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618" name="Google Shape;618;p62"/>
          <p:cNvSpPr txBox="1"/>
          <p:nvPr/>
        </p:nvSpPr>
        <p:spPr>
          <a:xfrm>
            <a:off x="8033656" y="822748"/>
            <a:ext cx="2275114" cy="5847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dirty="0">
                <a:solidFill>
                  <a:schemeClr val="dk1"/>
                </a:solidFill>
                <a:latin typeface="Gill Sans"/>
                <a:ea typeface="Gill Sans"/>
                <a:cs typeface="Gill Sans"/>
                <a:sym typeface="Gill Sans"/>
              </a:rPr>
              <a:t>MOT DE PASSE</a:t>
            </a:r>
          </a:p>
          <a:p>
            <a:pPr lvl="0" algn="ctr"/>
            <a:r>
              <a:rPr lang="fr-FR" b="1" dirty="0">
                <a:solidFill>
                  <a:srgbClr val="002060"/>
                </a:solidFill>
                <a:latin typeface="Gill Sans"/>
                <a:ea typeface="Gill Sans"/>
                <a:cs typeface="Gill Sans"/>
                <a:sym typeface="Gill Sans"/>
              </a:rPr>
              <a:t>« </a:t>
            </a:r>
            <a:r>
              <a:rPr lang="fr-FR" b="1" dirty="0" err="1">
                <a:solidFill>
                  <a:srgbClr val="002060"/>
                </a:solidFill>
                <a:latin typeface="Gill Sans"/>
                <a:ea typeface="Gill Sans"/>
                <a:cs typeface="Gill Sans"/>
                <a:sym typeface="Gill Sans"/>
              </a:rPr>
              <a:t>passwd</a:t>
            </a:r>
            <a:r>
              <a:rPr lang="fr-FR" b="1" dirty="0">
                <a:solidFill>
                  <a:srgbClr val="002060"/>
                </a:solidFill>
                <a:latin typeface="Gill Sans"/>
                <a:ea typeface="Gill Sans"/>
                <a:cs typeface="Gill Sans"/>
                <a:sym typeface="Gill Sans"/>
              </a:rPr>
              <a:t> »</a:t>
            </a:r>
            <a:endParaRPr dirty="0"/>
          </a:p>
        </p:txBody>
      </p:sp>
      <p:graphicFrame>
        <p:nvGraphicFramePr>
          <p:cNvPr id="619" name="Google Shape;619;p62"/>
          <p:cNvGraphicFramePr/>
          <p:nvPr/>
        </p:nvGraphicFramePr>
        <p:xfrm>
          <a:off x="6188804" y="1685864"/>
          <a:ext cx="5964825" cy="3342225"/>
        </p:xfrm>
        <a:graphic>
          <a:graphicData uri="http://schemas.openxmlformats.org/drawingml/2006/table">
            <a:tbl>
              <a:tblPr firstRow="1" bandRow="1">
                <a:noFill/>
                <a:tableStyleId>{8FFA649E-F22C-4905-8BC3-1C99A4678CDE}</a:tableStyleId>
              </a:tblPr>
              <a:tblGrid>
                <a:gridCol w="589900">
                  <a:extLst>
                    <a:ext uri="{9D8B030D-6E8A-4147-A177-3AD203B41FA5}">
                      <a16:colId xmlns:a16="http://schemas.microsoft.com/office/drawing/2014/main" val="20000"/>
                    </a:ext>
                  </a:extLst>
                </a:gridCol>
                <a:gridCol w="5374925">
                  <a:extLst>
                    <a:ext uri="{9D8B030D-6E8A-4147-A177-3AD203B41FA5}">
                      <a16:colId xmlns:a16="http://schemas.microsoft.com/office/drawing/2014/main" val="20001"/>
                    </a:ext>
                  </a:extLst>
                </a:gridCol>
              </a:tblGrid>
              <a:tr h="314100">
                <a:tc>
                  <a:txBody>
                    <a:bodyPr/>
                    <a:lstStyle/>
                    <a:p>
                      <a:pPr marL="0" marR="0" lvl="0" indent="0" algn="ctr" rtl="0">
                        <a:spcBef>
                          <a:spcPts val="0"/>
                        </a:spcBef>
                        <a:spcAft>
                          <a:spcPts val="0"/>
                        </a:spcAft>
                        <a:buNone/>
                      </a:pPr>
                      <a:r>
                        <a:rPr lang="fr-FR" sz="900"/>
                        <a:t>Option</a:t>
                      </a:r>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fr-FR" sz="1400"/>
                        <a:t>Rôle</a:t>
                      </a:r>
                      <a:endParaRPr/>
                    </a:p>
                  </a:txBody>
                  <a:tcPr marL="91450" marR="91450" marT="45725" marB="45725">
                    <a:solidFill>
                      <a:schemeClr val="accent1"/>
                    </a:solidFill>
                  </a:tcPr>
                </a:tc>
                <a:extLst>
                  <a:ext uri="{0D108BD9-81ED-4DB2-BD59-A6C34878D82A}">
                    <a16:rowId xmlns:a16="http://schemas.microsoft.com/office/drawing/2014/main" val="10000"/>
                  </a:ext>
                </a:extLst>
              </a:tr>
              <a:tr h="406500">
                <a:tc>
                  <a:txBody>
                    <a:bodyPr/>
                    <a:lstStyle/>
                    <a:p>
                      <a:pPr marL="0" marR="0" lvl="0" indent="0" algn="ctr" rtl="0">
                        <a:spcBef>
                          <a:spcPts val="0"/>
                        </a:spcBef>
                        <a:spcAft>
                          <a:spcPts val="0"/>
                        </a:spcAft>
                        <a:buNone/>
                      </a:pPr>
                      <a:r>
                        <a:rPr lang="fr-FR" sz="1100" b="1"/>
                        <a:t>-l</a:t>
                      </a:r>
                      <a:endParaRPr/>
                    </a:p>
                  </a:txBody>
                  <a:tcPr marL="91450" marR="91450" marT="45725" marB="45725" anchor="ctr"/>
                </a:tc>
                <a:tc>
                  <a:txBody>
                    <a:bodyPr/>
                    <a:lstStyle/>
                    <a:p>
                      <a:pPr marL="0" marR="0" lvl="0" indent="0" algn="ctr" rtl="0">
                        <a:spcBef>
                          <a:spcPts val="0"/>
                        </a:spcBef>
                        <a:spcAft>
                          <a:spcPts val="0"/>
                        </a:spcAft>
                        <a:buNone/>
                      </a:pPr>
                      <a:r>
                        <a:rPr lang="fr-FR" sz="1000">
                          <a:latin typeface="Verdana"/>
                          <a:ea typeface="Verdana"/>
                          <a:cs typeface="Verdana"/>
                          <a:sym typeface="Verdana"/>
                        </a:rPr>
                        <a:t>Lock : verrouille le compte en rajoutant un ! devant le mot de passe crypté. </a:t>
                      </a:r>
                      <a:endParaRPr sz="1000"/>
                    </a:p>
                  </a:txBody>
                  <a:tcPr marL="91450" marR="91450" marT="45725" marB="45725" anchor="ctr"/>
                </a:tc>
                <a:extLst>
                  <a:ext uri="{0D108BD9-81ED-4DB2-BD59-A6C34878D82A}">
                    <a16:rowId xmlns:a16="http://schemas.microsoft.com/office/drawing/2014/main" val="10001"/>
                  </a:ext>
                </a:extLst>
              </a:tr>
              <a:tr h="408325">
                <a:tc>
                  <a:txBody>
                    <a:bodyPr/>
                    <a:lstStyle/>
                    <a:p>
                      <a:pPr marL="0" marR="0" lvl="0" indent="0" algn="ctr" rtl="0">
                        <a:spcBef>
                          <a:spcPts val="0"/>
                        </a:spcBef>
                        <a:spcAft>
                          <a:spcPts val="0"/>
                        </a:spcAft>
                        <a:buNone/>
                      </a:pPr>
                      <a:r>
                        <a:rPr lang="fr-FR" sz="1100" b="1"/>
                        <a:t>-u</a:t>
                      </a:r>
                      <a:endParaRPr/>
                    </a:p>
                  </a:txBody>
                  <a:tcPr marL="91450" marR="91450" marT="45725" marB="45725" anchor="ctr"/>
                </a:tc>
                <a:tc>
                  <a:txBody>
                    <a:bodyPr/>
                    <a:lstStyle/>
                    <a:p>
                      <a:pPr marL="0" marR="0" lvl="0" indent="0" algn="ctr" rtl="0">
                        <a:spcBef>
                          <a:spcPts val="0"/>
                        </a:spcBef>
                        <a:spcAft>
                          <a:spcPts val="0"/>
                        </a:spcAft>
                        <a:buNone/>
                      </a:pPr>
                      <a:r>
                        <a:rPr lang="fr-FR" sz="1000">
                          <a:latin typeface="Verdana"/>
                          <a:ea typeface="Verdana"/>
                          <a:cs typeface="Verdana"/>
                          <a:sym typeface="Verdana"/>
                        </a:rPr>
                        <a:t>Unlock : déverrouille le compte. Il n’est pas possible de déverrouiller un compte qui n’a pas de mot de passe, il faut utiliser en plus ­f pour cela. </a:t>
                      </a:r>
                      <a:endParaRPr sz="1000"/>
                    </a:p>
                  </a:txBody>
                  <a:tcPr marL="91450" marR="91450" marT="45725" marB="45725" anchor="ctr"/>
                </a:tc>
                <a:extLst>
                  <a:ext uri="{0D108BD9-81ED-4DB2-BD59-A6C34878D82A}">
                    <a16:rowId xmlns:a16="http://schemas.microsoft.com/office/drawing/2014/main" val="10002"/>
                  </a:ext>
                </a:extLst>
              </a:tr>
              <a:tr h="281800">
                <a:tc>
                  <a:txBody>
                    <a:bodyPr/>
                    <a:lstStyle/>
                    <a:p>
                      <a:pPr marL="0" marR="0" lvl="0" indent="0" algn="ctr" rtl="0">
                        <a:spcBef>
                          <a:spcPts val="0"/>
                        </a:spcBef>
                        <a:spcAft>
                          <a:spcPts val="0"/>
                        </a:spcAft>
                        <a:buNone/>
                      </a:pPr>
                      <a:r>
                        <a:rPr lang="fr-FR" sz="1100" b="1"/>
                        <a:t>-d</a:t>
                      </a:r>
                      <a:endParaRPr/>
                    </a:p>
                  </a:txBody>
                  <a:tcPr marL="91450" marR="91450" marT="45725" marB="45725" anchor="ctr"/>
                </a:tc>
                <a:tc>
                  <a:txBody>
                    <a:bodyPr/>
                    <a:lstStyle/>
                    <a:p>
                      <a:pPr marL="0" marR="0" lvl="0" indent="0" algn="ctr" rtl="0">
                        <a:spcBef>
                          <a:spcPts val="0"/>
                        </a:spcBef>
                        <a:spcAft>
                          <a:spcPts val="0"/>
                        </a:spcAft>
                        <a:buNone/>
                      </a:pPr>
                      <a:r>
                        <a:rPr lang="fr-FR" sz="1000">
                          <a:solidFill>
                            <a:schemeClr val="dk1"/>
                          </a:solidFill>
                          <a:latin typeface="Verdana"/>
                          <a:ea typeface="Verdana"/>
                          <a:cs typeface="Verdana"/>
                          <a:sym typeface="Verdana"/>
                        </a:rPr>
                        <a:t>(root) Supprime le mot de passe du compte. </a:t>
                      </a:r>
                      <a:endParaRPr/>
                    </a:p>
                  </a:txBody>
                  <a:tcPr marL="91450" marR="91450" marT="45725" marB="45725" anchor="ctr"/>
                </a:tc>
                <a:extLst>
                  <a:ext uri="{0D108BD9-81ED-4DB2-BD59-A6C34878D82A}">
                    <a16:rowId xmlns:a16="http://schemas.microsoft.com/office/drawing/2014/main" val="10003"/>
                  </a:ext>
                </a:extLst>
              </a:tr>
              <a:tr h="298200">
                <a:tc>
                  <a:txBody>
                    <a:bodyPr/>
                    <a:lstStyle/>
                    <a:p>
                      <a:pPr marL="0" marR="0" lvl="0" indent="0" algn="ctr" rtl="0">
                        <a:spcBef>
                          <a:spcPts val="0"/>
                        </a:spcBef>
                        <a:spcAft>
                          <a:spcPts val="0"/>
                        </a:spcAft>
                        <a:buNone/>
                      </a:pPr>
                      <a:r>
                        <a:rPr lang="fr-FR" sz="1100" b="1"/>
                        <a:t>-n &lt;j&gt;</a:t>
                      </a:r>
                      <a:endParaRPr/>
                    </a:p>
                  </a:txBody>
                  <a:tcPr marL="91450" marR="91450" marT="45725" marB="45725" anchor="ctr"/>
                </a:tc>
                <a:tc>
                  <a:txBody>
                    <a:bodyPr/>
                    <a:lstStyle/>
                    <a:p>
                      <a:pPr marL="0" marR="0" lvl="0" indent="0" algn="ctr" rtl="0">
                        <a:spcBef>
                          <a:spcPts val="0"/>
                        </a:spcBef>
                        <a:spcAft>
                          <a:spcPts val="0"/>
                        </a:spcAft>
                        <a:buNone/>
                      </a:pPr>
                      <a:r>
                        <a:rPr lang="fr-FR" sz="900">
                          <a:latin typeface="Verdana"/>
                          <a:ea typeface="Verdana"/>
                          <a:cs typeface="Verdana"/>
                          <a:sym typeface="Verdana"/>
                        </a:rPr>
                        <a:t>(root) Durée de vie minimale en jours du mot de passe. </a:t>
                      </a:r>
                      <a:endParaRPr sz="900"/>
                    </a:p>
                  </a:txBody>
                  <a:tcPr marL="91450" marR="91450" marT="45725" marB="45725" anchor="ctr"/>
                </a:tc>
                <a:extLst>
                  <a:ext uri="{0D108BD9-81ED-4DB2-BD59-A6C34878D82A}">
                    <a16:rowId xmlns:a16="http://schemas.microsoft.com/office/drawing/2014/main" val="10004"/>
                  </a:ext>
                </a:extLst>
              </a:tr>
              <a:tr h="408325">
                <a:tc>
                  <a:txBody>
                    <a:bodyPr/>
                    <a:lstStyle/>
                    <a:p>
                      <a:pPr marL="0" marR="0" lvl="0" indent="0" algn="ctr" rtl="0">
                        <a:spcBef>
                          <a:spcPts val="0"/>
                        </a:spcBef>
                        <a:spcAft>
                          <a:spcPts val="0"/>
                        </a:spcAft>
                        <a:buNone/>
                      </a:pPr>
                      <a:r>
                        <a:rPr lang="fr-FR" sz="1100" b="1"/>
                        <a:t>-x &lt;j&gt;</a:t>
                      </a:r>
                      <a:endParaRPr/>
                    </a:p>
                  </a:txBody>
                  <a:tcPr marL="91450" marR="91450" marT="45725" marB="45725" anchor="ctr"/>
                </a:tc>
                <a:tc>
                  <a:txBody>
                    <a:bodyPr/>
                    <a:lstStyle/>
                    <a:p>
                      <a:pPr marL="0" marR="0" lvl="0" indent="0" algn="ctr" rtl="0">
                        <a:spcBef>
                          <a:spcPts val="0"/>
                        </a:spcBef>
                        <a:spcAft>
                          <a:spcPts val="0"/>
                        </a:spcAft>
                        <a:buNone/>
                      </a:pPr>
                      <a:r>
                        <a:rPr lang="fr-FR" sz="1000">
                          <a:latin typeface="Verdana"/>
                          <a:ea typeface="Verdana"/>
                          <a:cs typeface="Verdana"/>
                          <a:sym typeface="Verdana"/>
                        </a:rPr>
                        <a:t>(root) Durée de vie maximale en jours du mot de passe. </a:t>
                      </a:r>
                      <a:endParaRPr sz="1000"/>
                    </a:p>
                  </a:txBody>
                  <a:tcPr marL="91450" marR="91450" marT="45725" marB="45725" anchor="ctr"/>
                </a:tc>
                <a:extLst>
                  <a:ext uri="{0D108BD9-81ED-4DB2-BD59-A6C34878D82A}">
                    <a16:rowId xmlns:a16="http://schemas.microsoft.com/office/drawing/2014/main" val="10005"/>
                  </a:ext>
                </a:extLst>
              </a:tr>
              <a:tr h="408325">
                <a:tc>
                  <a:txBody>
                    <a:bodyPr/>
                    <a:lstStyle/>
                    <a:p>
                      <a:pPr marL="0" marR="0" lvl="0" indent="0" algn="ctr" rtl="0">
                        <a:spcBef>
                          <a:spcPts val="0"/>
                        </a:spcBef>
                        <a:spcAft>
                          <a:spcPts val="0"/>
                        </a:spcAft>
                        <a:buNone/>
                      </a:pPr>
                      <a:r>
                        <a:rPr lang="fr-FR" sz="1100" b="1"/>
                        <a:t>-w &lt;j&gt;</a:t>
                      </a:r>
                      <a:endParaRPr/>
                    </a:p>
                  </a:txBody>
                  <a:tcPr marL="91450" marR="91450" marT="45725" marB="45725" anchor="ctr"/>
                </a:tc>
                <a:tc>
                  <a:txBody>
                    <a:bodyPr/>
                    <a:lstStyle/>
                    <a:p>
                      <a:pPr marL="0" marR="0" lvl="0" indent="0" algn="ctr" rtl="0">
                        <a:spcBef>
                          <a:spcPts val="0"/>
                        </a:spcBef>
                        <a:spcAft>
                          <a:spcPts val="0"/>
                        </a:spcAft>
                        <a:buNone/>
                      </a:pPr>
                      <a:r>
                        <a:rPr lang="fr-FR" sz="1000">
                          <a:latin typeface="Verdana"/>
                          <a:ea typeface="Verdana"/>
                          <a:cs typeface="Verdana"/>
                          <a:sym typeface="Verdana"/>
                        </a:rPr>
                        <a:t>(root) Nombre de jours avant avertissement. </a:t>
                      </a:r>
                      <a:endParaRPr sz="1000"/>
                    </a:p>
                    <a:p>
                      <a:pPr marL="0" marR="0" lvl="0" indent="0" algn="ctr" rtl="0">
                        <a:lnSpc>
                          <a:spcPct val="100000"/>
                        </a:lnSpc>
                        <a:spcBef>
                          <a:spcPts val="0"/>
                        </a:spcBef>
                        <a:spcAft>
                          <a:spcPts val="0"/>
                        </a:spcAft>
                        <a:buClr>
                          <a:schemeClr val="dk1"/>
                        </a:buClr>
                        <a:buSzPts val="1000"/>
                        <a:buFont typeface="Gill Sans"/>
                        <a:buNone/>
                      </a:pPr>
                      <a:r>
                        <a:rPr lang="fr-FR" sz="1000">
                          <a:solidFill>
                            <a:schemeClr val="dk1"/>
                          </a:solidFill>
                          <a:latin typeface="Gill Sans"/>
                          <a:ea typeface="Gill Sans"/>
                          <a:cs typeface="Gill Sans"/>
                          <a:sym typeface="Gill Sans"/>
                        </a:rPr>
                        <a:t> </a:t>
                      </a:r>
                      <a:endParaRPr sz="1000"/>
                    </a:p>
                  </a:txBody>
                  <a:tcPr marL="91450" marR="91450" marT="45725" marB="45725" anchor="ctr"/>
                </a:tc>
                <a:extLst>
                  <a:ext uri="{0D108BD9-81ED-4DB2-BD59-A6C34878D82A}">
                    <a16:rowId xmlns:a16="http://schemas.microsoft.com/office/drawing/2014/main" val="10006"/>
                  </a:ext>
                </a:extLst>
              </a:tr>
              <a:tr h="408325">
                <a:tc>
                  <a:txBody>
                    <a:bodyPr/>
                    <a:lstStyle/>
                    <a:p>
                      <a:pPr marL="0" marR="0" lvl="0" indent="0" algn="ctr" rtl="0">
                        <a:spcBef>
                          <a:spcPts val="0"/>
                        </a:spcBef>
                        <a:spcAft>
                          <a:spcPts val="0"/>
                        </a:spcAft>
                        <a:buNone/>
                      </a:pPr>
                      <a:r>
                        <a:rPr lang="fr-FR" sz="1100" b="1"/>
                        <a:t>-i &lt;j&gt;</a:t>
                      </a:r>
                      <a:endParaRPr/>
                    </a:p>
                  </a:txBody>
                  <a:tcPr marL="91450" marR="91450" marT="45725" marB="45725" anchor="ctr"/>
                </a:tc>
                <a:tc>
                  <a:txBody>
                    <a:bodyPr/>
                    <a:lstStyle/>
                    <a:p>
                      <a:pPr marL="0" marR="0" lvl="0" indent="0" algn="ctr" rtl="0">
                        <a:spcBef>
                          <a:spcPts val="0"/>
                        </a:spcBef>
                        <a:spcAft>
                          <a:spcPts val="0"/>
                        </a:spcAft>
                        <a:buNone/>
                      </a:pPr>
                      <a:r>
                        <a:rPr lang="fr-FR" sz="1000">
                          <a:latin typeface="Verdana"/>
                          <a:ea typeface="Verdana"/>
                          <a:cs typeface="Verdana"/>
                          <a:sym typeface="Verdana"/>
                        </a:rPr>
                        <a:t>(root) Délai de grâce avant désactivation si le mot de passe est expiré. </a:t>
                      </a:r>
                      <a:endParaRPr sz="1000"/>
                    </a:p>
                  </a:txBody>
                  <a:tcPr marL="91450" marR="91450" marT="45725" marB="45725" anchor="ctr"/>
                </a:tc>
                <a:extLst>
                  <a:ext uri="{0D108BD9-81ED-4DB2-BD59-A6C34878D82A}">
                    <a16:rowId xmlns:a16="http://schemas.microsoft.com/office/drawing/2014/main" val="10007"/>
                  </a:ext>
                </a:extLst>
              </a:tr>
              <a:tr h="408325">
                <a:tc>
                  <a:txBody>
                    <a:bodyPr/>
                    <a:lstStyle/>
                    <a:p>
                      <a:pPr marL="0" marR="0" lvl="0" indent="0" algn="ctr" rtl="0">
                        <a:spcBef>
                          <a:spcPts val="0"/>
                        </a:spcBef>
                        <a:spcAft>
                          <a:spcPts val="0"/>
                        </a:spcAft>
                        <a:buNone/>
                      </a:pPr>
                      <a:r>
                        <a:rPr lang="fr-FR" sz="1100" b="1"/>
                        <a:t>-s</a:t>
                      </a:r>
                      <a:endParaRPr/>
                    </a:p>
                  </a:txBody>
                  <a:tcPr marL="91450" marR="91450" marT="45725" marB="45725" anchor="ctr"/>
                </a:tc>
                <a:tc>
                  <a:txBody>
                    <a:bodyPr/>
                    <a:lstStyle/>
                    <a:p>
                      <a:pPr marL="0" marR="0" lvl="0" indent="0" algn="ctr" rtl="0">
                        <a:spcBef>
                          <a:spcPts val="0"/>
                        </a:spcBef>
                        <a:spcAft>
                          <a:spcPts val="0"/>
                        </a:spcAft>
                        <a:buNone/>
                      </a:pPr>
                      <a:r>
                        <a:rPr lang="fr-FR" sz="1000">
                          <a:latin typeface="Verdana"/>
                          <a:ea typeface="Verdana"/>
                          <a:cs typeface="Verdana"/>
                          <a:sym typeface="Verdana"/>
                        </a:rPr>
                        <a:t>(root) Statut du compte. </a:t>
                      </a:r>
                      <a:endParaRPr sz="1000"/>
                    </a:p>
                  </a:txBody>
                  <a:tcPr marL="91450" marR="91450" marT="45725" marB="45725" anchor="ctr"/>
                </a:tc>
                <a:extLst>
                  <a:ext uri="{0D108BD9-81ED-4DB2-BD59-A6C34878D82A}">
                    <a16:rowId xmlns:a16="http://schemas.microsoft.com/office/drawing/2014/main" val="10008"/>
                  </a:ext>
                </a:extLst>
              </a:tr>
            </a:tbl>
          </a:graphicData>
        </a:graphic>
      </p:graphicFrame>
      <p:sp>
        <p:nvSpPr>
          <p:cNvPr id="620" name="Google Shape;620;p62"/>
          <p:cNvSpPr txBox="1"/>
          <p:nvPr/>
        </p:nvSpPr>
        <p:spPr>
          <a:xfrm>
            <a:off x="6300692" y="5172136"/>
            <a:ext cx="5741043" cy="155427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Exemple à gauche : </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171450" marR="0" lvl="0" indent="-171450" algn="l" rtl="0">
              <a:spcBef>
                <a:spcPts val="0"/>
              </a:spcBef>
              <a:spcAft>
                <a:spcPts val="0"/>
              </a:spcAft>
              <a:buClr>
                <a:schemeClr val="dk1"/>
              </a:buClr>
              <a:buSzPts val="1200"/>
              <a:buFont typeface="Arial"/>
              <a:buChar char="•"/>
            </a:pPr>
            <a:r>
              <a:rPr lang="fr-FR" sz="1200">
                <a:solidFill>
                  <a:schemeClr val="dk1"/>
                </a:solidFill>
                <a:latin typeface="Gill Sans"/>
                <a:ea typeface="Gill Sans"/>
                <a:cs typeface="Gill Sans"/>
                <a:sym typeface="Gill Sans"/>
              </a:rPr>
              <a:t>Ahmed va devoir attendre 1 jour avant de pouvoir changer son mot de passe.</a:t>
            </a:r>
            <a:endParaRPr/>
          </a:p>
          <a:p>
            <a:pPr marL="171450" marR="0" lvl="0" indent="-171450" algn="l" rtl="0">
              <a:spcBef>
                <a:spcPts val="0"/>
              </a:spcBef>
              <a:spcAft>
                <a:spcPts val="0"/>
              </a:spcAft>
              <a:buClr>
                <a:schemeClr val="dk1"/>
              </a:buClr>
              <a:buSzPts val="1200"/>
              <a:buFont typeface="Arial"/>
              <a:buChar char="•"/>
            </a:pPr>
            <a:r>
              <a:rPr lang="fr-FR" sz="1200">
                <a:solidFill>
                  <a:schemeClr val="dk1"/>
                </a:solidFill>
                <a:latin typeface="Gill Sans"/>
                <a:ea typeface="Gill Sans"/>
                <a:cs typeface="Gill Sans"/>
                <a:sym typeface="Gill Sans"/>
              </a:rPr>
              <a:t>Son mot de passe sera valide 30 jours.</a:t>
            </a:r>
            <a:endParaRPr/>
          </a:p>
          <a:p>
            <a:pPr marL="171450" marR="0" lvl="0" indent="-171450" algn="l" rtl="0">
              <a:spcBef>
                <a:spcPts val="0"/>
              </a:spcBef>
              <a:spcAft>
                <a:spcPts val="0"/>
              </a:spcAft>
              <a:buClr>
                <a:schemeClr val="dk1"/>
              </a:buClr>
              <a:buSzPts val="1200"/>
              <a:buFont typeface="Arial"/>
              <a:buChar char="•"/>
            </a:pPr>
            <a:r>
              <a:rPr lang="fr-FR" sz="1200">
                <a:solidFill>
                  <a:schemeClr val="dk1"/>
                </a:solidFill>
                <a:latin typeface="Gill Sans"/>
                <a:ea typeface="Gill Sans"/>
                <a:cs typeface="Gill Sans"/>
                <a:sym typeface="Gill Sans"/>
              </a:rPr>
              <a:t>Après ce delai, il aura 5 jours pour modifier son mot de passe avant d’être désactivé.</a:t>
            </a:r>
            <a:endParaRPr/>
          </a:p>
          <a:p>
            <a:pPr marL="171450" marR="0" lvl="0" indent="-171450" algn="l" rtl="0">
              <a:spcBef>
                <a:spcPts val="0"/>
              </a:spcBef>
              <a:spcAft>
                <a:spcPts val="0"/>
              </a:spcAft>
              <a:buClr>
                <a:schemeClr val="dk1"/>
              </a:buClr>
              <a:buSzPts val="1200"/>
              <a:buFont typeface="Arial"/>
              <a:buChar char="•"/>
            </a:pPr>
            <a:r>
              <a:rPr lang="fr-FR" sz="1200">
                <a:solidFill>
                  <a:schemeClr val="dk1"/>
                </a:solidFill>
                <a:latin typeface="Gill Sans"/>
                <a:ea typeface="Gill Sans"/>
                <a:cs typeface="Gill Sans"/>
                <a:sym typeface="Gill Sans"/>
              </a:rPr>
              <a:t>Il sera prévenu 7 jour avant que son mot de passe va devoir être modifie.</a:t>
            </a:r>
            <a:endParaRPr/>
          </a:p>
          <a:p>
            <a:pPr marL="0" marR="0" lvl="0" indent="0" algn="l" rtl="0">
              <a:spcBef>
                <a:spcPts val="0"/>
              </a:spcBef>
              <a:spcAft>
                <a:spcPts val="0"/>
              </a:spcAft>
              <a:buNone/>
            </a:pPr>
            <a:endParaRPr sz="1100">
              <a:solidFill>
                <a:schemeClr val="dk1"/>
              </a:solidFill>
              <a:latin typeface="Gill Sans"/>
              <a:ea typeface="Gill Sans"/>
              <a:cs typeface="Gill Sans"/>
              <a:sym typeface="Gill Sans"/>
            </a:endParaRPr>
          </a:p>
        </p:txBody>
      </p:sp>
      <p:pic>
        <p:nvPicPr>
          <p:cNvPr id="621" name="Google Shape;621;p62"/>
          <p:cNvPicPr preferRelativeResize="0"/>
          <p:nvPr/>
        </p:nvPicPr>
        <p:blipFill rotWithShape="1">
          <a:blip r:embed="rId3">
            <a:alphaModFix/>
          </a:blip>
          <a:srcRect/>
          <a:stretch/>
        </p:blipFill>
        <p:spPr>
          <a:xfrm>
            <a:off x="38376" y="2372810"/>
            <a:ext cx="6035398" cy="440440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63"/>
          <p:cNvSpPr txBox="1">
            <a:spLocks noGrp="1"/>
          </p:cNvSpPr>
          <p:nvPr>
            <p:ph type="title"/>
          </p:nvPr>
        </p:nvSpPr>
        <p:spPr>
          <a:xfrm>
            <a:off x="804671" y="1115116"/>
            <a:ext cx="4774610"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200"/>
              <a:buFont typeface="Gill Sans"/>
              <a:buNone/>
            </a:pPr>
            <a:r>
              <a:rPr lang="fr-FR"/>
              <a:t>3-3 GÉRER LES UTILISATEURS</a:t>
            </a:r>
            <a:endParaRPr/>
          </a:p>
        </p:txBody>
      </p:sp>
      <p:sp>
        <p:nvSpPr>
          <p:cNvPr id="627" name="Google Shape;627;p63"/>
          <p:cNvSpPr txBox="1"/>
          <p:nvPr/>
        </p:nvSpPr>
        <p:spPr>
          <a:xfrm>
            <a:off x="6227181" y="1466452"/>
            <a:ext cx="5798900" cy="1962548"/>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dirty="0">
                <a:solidFill>
                  <a:srgbClr val="373E40"/>
                </a:solidFill>
                <a:latin typeface="Gill Sans"/>
                <a:ea typeface="Gill Sans"/>
                <a:cs typeface="Gill Sans"/>
                <a:sym typeface="Gill Sans"/>
              </a:rPr>
              <a:t>La commande pour créer un groupe est </a:t>
            </a:r>
            <a:r>
              <a:rPr lang="fr-FR" sz="1400" b="1" dirty="0">
                <a:solidFill>
                  <a:srgbClr val="002060"/>
                </a:solidFill>
                <a:latin typeface="Gill Sans"/>
                <a:ea typeface="Gill Sans"/>
                <a:cs typeface="Gill Sans"/>
                <a:sym typeface="Gill Sans"/>
              </a:rPr>
              <a:t>« </a:t>
            </a:r>
            <a:r>
              <a:rPr lang="fr-FR" sz="1400" b="1" dirty="0" err="1">
                <a:solidFill>
                  <a:srgbClr val="002060"/>
                </a:solidFill>
                <a:latin typeface="Gill Sans"/>
                <a:ea typeface="Gill Sans"/>
                <a:cs typeface="Gill Sans"/>
                <a:sym typeface="Gill Sans"/>
              </a:rPr>
              <a:t>groupadd</a:t>
            </a:r>
            <a:r>
              <a:rPr lang="fr-FR" sz="1400" b="1" dirty="0">
                <a:solidFill>
                  <a:srgbClr val="002060"/>
                </a:solidFill>
                <a:latin typeface="Gill Sans"/>
                <a:ea typeface="Gill Sans"/>
                <a:cs typeface="Gill Sans"/>
                <a:sym typeface="Gill Sans"/>
              </a:rPr>
              <a:t> » ( et </a:t>
            </a:r>
            <a:r>
              <a:rPr lang="fr-FR" sz="1400" b="1" dirty="0" err="1">
                <a:solidFill>
                  <a:srgbClr val="002060"/>
                </a:solidFill>
                <a:latin typeface="Gill Sans"/>
                <a:ea typeface="Gill Sans"/>
                <a:cs typeface="Gill Sans"/>
                <a:sym typeface="Gill Sans"/>
              </a:rPr>
              <a:t>addgroup</a:t>
            </a:r>
            <a:r>
              <a:rPr lang="fr-FR" sz="1400" b="1" dirty="0">
                <a:solidFill>
                  <a:srgbClr val="002060"/>
                </a:solidFill>
                <a:latin typeface="Gill Sans"/>
                <a:ea typeface="Gill Sans"/>
                <a:cs typeface="Gill Sans"/>
                <a:sym typeface="Gill Sans"/>
              </a:rPr>
              <a:t> sous Debian).</a:t>
            </a:r>
            <a:endParaRPr dirty="0"/>
          </a:p>
          <a:p>
            <a:pPr marL="285750" marR="0" lvl="0" indent="-285750" algn="l" rtl="0">
              <a:lnSpc>
                <a:spcPct val="90000"/>
              </a:lnSpc>
              <a:spcBef>
                <a:spcPts val="1000"/>
              </a:spcBef>
              <a:spcAft>
                <a:spcPts val="0"/>
              </a:spcAft>
              <a:buClr>
                <a:schemeClr val="accent2"/>
              </a:buClr>
              <a:buSzPts val="1400"/>
              <a:buFont typeface="Arial"/>
              <a:buChar char="•"/>
            </a:pPr>
            <a:r>
              <a:rPr lang="fr-FR" sz="1400" dirty="0">
                <a:solidFill>
                  <a:srgbClr val="373E40"/>
                </a:solidFill>
                <a:latin typeface="Gill Sans"/>
                <a:ea typeface="Gill Sans"/>
                <a:cs typeface="Gill Sans"/>
                <a:sym typeface="Gill Sans"/>
              </a:rPr>
              <a:t>La commande pour modifier un groupe est « </a:t>
            </a:r>
            <a:r>
              <a:rPr lang="fr-FR" sz="1400" b="1" dirty="0" err="1">
                <a:solidFill>
                  <a:srgbClr val="002060"/>
                </a:solidFill>
                <a:latin typeface="Gill Sans"/>
                <a:ea typeface="Gill Sans"/>
                <a:cs typeface="Gill Sans"/>
                <a:sym typeface="Gill Sans"/>
              </a:rPr>
              <a:t>groupmod</a:t>
            </a:r>
            <a:r>
              <a:rPr lang="fr-FR" sz="1400" b="1" dirty="0">
                <a:solidFill>
                  <a:srgbClr val="002060"/>
                </a:solidFill>
                <a:latin typeface="Gill Sans"/>
                <a:ea typeface="Gill Sans"/>
                <a:cs typeface="Gill Sans"/>
                <a:sym typeface="Gill Sans"/>
              </a:rPr>
              <a:t> ».</a:t>
            </a:r>
          </a:p>
          <a:p>
            <a:pPr marL="285750" marR="0" lvl="0" indent="-285750" algn="l" rtl="0">
              <a:lnSpc>
                <a:spcPct val="90000"/>
              </a:lnSpc>
              <a:spcBef>
                <a:spcPts val="1000"/>
              </a:spcBef>
              <a:spcAft>
                <a:spcPts val="0"/>
              </a:spcAft>
              <a:buClr>
                <a:schemeClr val="accent2"/>
              </a:buClr>
              <a:buSzPts val="1400"/>
              <a:buFont typeface="Arial"/>
              <a:buChar char="•"/>
            </a:pPr>
            <a:r>
              <a:rPr lang="fr-FR" b="1" dirty="0">
                <a:solidFill>
                  <a:srgbClr val="002060"/>
                </a:solidFill>
                <a:latin typeface="Gill Sans"/>
                <a:cs typeface="Gill Sans"/>
                <a:sym typeface="Gill Sans"/>
              </a:rPr>
              <a:t> </a:t>
            </a:r>
            <a:r>
              <a:rPr lang="fr-FR" b="1" dirty="0" err="1">
                <a:solidFill>
                  <a:srgbClr val="002060"/>
                </a:solidFill>
                <a:latin typeface="Gill Sans"/>
                <a:cs typeface="Gill Sans"/>
                <a:sym typeface="Gill Sans"/>
              </a:rPr>
              <a:t>gpasswd</a:t>
            </a:r>
            <a:r>
              <a:rPr lang="fr-FR" b="1" dirty="0">
                <a:solidFill>
                  <a:srgbClr val="002060"/>
                </a:solidFill>
                <a:latin typeface="Gill Sans"/>
                <a:cs typeface="Gill Sans"/>
                <a:sym typeface="Gill Sans"/>
              </a:rPr>
              <a:t> –d « </a:t>
            </a:r>
            <a:r>
              <a:rPr lang="fr-FR" b="1" dirty="0" err="1">
                <a:solidFill>
                  <a:srgbClr val="002060"/>
                </a:solidFill>
                <a:latin typeface="Gill Sans"/>
                <a:cs typeface="Gill Sans"/>
                <a:sym typeface="Gill Sans"/>
              </a:rPr>
              <a:t>nom_groupe</a:t>
            </a:r>
            <a:r>
              <a:rPr lang="fr-FR" b="1" dirty="0">
                <a:solidFill>
                  <a:srgbClr val="002060"/>
                </a:solidFill>
                <a:latin typeface="Gill Sans"/>
                <a:cs typeface="Gill Sans"/>
                <a:sym typeface="Gill Sans"/>
              </a:rPr>
              <a:t> » « </a:t>
            </a:r>
            <a:r>
              <a:rPr lang="fr-FR" b="1" dirty="0" err="1">
                <a:solidFill>
                  <a:srgbClr val="002060"/>
                </a:solidFill>
                <a:latin typeface="Gill Sans"/>
                <a:cs typeface="Gill Sans"/>
                <a:sym typeface="Gill Sans"/>
              </a:rPr>
              <a:t>login_utilisateur</a:t>
            </a:r>
            <a:r>
              <a:rPr lang="fr-FR" b="1" dirty="0">
                <a:solidFill>
                  <a:srgbClr val="002060"/>
                </a:solidFill>
                <a:latin typeface="Gill Sans"/>
                <a:cs typeface="Gill Sans"/>
                <a:sym typeface="Gill Sans"/>
              </a:rPr>
              <a:t> » : </a:t>
            </a:r>
            <a:r>
              <a:rPr lang="fr-FR" dirty="0">
                <a:solidFill>
                  <a:srgbClr val="373E40"/>
                </a:solidFill>
                <a:latin typeface="Gill Sans"/>
                <a:cs typeface="Gill Sans"/>
                <a:sym typeface="Gill Sans"/>
              </a:rPr>
              <a:t>Supprime un utilisateur d’un groupe. </a:t>
            </a:r>
            <a:r>
              <a:rPr lang="fr-FR" b="1" dirty="0">
                <a:solidFill>
                  <a:srgbClr val="002060"/>
                </a:solidFill>
                <a:latin typeface="Gill Sans"/>
                <a:cs typeface="Gill Sans"/>
                <a:sym typeface="Gill Sans"/>
              </a:rPr>
              <a:t>  </a:t>
            </a:r>
            <a:endParaRPr dirty="0"/>
          </a:p>
          <a:p>
            <a:pPr marL="285750" marR="0" lvl="0" indent="-285750" algn="l" rtl="0">
              <a:lnSpc>
                <a:spcPct val="90000"/>
              </a:lnSpc>
              <a:spcBef>
                <a:spcPts val="1000"/>
              </a:spcBef>
              <a:spcAft>
                <a:spcPts val="0"/>
              </a:spcAft>
              <a:buClr>
                <a:schemeClr val="accent2"/>
              </a:buClr>
              <a:buSzPts val="1400"/>
              <a:buFont typeface="Arial"/>
              <a:buChar char="•"/>
            </a:pPr>
            <a:r>
              <a:rPr lang="fr-FR" sz="1400" dirty="0">
                <a:solidFill>
                  <a:srgbClr val="373E40"/>
                </a:solidFill>
                <a:latin typeface="Gill Sans"/>
                <a:ea typeface="Gill Sans"/>
                <a:cs typeface="Gill Sans"/>
                <a:sym typeface="Gill Sans"/>
              </a:rPr>
              <a:t>Ci-dessous les options « </a:t>
            </a:r>
            <a:r>
              <a:rPr lang="fr-FR" sz="1400" b="1" dirty="0" err="1">
                <a:solidFill>
                  <a:srgbClr val="002060"/>
                </a:solidFill>
                <a:latin typeface="Gill Sans"/>
                <a:ea typeface="Gill Sans"/>
                <a:cs typeface="Gill Sans"/>
                <a:sym typeface="Gill Sans"/>
              </a:rPr>
              <a:t>groupmod</a:t>
            </a:r>
            <a:r>
              <a:rPr lang="fr-FR" sz="1400" b="1" dirty="0">
                <a:solidFill>
                  <a:srgbClr val="002060"/>
                </a:solidFill>
                <a:latin typeface="Gill Sans"/>
                <a:ea typeface="Gill Sans"/>
                <a:cs typeface="Gill Sans"/>
                <a:sym typeface="Gill Sans"/>
              </a:rPr>
              <a:t> » : </a:t>
            </a:r>
            <a:endParaRPr dirty="0"/>
          </a:p>
          <a:p>
            <a:pPr marL="285750" marR="0" lvl="0" indent="-196850" algn="l" rtl="0">
              <a:lnSpc>
                <a:spcPct val="90000"/>
              </a:lnSpc>
              <a:spcBef>
                <a:spcPts val="1000"/>
              </a:spcBef>
              <a:spcAft>
                <a:spcPts val="0"/>
              </a:spcAft>
              <a:buClr>
                <a:schemeClr val="accent2"/>
              </a:buClr>
              <a:buSzPts val="1400"/>
              <a:buFont typeface="Arial"/>
              <a:buNone/>
            </a:pPr>
            <a:endParaRPr sz="1400" b="1" dirty="0">
              <a:solidFill>
                <a:srgbClr val="002060"/>
              </a:solidFill>
              <a:latin typeface="Gill Sans"/>
              <a:ea typeface="Gill Sans"/>
              <a:cs typeface="Gill Sans"/>
              <a:sym typeface="Gill Sans"/>
            </a:endParaRPr>
          </a:p>
        </p:txBody>
      </p:sp>
      <p:sp>
        <p:nvSpPr>
          <p:cNvPr id="628" name="Google Shape;628;p63"/>
          <p:cNvSpPr txBox="1"/>
          <p:nvPr/>
        </p:nvSpPr>
        <p:spPr>
          <a:xfrm>
            <a:off x="6876087" y="845562"/>
            <a:ext cx="477461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AJOUTER / MODIFIE / SUPPRIME UN GROUPE</a:t>
            </a:r>
            <a:endParaRPr/>
          </a:p>
        </p:txBody>
      </p:sp>
      <p:graphicFrame>
        <p:nvGraphicFramePr>
          <p:cNvPr id="629" name="Google Shape;629;p63"/>
          <p:cNvGraphicFramePr/>
          <p:nvPr/>
        </p:nvGraphicFramePr>
        <p:xfrm>
          <a:off x="6227181" y="3253927"/>
          <a:ext cx="5798900" cy="2393125"/>
        </p:xfrm>
        <a:graphic>
          <a:graphicData uri="http://schemas.openxmlformats.org/drawingml/2006/table">
            <a:tbl>
              <a:tblPr firstRow="1" bandRow="1">
                <a:noFill/>
                <a:tableStyleId>{8FFA649E-F22C-4905-8BC3-1C99A4678CDE}</a:tableStyleId>
              </a:tblPr>
              <a:tblGrid>
                <a:gridCol w="1678325">
                  <a:extLst>
                    <a:ext uri="{9D8B030D-6E8A-4147-A177-3AD203B41FA5}">
                      <a16:colId xmlns:a16="http://schemas.microsoft.com/office/drawing/2014/main" val="20000"/>
                    </a:ext>
                  </a:extLst>
                </a:gridCol>
                <a:gridCol w="4120575">
                  <a:extLst>
                    <a:ext uri="{9D8B030D-6E8A-4147-A177-3AD203B41FA5}">
                      <a16:colId xmlns:a16="http://schemas.microsoft.com/office/drawing/2014/main" val="20001"/>
                    </a:ext>
                  </a:extLst>
                </a:gridCol>
              </a:tblGrid>
              <a:tr h="314100">
                <a:tc>
                  <a:txBody>
                    <a:bodyPr/>
                    <a:lstStyle/>
                    <a:p>
                      <a:pPr marL="0" marR="0" lvl="0" indent="0" algn="ctr" rtl="0">
                        <a:spcBef>
                          <a:spcPts val="0"/>
                        </a:spcBef>
                        <a:spcAft>
                          <a:spcPts val="0"/>
                        </a:spcAft>
                        <a:buNone/>
                      </a:pPr>
                      <a:r>
                        <a:rPr lang="fr-FR" sz="900"/>
                        <a:t>Option</a:t>
                      </a:r>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fr-FR" sz="1400"/>
                        <a:t>Rôle</a:t>
                      </a:r>
                      <a:endParaRPr/>
                    </a:p>
                  </a:txBody>
                  <a:tcPr marL="91450" marR="91450" marT="45725" marB="45725">
                    <a:solidFill>
                      <a:schemeClr val="accent1"/>
                    </a:solidFill>
                  </a:tcPr>
                </a:tc>
                <a:extLst>
                  <a:ext uri="{0D108BD9-81ED-4DB2-BD59-A6C34878D82A}">
                    <a16:rowId xmlns:a16="http://schemas.microsoft.com/office/drawing/2014/main" val="10000"/>
                  </a:ext>
                </a:extLst>
              </a:tr>
              <a:tr h="408325">
                <a:tc>
                  <a:txBody>
                    <a:bodyPr/>
                    <a:lstStyle/>
                    <a:p>
                      <a:pPr marL="0" marR="0" lvl="0" indent="0" algn="ctr" rtl="0">
                        <a:spcBef>
                          <a:spcPts val="0"/>
                        </a:spcBef>
                        <a:spcAft>
                          <a:spcPts val="0"/>
                        </a:spcAft>
                        <a:buNone/>
                      </a:pPr>
                      <a:r>
                        <a:rPr lang="fr-FR" sz="1100" b="1"/>
                        <a:t>-g &lt;GID&gt;</a:t>
                      </a:r>
                      <a:endParaRPr/>
                    </a:p>
                  </a:txBody>
                  <a:tcPr marL="91450" marR="91450" marT="45725" marB="45725" anchor="ctr"/>
                </a:tc>
                <a:tc>
                  <a:txBody>
                    <a:bodyPr/>
                    <a:lstStyle/>
                    <a:p>
                      <a:pPr marL="0" marR="0" lvl="0" indent="0" algn="l" rtl="0">
                        <a:spcBef>
                          <a:spcPts val="0"/>
                        </a:spcBef>
                        <a:spcAft>
                          <a:spcPts val="0"/>
                        </a:spcAft>
                        <a:buNone/>
                      </a:pPr>
                      <a:r>
                        <a:rPr lang="fr-FR" sz="1000">
                          <a:latin typeface="Verdana"/>
                          <a:ea typeface="Verdana"/>
                          <a:cs typeface="Verdana"/>
                          <a:sym typeface="Verdana"/>
                        </a:rPr>
                        <a:t>Modifie le GID. Attention, le groupe d’appartenance des fichiers concernés n’est pas modifié. </a:t>
                      </a:r>
                      <a:endParaRPr sz="1000"/>
                    </a:p>
                  </a:txBody>
                  <a:tcPr marL="91450" marR="91450" marT="45725" marB="45725" anchor="ctr"/>
                </a:tc>
                <a:extLst>
                  <a:ext uri="{0D108BD9-81ED-4DB2-BD59-A6C34878D82A}">
                    <a16:rowId xmlns:a16="http://schemas.microsoft.com/office/drawing/2014/main" val="10001"/>
                  </a:ext>
                </a:extLst>
              </a:tr>
              <a:tr h="281800">
                <a:tc>
                  <a:txBody>
                    <a:bodyPr/>
                    <a:lstStyle/>
                    <a:p>
                      <a:pPr marL="0" marR="0" lvl="0" indent="0" algn="ctr" rtl="0">
                        <a:spcBef>
                          <a:spcPts val="0"/>
                        </a:spcBef>
                        <a:spcAft>
                          <a:spcPts val="0"/>
                        </a:spcAft>
                        <a:buNone/>
                      </a:pPr>
                      <a:r>
                        <a:rPr lang="fr-FR" sz="1100" b="1"/>
                        <a:t>-h </a:t>
                      </a:r>
                      <a:endParaRPr/>
                    </a:p>
                  </a:txBody>
                  <a:tcPr marL="91450" marR="91450" marT="45725" marB="45725" anchor="ctr"/>
                </a:tc>
                <a:tc>
                  <a:txBody>
                    <a:bodyPr/>
                    <a:lstStyle/>
                    <a:p>
                      <a:pPr marL="0" marR="0" lvl="0" indent="0" algn="l" rtl="0">
                        <a:spcBef>
                          <a:spcPts val="0"/>
                        </a:spcBef>
                        <a:spcAft>
                          <a:spcPts val="0"/>
                        </a:spcAft>
                        <a:buNone/>
                      </a:pPr>
                      <a:r>
                        <a:rPr lang="fr-FR" sz="1000">
                          <a:solidFill>
                            <a:schemeClr val="dk1"/>
                          </a:solidFill>
                          <a:latin typeface="Verdana"/>
                          <a:ea typeface="Verdana"/>
                          <a:cs typeface="Verdana"/>
                          <a:sym typeface="Verdana"/>
                        </a:rPr>
                        <a:t>Affiche un message d’aide et quitter</a:t>
                      </a:r>
                      <a:endParaRPr/>
                    </a:p>
                  </a:txBody>
                  <a:tcPr marL="91450" marR="91450" marT="45725" marB="45725" anchor="ctr"/>
                </a:tc>
                <a:extLst>
                  <a:ext uri="{0D108BD9-81ED-4DB2-BD59-A6C34878D82A}">
                    <a16:rowId xmlns:a16="http://schemas.microsoft.com/office/drawing/2014/main" val="10002"/>
                  </a:ext>
                </a:extLst>
              </a:tr>
              <a:tr h="298200">
                <a:tc>
                  <a:txBody>
                    <a:bodyPr/>
                    <a:lstStyle/>
                    <a:p>
                      <a:pPr marL="0" marR="0" lvl="0" indent="0" algn="ctr" rtl="0">
                        <a:spcBef>
                          <a:spcPts val="0"/>
                        </a:spcBef>
                        <a:spcAft>
                          <a:spcPts val="0"/>
                        </a:spcAft>
                        <a:buNone/>
                      </a:pPr>
                      <a:r>
                        <a:rPr lang="fr-FR" sz="1100" b="1"/>
                        <a:t>-n &lt;nouveau_nom&gt;</a:t>
                      </a:r>
                      <a:endParaRPr/>
                    </a:p>
                  </a:txBody>
                  <a:tcPr marL="91450" marR="91450" marT="45725" marB="45725" anchor="ctr"/>
                </a:tc>
                <a:tc>
                  <a:txBody>
                    <a:bodyPr/>
                    <a:lstStyle/>
                    <a:p>
                      <a:pPr marL="0" marR="0" lvl="0" indent="0" algn="l" rtl="0">
                        <a:spcBef>
                          <a:spcPts val="0"/>
                        </a:spcBef>
                        <a:spcAft>
                          <a:spcPts val="0"/>
                        </a:spcAft>
                        <a:buNone/>
                      </a:pPr>
                      <a:r>
                        <a:rPr lang="fr-FR" sz="900"/>
                        <a:t>Le nom du groupe sera modifié de </a:t>
                      </a:r>
                      <a:r>
                        <a:rPr lang="fr-FR" sz="900" u="sng"/>
                        <a:t>GROUPE</a:t>
                      </a:r>
                      <a:r>
                        <a:rPr lang="fr-FR" sz="900"/>
                        <a:t> vers </a:t>
                      </a:r>
                      <a:r>
                        <a:rPr lang="fr-FR" sz="900" u="sng"/>
                        <a:t>NOUVEAU_NOM_GROUPE</a:t>
                      </a:r>
                      <a:r>
                        <a:rPr lang="fr-FR" sz="900"/>
                        <a:t>.</a:t>
                      </a:r>
                      <a:endParaRPr sz="900"/>
                    </a:p>
                  </a:txBody>
                  <a:tcPr marL="91450" marR="91450" marT="45725" marB="45725" anchor="ctr"/>
                </a:tc>
                <a:extLst>
                  <a:ext uri="{0D108BD9-81ED-4DB2-BD59-A6C34878D82A}">
                    <a16:rowId xmlns:a16="http://schemas.microsoft.com/office/drawing/2014/main" val="10003"/>
                  </a:ext>
                </a:extLst>
              </a:tr>
              <a:tr h="298200">
                <a:tc>
                  <a:txBody>
                    <a:bodyPr/>
                    <a:lstStyle/>
                    <a:p>
                      <a:pPr marL="0" marR="0" lvl="0" indent="0" algn="ctr" rtl="0">
                        <a:spcBef>
                          <a:spcPts val="0"/>
                        </a:spcBef>
                        <a:spcAft>
                          <a:spcPts val="0"/>
                        </a:spcAft>
                        <a:buNone/>
                      </a:pPr>
                      <a:r>
                        <a:rPr lang="fr-FR" sz="1100" b="1"/>
                        <a:t>-o</a:t>
                      </a:r>
                      <a:endParaRPr/>
                    </a:p>
                  </a:txBody>
                  <a:tcPr marL="91450" marR="91450" marT="45725" marB="45725" anchor="ctr"/>
                </a:tc>
                <a:tc>
                  <a:txBody>
                    <a:bodyPr/>
                    <a:lstStyle/>
                    <a:p>
                      <a:pPr marL="0" marR="0" lvl="0" indent="0" algn="l" rtl="0">
                        <a:spcBef>
                          <a:spcPts val="0"/>
                        </a:spcBef>
                        <a:spcAft>
                          <a:spcPts val="0"/>
                        </a:spcAft>
                        <a:buNone/>
                      </a:pPr>
                      <a:r>
                        <a:rPr lang="fr-FR" sz="900"/>
                        <a:t>En combinaison avec l'option </a:t>
                      </a:r>
                      <a:r>
                        <a:rPr lang="fr-FR" sz="900" b="1"/>
                        <a:t>-g</a:t>
                      </a:r>
                      <a:r>
                        <a:rPr lang="fr-FR" sz="900"/>
                        <a:t>, cette option permet de changer l'identifiant du groupe (</a:t>
                      </a:r>
                      <a:r>
                        <a:rPr lang="fr-FR" sz="900" u="sng"/>
                        <a:t>GID</a:t>
                      </a:r>
                      <a:r>
                        <a:rPr lang="fr-FR" sz="900"/>
                        <a:t>) vers une valeur déjà utilisée.</a:t>
                      </a:r>
                      <a:endParaRPr sz="900"/>
                    </a:p>
                  </a:txBody>
                  <a:tcPr marL="91450" marR="91450" marT="45725" marB="45725" anchor="ctr"/>
                </a:tc>
                <a:extLst>
                  <a:ext uri="{0D108BD9-81ED-4DB2-BD59-A6C34878D82A}">
                    <a16:rowId xmlns:a16="http://schemas.microsoft.com/office/drawing/2014/main" val="10004"/>
                  </a:ext>
                </a:extLst>
              </a:tr>
              <a:tr h="298200">
                <a:tc>
                  <a:txBody>
                    <a:bodyPr/>
                    <a:lstStyle/>
                    <a:p>
                      <a:pPr marL="0" marR="0" lvl="0" indent="0" algn="ctr" rtl="0">
                        <a:spcBef>
                          <a:spcPts val="0"/>
                        </a:spcBef>
                        <a:spcAft>
                          <a:spcPts val="0"/>
                        </a:spcAft>
                        <a:buNone/>
                      </a:pPr>
                      <a:r>
                        <a:rPr lang="fr-FR" sz="1100" b="1"/>
                        <a:t>-p</a:t>
                      </a:r>
                      <a:endParaRPr/>
                    </a:p>
                  </a:txBody>
                  <a:tcPr marL="91450" marR="91450" marT="45725" marB="45725" anchor="ctr"/>
                </a:tc>
                <a:tc>
                  <a:txBody>
                    <a:bodyPr/>
                    <a:lstStyle/>
                    <a:p>
                      <a:pPr marL="0" marR="0" lvl="0" indent="0" algn="l" rtl="0">
                        <a:spcBef>
                          <a:spcPts val="0"/>
                        </a:spcBef>
                        <a:spcAft>
                          <a:spcPts val="0"/>
                        </a:spcAft>
                        <a:buNone/>
                      </a:pPr>
                      <a:r>
                        <a:rPr lang="fr-FR" sz="1100"/>
                        <a:t>Mot de passe chiffré, comme renvoyé par </a:t>
                      </a:r>
                      <a:r>
                        <a:rPr lang="fr-FR" sz="1100" b="1" u="sng" strike="noStrike">
                          <a:solidFill>
                            <a:schemeClr val="dk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crypt</a:t>
                      </a:r>
                      <a:r>
                        <a:rPr lang="fr-FR" sz="1100"/>
                        <a:t>(3).</a:t>
                      </a:r>
                      <a:endParaRPr sz="1100"/>
                    </a:p>
                  </a:txBody>
                  <a:tcPr marL="91450" marR="91450" marT="45725" marB="45725" anchor="ctr"/>
                </a:tc>
                <a:extLst>
                  <a:ext uri="{0D108BD9-81ED-4DB2-BD59-A6C34878D82A}">
                    <a16:rowId xmlns:a16="http://schemas.microsoft.com/office/drawing/2014/main" val="10005"/>
                  </a:ext>
                </a:extLst>
              </a:tr>
              <a:tr h="298200">
                <a:tc>
                  <a:txBody>
                    <a:bodyPr/>
                    <a:lstStyle/>
                    <a:p>
                      <a:pPr marL="0" marR="0" lvl="0" indent="0" algn="ctr" rtl="0">
                        <a:spcBef>
                          <a:spcPts val="0"/>
                        </a:spcBef>
                        <a:spcAft>
                          <a:spcPts val="0"/>
                        </a:spcAft>
                        <a:buNone/>
                      </a:pPr>
                      <a:r>
                        <a:rPr lang="fr-FR" sz="1100" b="1"/>
                        <a:t>-R</a:t>
                      </a:r>
                      <a:endParaRPr/>
                    </a:p>
                  </a:txBody>
                  <a:tcPr marL="91450" marR="91450" marT="45725" marB="45725" anchor="ctr"/>
                </a:tc>
                <a:tc>
                  <a:txBody>
                    <a:bodyPr/>
                    <a:lstStyle/>
                    <a:p>
                      <a:pPr marL="0" marR="0" lvl="0" indent="0" algn="l" rtl="0">
                        <a:spcBef>
                          <a:spcPts val="0"/>
                        </a:spcBef>
                        <a:spcAft>
                          <a:spcPts val="0"/>
                        </a:spcAft>
                        <a:buNone/>
                      </a:pPr>
                      <a:r>
                        <a:rPr lang="fr-FR" sz="1100"/>
                        <a:t>Appliquer les changements dans le répertoire </a:t>
                      </a:r>
                      <a:r>
                        <a:rPr lang="fr-FR" sz="1100" u="sng"/>
                        <a:t>RÉP_CHROOT</a:t>
                      </a:r>
                      <a:r>
                        <a:rPr lang="fr-FR" sz="1100"/>
                        <a:t> et utiliser les fichiers de configuration du répertoire </a:t>
                      </a:r>
                      <a:r>
                        <a:rPr lang="fr-FR" sz="1100" u="sng"/>
                        <a:t>RÉP_CHROOT</a:t>
                      </a:r>
                      <a:r>
                        <a:rPr lang="fr-FR" sz="1100"/>
                        <a:t>.</a:t>
                      </a:r>
                      <a:endParaRPr sz="1100"/>
                    </a:p>
                  </a:txBody>
                  <a:tcPr marL="91450" marR="91450" marT="45725" marB="45725" anchor="ctr"/>
                </a:tc>
                <a:extLst>
                  <a:ext uri="{0D108BD9-81ED-4DB2-BD59-A6C34878D82A}">
                    <a16:rowId xmlns:a16="http://schemas.microsoft.com/office/drawing/2014/main" val="10006"/>
                  </a:ext>
                </a:extLst>
              </a:tr>
            </a:tbl>
          </a:graphicData>
        </a:graphic>
      </p:graphicFrame>
      <p:pic>
        <p:nvPicPr>
          <p:cNvPr id="630" name="Google Shape;630;p63"/>
          <p:cNvPicPr preferRelativeResize="0"/>
          <p:nvPr/>
        </p:nvPicPr>
        <p:blipFill rotWithShape="1">
          <a:blip r:embed="rId4">
            <a:alphaModFix/>
          </a:blip>
          <a:srcRect/>
          <a:stretch/>
        </p:blipFill>
        <p:spPr>
          <a:xfrm>
            <a:off x="243212" y="2349662"/>
            <a:ext cx="5686884" cy="437523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5FCBC-DDE3-A345-946B-FB04F9C7891E}"/>
              </a:ext>
            </a:extLst>
          </p:cNvPr>
          <p:cNvSpPr>
            <a:spLocks noGrp="1"/>
          </p:cNvSpPr>
          <p:nvPr>
            <p:ph type="title"/>
          </p:nvPr>
        </p:nvSpPr>
        <p:spPr>
          <a:xfrm>
            <a:off x="827821" y="294633"/>
            <a:ext cx="4774610" cy="1141497"/>
          </a:xfrm>
        </p:spPr>
        <p:txBody>
          <a:bodyPr/>
          <a:lstStyle/>
          <a:p>
            <a:r>
              <a:rPr lang="fr-FR" dirty="0"/>
              <a:t>3-4 gérer les utilisateurs</a:t>
            </a:r>
          </a:p>
        </p:txBody>
      </p:sp>
      <p:sp>
        <p:nvSpPr>
          <p:cNvPr id="12" name="ZoneTexte 11">
            <a:extLst>
              <a:ext uri="{FF2B5EF4-FFF2-40B4-BE49-F238E27FC236}">
                <a16:creationId xmlns:a16="http://schemas.microsoft.com/office/drawing/2014/main" id="{2EF3551C-3B83-3044-B7A0-1FC91F091A4B}"/>
              </a:ext>
            </a:extLst>
          </p:cNvPr>
          <p:cNvSpPr txBox="1"/>
          <p:nvPr/>
        </p:nvSpPr>
        <p:spPr>
          <a:xfrm>
            <a:off x="6096000" y="865381"/>
            <a:ext cx="6096000" cy="4023666"/>
          </a:xfrm>
          <a:prstGeom prst="rect">
            <a:avLst/>
          </a:prstGeom>
          <a:noFill/>
        </p:spPr>
        <p:txBody>
          <a:bodyPr wrap="square" rtlCol="0">
            <a:spAutoFit/>
          </a:bodyPr>
          <a:lstStyle/>
          <a:p>
            <a:pPr marL="285750" indent="-285750" defTabSz="914400">
              <a:lnSpc>
                <a:spcPct val="90000"/>
              </a:lnSpc>
              <a:spcBef>
                <a:spcPts val="1000"/>
              </a:spcBef>
              <a:buClr>
                <a:schemeClr val="accent2"/>
              </a:buClr>
              <a:buFont typeface="Arial" panose="020B0604020202020204" pitchFamily="34" charset="0"/>
              <a:buChar char="•"/>
            </a:pPr>
            <a:r>
              <a:rPr lang="fr-FR" sz="1400" dirty="0">
                <a:solidFill>
                  <a:schemeClr val="tx2">
                    <a:lumMod val="75000"/>
                  </a:schemeClr>
                </a:solidFill>
              </a:rPr>
              <a:t>La commande pour modifier les droits sur un fichier ou un dossier est </a:t>
            </a:r>
            <a:r>
              <a:rPr lang="fr-FR" sz="1400" b="1" dirty="0">
                <a:solidFill>
                  <a:srgbClr val="002060"/>
                </a:solidFill>
              </a:rPr>
              <a:t>« chmod ».</a:t>
            </a:r>
          </a:p>
          <a:p>
            <a:pPr marL="285750" indent="-285750" defTabSz="914400">
              <a:lnSpc>
                <a:spcPct val="90000"/>
              </a:lnSpc>
              <a:spcBef>
                <a:spcPts val="1000"/>
              </a:spcBef>
              <a:buClr>
                <a:schemeClr val="accent2"/>
              </a:buClr>
              <a:buFont typeface="Arial" panose="020B0604020202020204" pitchFamily="34" charset="0"/>
              <a:buChar char="•"/>
            </a:pPr>
            <a:r>
              <a:rPr lang="fr-FR" sz="1400" dirty="0">
                <a:solidFill>
                  <a:srgbClr val="002060"/>
                </a:solidFill>
              </a:rPr>
              <a:t>Pour utiliser cette commande sur un dossier ou un fichier, il faut être :</a:t>
            </a:r>
          </a:p>
          <a:p>
            <a:pPr marL="742950" lvl="1" indent="-285750" defTabSz="914400">
              <a:lnSpc>
                <a:spcPct val="90000"/>
              </a:lnSpc>
              <a:spcBef>
                <a:spcPts val="1000"/>
              </a:spcBef>
              <a:buClr>
                <a:schemeClr val="accent2"/>
              </a:buClr>
              <a:buFont typeface="Wingdings" pitchFamily="2" charset="2"/>
              <a:buChar char="Ø"/>
            </a:pPr>
            <a:r>
              <a:rPr lang="fr-FR" sz="1400" dirty="0">
                <a:solidFill>
                  <a:srgbClr val="002060"/>
                </a:solidFill>
              </a:rPr>
              <a:t>ROOT (super utilisateur).</a:t>
            </a:r>
          </a:p>
          <a:p>
            <a:pPr marL="742950" lvl="1" indent="-285750" defTabSz="914400">
              <a:lnSpc>
                <a:spcPct val="90000"/>
              </a:lnSpc>
              <a:spcBef>
                <a:spcPts val="1000"/>
              </a:spcBef>
              <a:buClr>
                <a:schemeClr val="accent2"/>
              </a:buClr>
              <a:buFont typeface="Wingdings" pitchFamily="2" charset="2"/>
              <a:buChar char="Ø"/>
            </a:pPr>
            <a:r>
              <a:rPr lang="fr-FR" sz="1400" dirty="0">
                <a:solidFill>
                  <a:srgbClr val="002060"/>
                </a:solidFill>
              </a:rPr>
              <a:t>Propriétaire du dossier ou fichier.</a:t>
            </a:r>
          </a:p>
          <a:p>
            <a:pPr marL="285750" indent="-285750" defTabSz="914400">
              <a:lnSpc>
                <a:spcPct val="90000"/>
              </a:lnSpc>
              <a:spcBef>
                <a:spcPts val="1000"/>
              </a:spcBef>
              <a:buClr>
                <a:schemeClr val="accent2"/>
              </a:buClr>
              <a:buFont typeface="Arial" panose="020B0604020202020204" pitchFamily="34" charset="0"/>
              <a:buChar char="•"/>
            </a:pPr>
            <a:r>
              <a:rPr lang="fr-FR" sz="1400" dirty="0">
                <a:solidFill>
                  <a:srgbClr val="002060"/>
                </a:solidFill>
              </a:rPr>
              <a:t>Il existe différents niveaux concernant les droits : </a:t>
            </a:r>
          </a:p>
          <a:p>
            <a:pPr marL="742950" lvl="1" indent="-285750" defTabSz="914400">
              <a:lnSpc>
                <a:spcPct val="90000"/>
              </a:lnSpc>
              <a:spcBef>
                <a:spcPts val="1000"/>
              </a:spcBef>
              <a:buClr>
                <a:schemeClr val="accent2"/>
              </a:buClr>
              <a:buFont typeface="Wingdings" pitchFamily="2" charset="2"/>
              <a:buChar char="Ø"/>
            </a:pPr>
            <a:r>
              <a:rPr lang="fr-FR" sz="1400" dirty="0">
                <a:solidFill>
                  <a:srgbClr val="002060"/>
                </a:solidFill>
              </a:rPr>
              <a:t>r (4) : autorisation de lecture</a:t>
            </a:r>
          </a:p>
          <a:p>
            <a:pPr marL="742950" lvl="1" indent="-285750" defTabSz="914400">
              <a:lnSpc>
                <a:spcPct val="90000"/>
              </a:lnSpc>
              <a:spcBef>
                <a:spcPts val="1000"/>
              </a:spcBef>
              <a:buClr>
                <a:schemeClr val="accent2"/>
              </a:buClr>
              <a:buFont typeface="Wingdings" pitchFamily="2" charset="2"/>
              <a:buChar char="Ø"/>
            </a:pPr>
            <a:r>
              <a:rPr lang="fr-FR" sz="1400" dirty="0">
                <a:solidFill>
                  <a:srgbClr val="002060"/>
                </a:solidFill>
              </a:rPr>
              <a:t>w (2) : autorisation d'écriture</a:t>
            </a:r>
          </a:p>
          <a:p>
            <a:pPr marL="742950" lvl="1" indent="-285750" defTabSz="914400">
              <a:lnSpc>
                <a:spcPct val="90000"/>
              </a:lnSpc>
              <a:spcBef>
                <a:spcPts val="1000"/>
              </a:spcBef>
              <a:buClr>
                <a:schemeClr val="accent2"/>
              </a:buClr>
              <a:buFont typeface="Wingdings" pitchFamily="2" charset="2"/>
              <a:buChar char="Ø"/>
            </a:pPr>
            <a:r>
              <a:rPr lang="fr-FR" sz="1400" dirty="0">
                <a:solidFill>
                  <a:srgbClr val="002060"/>
                </a:solidFill>
              </a:rPr>
              <a:t>x (1) : autorisation d'exécution.</a:t>
            </a:r>
          </a:p>
          <a:p>
            <a:pPr marL="285750" indent="-285750" defTabSz="914400">
              <a:lnSpc>
                <a:spcPct val="90000"/>
              </a:lnSpc>
              <a:spcBef>
                <a:spcPts val="1000"/>
              </a:spcBef>
              <a:buClr>
                <a:schemeClr val="accent2"/>
              </a:buClr>
              <a:buFont typeface="Arial" panose="020B0604020202020204" pitchFamily="34" charset="0"/>
              <a:buChar char="•"/>
            </a:pPr>
            <a:r>
              <a:rPr lang="fr-FR" sz="1400" dirty="0">
                <a:solidFill>
                  <a:srgbClr val="002060"/>
                </a:solidFill>
              </a:rPr>
              <a:t>Ces droits peuvent être différents pour 3 entités : </a:t>
            </a:r>
          </a:p>
          <a:p>
            <a:pPr marL="742950" lvl="1" indent="-285750" defTabSz="914400">
              <a:lnSpc>
                <a:spcPct val="90000"/>
              </a:lnSpc>
              <a:spcBef>
                <a:spcPts val="1000"/>
              </a:spcBef>
              <a:buClr>
                <a:schemeClr val="accent2"/>
              </a:buClr>
              <a:buFont typeface="Wingdings" pitchFamily="2" charset="2"/>
              <a:buChar char="q"/>
            </a:pPr>
            <a:r>
              <a:rPr lang="fr-FR" sz="1400" dirty="0">
                <a:solidFill>
                  <a:srgbClr val="002060"/>
                </a:solidFill>
              </a:rPr>
              <a:t>(u) propriétaire ou owner.</a:t>
            </a:r>
          </a:p>
          <a:p>
            <a:pPr marL="742950" lvl="1" indent="-285750" defTabSz="914400">
              <a:lnSpc>
                <a:spcPct val="90000"/>
              </a:lnSpc>
              <a:spcBef>
                <a:spcPts val="1000"/>
              </a:spcBef>
              <a:buClr>
                <a:schemeClr val="accent2"/>
              </a:buClr>
              <a:buFont typeface="Wingdings" pitchFamily="2" charset="2"/>
              <a:buChar char="q"/>
            </a:pPr>
            <a:r>
              <a:rPr lang="fr-FR" sz="1400" dirty="0">
                <a:solidFill>
                  <a:srgbClr val="002060"/>
                </a:solidFill>
              </a:rPr>
              <a:t>(g) Groupe utilisateur du fichier.</a:t>
            </a:r>
          </a:p>
          <a:p>
            <a:pPr marL="742950" lvl="1" indent="-285750" defTabSz="914400">
              <a:lnSpc>
                <a:spcPct val="90000"/>
              </a:lnSpc>
              <a:spcBef>
                <a:spcPts val="1000"/>
              </a:spcBef>
              <a:buClr>
                <a:schemeClr val="accent2"/>
              </a:buClr>
              <a:buFont typeface="Wingdings" pitchFamily="2" charset="2"/>
              <a:buChar char="q"/>
            </a:pPr>
            <a:r>
              <a:rPr lang="fr-FR" sz="1400" dirty="0">
                <a:solidFill>
                  <a:srgbClr val="002060"/>
                </a:solidFill>
              </a:rPr>
              <a:t>(o) Les autres.</a:t>
            </a:r>
          </a:p>
        </p:txBody>
      </p:sp>
      <p:sp>
        <p:nvSpPr>
          <p:cNvPr id="15" name="ZoneTexte 14">
            <a:extLst>
              <a:ext uri="{FF2B5EF4-FFF2-40B4-BE49-F238E27FC236}">
                <a16:creationId xmlns:a16="http://schemas.microsoft.com/office/drawing/2014/main" id="{2F74555A-66DB-C944-AEAC-3F307B4D3375}"/>
              </a:ext>
            </a:extLst>
          </p:cNvPr>
          <p:cNvSpPr txBox="1"/>
          <p:nvPr/>
        </p:nvSpPr>
        <p:spPr>
          <a:xfrm>
            <a:off x="6096000" y="294633"/>
            <a:ext cx="6096000" cy="369332"/>
          </a:xfrm>
          <a:prstGeom prst="rect">
            <a:avLst/>
          </a:prstGeom>
          <a:noFill/>
        </p:spPr>
        <p:txBody>
          <a:bodyPr wrap="square" rtlCol="0">
            <a:spAutoFit/>
          </a:bodyPr>
          <a:lstStyle/>
          <a:p>
            <a:pPr algn="ctr"/>
            <a:r>
              <a:rPr lang="fr-FR" dirty="0"/>
              <a:t>MODIFIER LES DROITS SUR UN DOSSIER OU UN FICHIER</a:t>
            </a:r>
          </a:p>
        </p:txBody>
      </p:sp>
      <p:pic>
        <p:nvPicPr>
          <p:cNvPr id="1026" name="Picture 2">
            <a:extLst>
              <a:ext uri="{FF2B5EF4-FFF2-40B4-BE49-F238E27FC236}">
                <a16:creationId xmlns:a16="http://schemas.microsoft.com/office/drawing/2014/main" id="{0B1AA99B-955C-0640-B1A6-7198C86FF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767" y="1609354"/>
            <a:ext cx="5092718" cy="5092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0889BDB7-8238-2245-A109-7FE976EB755B}"/>
              </a:ext>
            </a:extLst>
          </p:cNvPr>
          <p:cNvPicPr>
            <a:picLocks noChangeAspect="1"/>
          </p:cNvPicPr>
          <p:nvPr/>
        </p:nvPicPr>
        <p:blipFill>
          <a:blip r:embed="rId3"/>
          <a:stretch>
            <a:fillRect/>
          </a:stretch>
        </p:blipFill>
        <p:spPr>
          <a:xfrm>
            <a:off x="6970294" y="4889047"/>
            <a:ext cx="4347411" cy="18561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33503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A5FCBC-DDE3-A345-946B-FB04F9C7891E}"/>
              </a:ext>
            </a:extLst>
          </p:cNvPr>
          <p:cNvSpPr>
            <a:spLocks noGrp="1"/>
          </p:cNvSpPr>
          <p:nvPr>
            <p:ph type="title"/>
          </p:nvPr>
        </p:nvSpPr>
        <p:spPr>
          <a:xfrm>
            <a:off x="827821" y="294633"/>
            <a:ext cx="4774610" cy="1141497"/>
          </a:xfrm>
        </p:spPr>
        <p:txBody>
          <a:bodyPr/>
          <a:lstStyle/>
          <a:p>
            <a:r>
              <a:rPr lang="fr-FR" dirty="0"/>
              <a:t>3-4 gérer les utilisateurs</a:t>
            </a:r>
          </a:p>
        </p:txBody>
      </p:sp>
      <p:sp>
        <p:nvSpPr>
          <p:cNvPr id="12" name="ZoneTexte 11">
            <a:extLst>
              <a:ext uri="{FF2B5EF4-FFF2-40B4-BE49-F238E27FC236}">
                <a16:creationId xmlns:a16="http://schemas.microsoft.com/office/drawing/2014/main" id="{2EF3551C-3B83-3044-B7A0-1FC91F091A4B}"/>
              </a:ext>
            </a:extLst>
          </p:cNvPr>
          <p:cNvSpPr txBox="1"/>
          <p:nvPr/>
        </p:nvSpPr>
        <p:spPr>
          <a:xfrm>
            <a:off x="6232250" y="2507645"/>
            <a:ext cx="5798917" cy="2222147"/>
          </a:xfrm>
          <a:prstGeom prst="rect">
            <a:avLst/>
          </a:prstGeom>
          <a:noFill/>
        </p:spPr>
        <p:txBody>
          <a:bodyPr wrap="square" rtlCol="0">
            <a:spAutoFit/>
          </a:bodyPr>
          <a:lstStyle/>
          <a:p>
            <a:pPr marL="285750" indent="-285750" defTabSz="914400">
              <a:lnSpc>
                <a:spcPct val="90000"/>
              </a:lnSpc>
              <a:spcBef>
                <a:spcPts val="1000"/>
              </a:spcBef>
              <a:buClr>
                <a:schemeClr val="accent2"/>
              </a:buClr>
              <a:buFont typeface="Arial" panose="020B0604020202020204" pitchFamily="34" charset="0"/>
              <a:buChar char="•"/>
            </a:pPr>
            <a:r>
              <a:rPr lang="fr-FR" sz="1400" b="1" dirty="0">
                <a:solidFill>
                  <a:srgbClr val="002060"/>
                </a:solidFill>
              </a:rPr>
              <a:t>« chmod 744 </a:t>
            </a:r>
            <a:r>
              <a:rPr lang="fr-FR" sz="1400" b="1" i="1" dirty="0">
                <a:solidFill>
                  <a:srgbClr val="002060"/>
                </a:solidFill>
              </a:rPr>
              <a:t>dossier_1 » : </a:t>
            </a:r>
            <a:r>
              <a:rPr lang="fr-FR" sz="1400" dirty="0">
                <a:solidFill>
                  <a:srgbClr val="002060"/>
                </a:solidFill>
              </a:rPr>
              <a:t> </a:t>
            </a:r>
            <a:r>
              <a:rPr lang="fr-FR" sz="1400" dirty="0">
                <a:solidFill>
                  <a:schemeClr val="tx1">
                    <a:lumMod val="95000"/>
                    <a:lumOff val="5000"/>
                  </a:schemeClr>
                </a:solidFill>
              </a:rPr>
              <a:t>On octroie tous les droits (</a:t>
            </a:r>
            <a:r>
              <a:rPr lang="fr-FR" sz="1400" dirty="0" err="1">
                <a:solidFill>
                  <a:schemeClr val="tx1">
                    <a:lumMod val="95000"/>
                    <a:lumOff val="5000"/>
                  </a:schemeClr>
                </a:solidFill>
              </a:rPr>
              <a:t>rwx</a:t>
            </a:r>
            <a:r>
              <a:rPr lang="fr-FR" sz="1400" dirty="0">
                <a:solidFill>
                  <a:schemeClr val="tx1">
                    <a:lumMod val="95000"/>
                    <a:lumOff val="5000"/>
                  </a:schemeClr>
                </a:solidFill>
              </a:rPr>
              <a:t>) au propriétaire, les droits de lecture au groupe et aux autres sur le dossier : dossier_1.</a:t>
            </a:r>
          </a:p>
          <a:p>
            <a:pPr marL="285750" indent="-285750" defTabSz="914400">
              <a:lnSpc>
                <a:spcPct val="90000"/>
              </a:lnSpc>
              <a:spcBef>
                <a:spcPts val="1000"/>
              </a:spcBef>
              <a:buClr>
                <a:schemeClr val="accent2"/>
              </a:buClr>
              <a:buFont typeface="Arial" panose="020B0604020202020204" pitchFamily="34" charset="0"/>
              <a:buChar char="•"/>
            </a:pPr>
            <a:r>
              <a:rPr lang="fr-FR" sz="1400" b="1" dirty="0">
                <a:solidFill>
                  <a:srgbClr val="002060"/>
                </a:solidFill>
              </a:rPr>
              <a:t>« chmod –R 766 </a:t>
            </a:r>
            <a:r>
              <a:rPr lang="fr-FR" sz="1400" b="1" i="1" dirty="0">
                <a:solidFill>
                  <a:srgbClr val="002060"/>
                </a:solidFill>
              </a:rPr>
              <a:t>dossier_2 » : </a:t>
            </a:r>
            <a:r>
              <a:rPr lang="fr-FR" sz="1400" dirty="0">
                <a:solidFill>
                  <a:srgbClr val="002060"/>
                </a:solidFill>
              </a:rPr>
              <a:t> </a:t>
            </a:r>
            <a:r>
              <a:rPr lang="fr-FR" sz="1400" dirty="0">
                <a:solidFill>
                  <a:schemeClr val="tx1">
                    <a:lumMod val="95000"/>
                    <a:lumOff val="5000"/>
                  </a:schemeClr>
                </a:solidFill>
              </a:rPr>
              <a:t>On octroie tous les droits (</a:t>
            </a:r>
            <a:r>
              <a:rPr lang="fr-FR" sz="1400" dirty="0" err="1">
                <a:solidFill>
                  <a:schemeClr val="tx1">
                    <a:lumMod val="95000"/>
                    <a:lumOff val="5000"/>
                  </a:schemeClr>
                </a:solidFill>
              </a:rPr>
              <a:t>rwx</a:t>
            </a:r>
            <a:r>
              <a:rPr lang="fr-FR" sz="1400" dirty="0">
                <a:solidFill>
                  <a:schemeClr val="tx1">
                    <a:lumMod val="95000"/>
                    <a:lumOff val="5000"/>
                  </a:schemeClr>
                </a:solidFill>
              </a:rPr>
              <a:t>) au propriétaire, les droits de lecture et écriture au groupe et aux autres sur le dossier : dossier_2 et à l’ensemble de ses sous-dossiers et fichiers.</a:t>
            </a:r>
          </a:p>
          <a:p>
            <a:pPr marL="285750" indent="-285750" defTabSz="914400">
              <a:lnSpc>
                <a:spcPct val="90000"/>
              </a:lnSpc>
              <a:spcBef>
                <a:spcPts val="1000"/>
              </a:spcBef>
              <a:buClr>
                <a:schemeClr val="accent2"/>
              </a:buClr>
              <a:buFont typeface="Arial" panose="020B0604020202020204" pitchFamily="34" charset="0"/>
              <a:buChar char="•"/>
            </a:pPr>
            <a:r>
              <a:rPr lang="fr-FR" sz="1400" b="1" dirty="0">
                <a:solidFill>
                  <a:srgbClr val="002060"/>
                </a:solidFill>
              </a:rPr>
              <a:t>« chmod </a:t>
            </a:r>
            <a:r>
              <a:rPr lang="fr-FR" sz="1400" b="1" dirty="0" err="1">
                <a:solidFill>
                  <a:srgbClr val="002060"/>
                </a:solidFill>
              </a:rPr>
              <a:t>o+x</a:t>
            </a:r>
            <a:r>
              <a:rPr lang="fr-FR" sz="1400" b="1" dirty="0">
                <a:solidFill>
                  <a:srgbClr val="002060"/>
                </a:solidFill>
              </a:rPr>
              <a:t> </a:t>
            </a:r>
            <a:r>
              <a:rPr lang="fr-FR" sz="1400" b="1" dirty="0" err="1">
                <a:solidFill>
                  <a:srgbClr val="002060"/>
                </a:solidFill>
              </a:rPr>
              <a:t>startup.sh</a:t>
            </a:r>
            <a:r>
              <a:rPr lang="fr-FR" sz="1400" b="1" dirty="0">
                <a:solidFill>
                  <a:srgbClr val="002060"/>
                </a:solidFill>
              </a:rPr>
              <a:t> » : </a:t>
            </a:r>
            <a:r>
              <a:rPr lang="fr-FR" sz="1400" dirty="0">
                <a:solidFill>
                  <a:schemeClr val="tx1">
                    <a:lumMod val="95000"/>
                    <a:lumOff val="5000"/>
                  </a:schemeClr>
                </a:solidFill>
              </a:rPr>
              <a:t>On octroie les droits d’exécution pour les autres sur le fichier : </a:t>
            </a:r>
            <a:r>
              <a:rPr lang="fr-FR" sz="1400" dirty="0" err="1">
                <a:solidFill>
                  <a:schemeClr val="tx1">
                    <a:lumMod val="95000"/>
                    <a:lumOff val="5000"/>
                  </a:schemeClr>
                </a:solidFill>
              </a:rPr>
              <a:t>startup.sh</a:t>
            </a:r>
            <a:r>
              <a:rPr lang="fr-FR" sz="1400" dirty="0">
                <a:solidFill>
                  <a:schemeClr val="tx1">
                    <a:lumMod val="95000"/>
                    <a:lumOff val="5000"/>
                  </a:schemeClr>
                </a:solidFill>
              </a:rPr>
              <a:t> .</a:t>
            </a:r>
          </a:p>
          <a:p>
            <a:pPr marL="285750" indent="-285750" defTabSz="914400">
              <a:lnSpc>
                <a:spcPct val="90000"/>
              </a:lnSpc>
              <a:spcBef>
                <a:spcPts val="1000"/>
              </a:spcBef>
              <a:buClr>
                <a:schemeClr val="accent2"/>
              </a:buClr>
              <a:buFont typeface="Arial" panose="020B0604020202020204" pitchFamily="34" charset="0"/>
              <a:buChar char="•"/>
            </a:pPr>
            <a:endParaRPr lang="fr-FR" sz="1400" dirty="0">
              <a:solidFill>
                <a:schemeClr val="tx1">
                  <a:lumMod val="95000"/>
                  <a:lumOff val="5000"/>
                </a:schemeClr>
              </a:solidFill>
            </a:endParaRPr>
          </a:p>
        </p:txBody>
      </p:sp>
      <p:sp>
        <p:nvSpPr>
          <p:cNvPr id="15" name="ZoneTexte 14">
            <a:extLst>
              <a:ext uri="{FF2B5EF4-FFF2-40B4-BE49-F238E27FC236}">
                <a16:creationId xmlns:a16="http://schemas.microsoft.com/office/drawing/2014/main" id="{2F74555A-66DB-C944-AEAC-3F307B4D3375}"/>
              </a:ext>
            </a:extLst>
          </p:cNvPr>
          <p:cNvSpPr txBox="1"/>
          <p:nvPr/>
        </p:nvSpPr>
        <p:spPr>
          <a:xfrm>
            <a:off x="6349354" y="1113415"/>
            <a:ext cx="5564710" cy="646331"/>
          </a:xfrm>
          <a:prstGeom prst="rect">
            <a:avLst/>
          </a:prstGeom>
          <a:noFill/>
        </p:spPr>
        <p:txBody>
          <a:bodyPr wrap="square" rtlCol="0">
            <a:spAutoFit/>
          </a:bodyPr>
          <a:lstStyle/>
          <a:p>
            <a:pPr algn="ctr"/>
            <a:r>
              <a:rPr lang="fr-FR" dirty="0"/>
              <a:t>EXEMPLE MODIFICATION DROIT DOSSIER ET FICHIER</a:t>
            </a:r>
          </a:p>
        </p:txBody>
      </p:sp>
      <p:pic>
        <p:nvPicPr>
          <p:cNvPr id="4" name="Image 3">
            <a:extLst>
              <a:ext uri="{FF2B5EF4-FFF2-40B4-BE49-F238E27FC236}">
                <a16:creationId xmlns:a16="http://schemas.microsoft.com/office/drawing/2014/main" id="{26C235D2-6EB1-6A41-A9BF-45108DF9CCC8}"/>
              </a:ext>
            </a:extLst>
          </p:cNvPr>
          <p:cNvPicPr>
            <a:picLocks noChangeAspect="1"/>
          </p:cNvPicPr>
          <p:nvPr/>
        </p:nvPicPr>
        <p:blipFill>
          <a:blip r:embed="rId2"/>
          <a:stretch>
            <a:fillRect/>
          </a:stretch>
        </p:blipFill>
        <p:spPr>
          <a:xfrm>
            <a:off x="289358" y="1863523"/>
            <a:ext cx="5473427" cy="45083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121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3-3 GÉRER LES UTILISATEURS</a:t>
            </a:r>
            <a:endParaRPr sz="2600"/>
          </a:p>
        </p:txBody>
      </p:sp>
      <p:pic>
        <p:nvPicPr>
          <p:cNvPr id="636" name="Google Shape;636;p64"/>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637" name="Google Shape;637;p64"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638" name="Google Shape;638;p64"/>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Un peu de pratique</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6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TP TIME</a:t>
            </a:r>
            <a:endParaRPr/>
          </a:p>
        </p:txBody>
      </p:sp>
      <p:sp>
        <p:nvSpPr>
          <p:cNvPr id="644" name="Google Shape;644;p65"/>
          <p:cNvSpPr txBox="1"/>
          <p:nvPr/>
        </p:nvSpPr>
        <p:spPr>
          <a:xfrm>
            <a:off x="4371975" y="2528888"/>
            <a:ext cx="341471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TP_2 LINUX : Gestion utilisateur</a:t>
            </a:r>
            <a:endParaRPr/>
          </a:p>
        </p:txBody>
      </p:sp>
      <p:sp>
        <p:nvSpPr>
          <p:cNvPr id="645" name="Google Shape;645;p65"/>
          <p:cNvSpPr txBox="1"/>
          <p:nvPr/>
        </p:nvSpPr>
        <p:spPr>
          <a:xfrm>
            <a:off x="4371975" y="5983391"/>
            <a:ext cx="3414712" cy="369332"/>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TP avec un Google Forms</a:t>
            </a:r>
            <a:endParaRPr sz="1800">
              <a:solidFill>
                <a:schemeClr val="dk1"/>
              </a:solidFill>
              <a:latin typeface="Gill Sans"/>
              <a:ea typeface="Gill Sans"/>
              <a:cs typeface="Gill Sans"/>
              <a:sym typeface="Gill Sans"/>
            </a:endParaRPr>
          </a:p>
        </p:txBody>
      </p:sp>
      <p:pic>
        <p:nvPicPr>
          <p:cNvPr id="646" name="Google Shape;646;p65" descr="Réveil"/>
          <p:cNvPicPr preferRelativeResize="0"/>
          <p:nvPr/>
        </p:nvPicPr>
        <p:blipFill rotWithShape="1">
          <a:blip r:embed="rId3">
            <a:alphaModFix/>
          </a:blip>
          <a:srcRect/>
          <a:stretch/>
        </p:blipFill>
        <p:spPr>
          <a:xfrm>
            <a:off x="4371975" y="1016510"/>
            <a:ext cx="914400" cy="914400"/>
          </a:xfrm>
          <a:prstGeom prst="rect">
            <a:avLst/>
          </a:prstGeom>
          <a:noFill/>
          <a:ln>
            <a:noFill/>
          </a:ln>
        </p:spPr>
      </p:pic>
      <p:pic>
        <p:nvPicPr>
          <p:cNvPr id="647" name="Google Shape;647;p65" descr="Dossier avec contenu">
            <a:hlinkClick r:id="rId4"/>
          </p:cNvPr>
          <p:cNvPicPr preferRelativeResize="0"/>
          <p:nvPr/>
        </p:nvPicPr>
        <p:blipFill rotWithShape="1">
          <a:blip r:embed="rId5">
            <a:alphaModFix/>
          </a:blip>
          <a:srcRect/>
          <a:stretch/>
        </p:blipFill>
        <p:spPr>
          <a:xfrm>
            <a:off x="5071739" y="3452910"/>
            <a:ext cx="2123031" cy="1785673"/>
          </a:xfrm>
          <a:prstGeom prst="rect">
            <a:avLst/>
          </a:prstGeom>
          <a:noFill/>
          <a:ln>
            <a:noFill/>
          </a:ln>
        </p:spPr>
      </p:pic>
      <p:pic>
        <p:nvPicPr>
          <p:cNvPr id="648" name="Google Shape;648;p65" descr="Curseur"/>
          <p:cNvPicPr preferRelativeResize="0"/>
          <p:nvPr/>
        </p:nvPicPr>
        <p:blipFill rotWithShape="1">
          <a:blip r:embed="rId6">
            <a:alphaModFix/>
          </a:blip>
          <a:srcRect/>
          <a:stretch/>
        </p:blipFill>
        <p:spPr>
          <a:xfrm>
            <a:off x="6079331" y="4239387"/>
            <a:ext cx="914400" cy="9144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6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3-4 </a:t>
            </a:r>
            <a:r>
              <a:rPr lang="fr-FR" sz="2600"/>
              <a:t>GÉRER LES PROCESSUS</a:t>
            </a:r>
            <a:endParaRPr/>
          </a:p>
        </p:txBody>
      </p:sp>
      <p:sp>
        <p:nvSpPr>
          <p:cNvPr id="654" name="Google Shape;654;p66"/>
          <p:cNvSpPr txBox="1">
            <a:spLocks noGrp="1"/>
          </p:cNvSpPr>
          <p:nvPr>
            <p:ph type="body" idx="1"/>
          </p:nvPr>
        </p:nvSpPr>
        <p:spPr>
          <a:xfrm>
            <a:off x="1527859" y="2453833"/>
            <a:ext cx="9491240" cy="4178461"/>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100000"/>
              </a:lnSpc>
              <a:spcBef>
                <a:spcPts val="0"/>
              </a:spcBef>
              <a:spcAft>
                <a:spcPts val="0"/>
              </a:spcAft>
              <a:buSzPct val="100000"/>
              <a:buChar char="•"/>
            </a:pPr>
            <a:r>
              <a:rPr lang="fr-FR"/>
              <a:t>Rappel : Linux est un système multi-tâches et multi-utilisateurs.</a:t>
            </a:r>
            <a:endParaRPr/>
          </a:p>
          <a:p>
            <a:pPr marL="228600" lvl="0" indent="-228600" algn="l" rtl="0">
              <a:lnSpc>
                <a:spcPct val="100000"/>
              </a:lnSpc>
              <a:spcBef>
                <a:spcPts val="1000"/>
              </a:spcBef>
              <a:spcAft>
                <a:spcPts val="0"/>
              </a:spcAft>
              <a:buSzPct val="100000"/>
              <a:buChar char="•"/>
            </a:pPr>
            <a:r>
              <a:rPr lang="fr-FR"/>
              <a:t>Il y a donc beaucoup de processus exécuter sur les distributions et sur les machines.</a:t>
            </a:r>
            <a:endParaRPr/>
          </a:p>
          <a:p>
            <a:pPr marL="228600" lvl="0" indent="-228600" algn="l" rtl="0">
              <a:lnSpc>
                <a:spcPct val="100000"/>
              </a:lnSpc>
              <a:spcBef>
                <a:spcPts val="1000"/>
              </a:spcBef>
              <a:spcAft>
                <a:spcPts val="0"/>
              </a:spcAft>
              <a:buSzPct val="100000"/>
              <a:buChar char="•"/>
            </a:pPr>
            <a:r>
              <a:rPr lang="fr-FR"/>
              <a:t>Un </a:t>
            </a:r>
            <a:r>
              <a:rPr lang="fr-FR" b="1"/>
              <a:t>processus </a:t>
            </a:r>
            <a:r>
              <a:rPr lang="fr-FR"/>
              <a:t>représente à la fois un programme en cours d’exécution et tout son environnement d’exécution (mémoire, état, identification, propriétaire, père...). </a:t>
            </a:r>
            <a:endParaRPr/>
          </a:p>
          <a:p>
            <a:pPr marL="228600" lvl="0" indent="-228600" algn="l" rtl="0">
              <a:lnSpc>
                <a:spcPct val="100000"/>
              </a:lnSpc>
              <a:spcBef>
                <a:spcPts val="1000"/>
              </a:spcBef>
              <a:spcAft>
                <a:spcPts val="0"/>
              </a:spcAft>
              <a:buSzPct val="100000"/>
              <a:buChar char="•"/>
            </a:pPr>
            <a:r>
              <a:rPr lang="fr-FR"/>
              <a:t>Un processus peut passer par plusieurs états ou stades (process state) : </a:t>
            </a:r>
            <a:endParaRPr/>
          </a:p>
          <a:p>
            <a:pPr marL="914400" lvl="3" indent="-228600" algn="l" rtl="0">
              <a:lnSpc>
                <a:spcPct val="100000"/>
              </a:lnSpc>
              <a:spcBef>
                <a:spcPts val="1000"/>
              </a:spcBef>
              <a:spcAft>
                <a:spcPts val="0"/>
              </a:spcAft>
              <a:buSzPct val="100000"/>
              <a:buChar char="•"/>
            </a:pPr>
            <a:r>
              <a:rPr lang="fr-FR"/>
              <a:t>exécution en mode utilisateur (</a:t>
            </a:r>
            <a:r>
              <a:rPr lang="fr-FR" b="1"/>
              <a:t>user mode</a:t>
            </a:r>
            <a:r>
              <a:rPr lang="fr-FR"/>
              <a:t>) ; </a:t>
            </a:r>
            <a:endParaRPr/>
          </a:p>
          <a:p>
            <a:pPr marL="914400" lvl="3" indent="-228600" algn="l" rtl="0">
              <a:lnSpc>
                <a:spcPct val="100000"/>
              </a:lnSpc>
              <a:spcBef>
                <a:spcPts val="1000"/>
              </a:spcBef>
              <a:spcAft>
                <a:spcPts val="0"/>
              </a:spcAft>
              <a:buSzPct val="100000"/>
              <a:buChar char="•"/>
            </a:pPr>
            <a:r>
              <a:rPr lang="fr-FR"/>
              <a:t>exécution en mode noyau (</a:t>
            </a:r>
            <a:r>
              <a:rPr lang="fr-FR" b="1"/>
              <a:t>kernel mode</a:t>
            </a:r>
            <a:r>
              <a:rPr lang="fr-FR"/>
              <a:t>) ; </a:t>
            </a:r>
            <a:endParaRPr/>
          </a:p>
          <a:p>
            <a:pPr marL="914400" lvl="3" indent="-228600" algn="l" rtl="0">
              <a:lnSpc>
                <a:spcPct val="100000"/>
              </a:lnSpc>
              <a:spcBef>
                <a:spcPts val="1000"/>
              </a:spcBef>
              <a:spcAft>
                <a:spcPts val="0"/>
              </a:spcAft>
              <a:buSzPct val="100000"/>
              <a:buChar char="•"/>
            </a:pPr>
            <a:r>
              <a:rPr lang="fr-FR"/>
              <a:t>en attente E/S (</a:t>
            </a:r>
            <a:r>
              <a:rPr lang="fr-FR" b="1"/>
              <a:t>waiting</a:t>
            </a:r>
            <a:r>
              <a:rPr lang="fr-FR"/>
              <a:t>) ; </a:t>
            </a:r>
            <a:endParaRPr/>
          </a:p>
          <a:p>
            <a:pPr marL="914400" lvl="3" indent="-228600" algn="l" rtl="0">
              <a:lnSpc>
                <a:spcPct val="100000"/>
              </a:lnSpc>
              <a:spcBef>
                <a:spcPts val="1000"/>
              </a:spcBef>
              <a:spcAft>
                <a:spcPts val="0"/>
              </a:spcAft>
              <a:buSzPct val="100000"/>
              <a:buChar char="•"/>
            </a:pPr>
            <a:r>
              <a:rPr lang="fr-FR"/>
              <a:t>endormi (</a:t>
            </a:r>
            <a:r>
              <a:rPr lang="fr-FR" b="1"/>
              <a:t>sleeping</a:t>
            </a:r>
            <a:r>
              <a:rPr lang="fr-FR"/>
              <a:t>) ; </a:t>
            </a:r>
            <a:endParaRPr/>
          </a:p>
          <a:p>
            <a:pPr marL="914400" lvl="3" indent="-228600" algn="l" rtl="0">
              <a:lnSpc>
                <a:spcPct val="100000"/>
              </a:lnSpc>
              <a:spcBef>
                <a:spcPts val="1000"/>
              </a:spcBef>
              <a:spcAft>
                <a:spcPts val="0"/>
              </a:spcAft>
              <a:buSzPct val="100000"/>
              <a:buChar char="•"/>
            </a:pPr>
            <a:r>
              <a:rPr lang="fr-FR"/>
              <a:t>prêt à l’exécution (</a:t>
            </a:r>
            <a:r>
              <a:rPr lang="fr-FR" b="1"/>
              <a:t>runnable</a:t>
            </a:r>
            <a:r>
              <a:rPr lang="fr-FR"/>
              <a:t>) ; </a:t>
            </a:r>
            <a:endParaRPr/>
          </a:p>
          <a:p>
            <a:pPr marL="914400" lvl="3" indent="-228600" algn="l" rtl="0">
              <a:lnSpc>
                <a:spcPct val="100000"/>
              </a:lnSpc>
              <a:spcBef>
                <a:spcPts val="1000"/>
              </a:spcBef>
              <a:spcAft>
                <a:spcPts val="0"/>
              </a:spcAft>
              <a:buSzPct val="100000"/>
              <a:buChar char="•"/>
            </a:pPr>
            <a:r>
              <a:rPr lang="fr-FR"/>
              <a:t>endormi dans le swap (</a:t>
            </a:r>
            <a:r>
              <a:rPr lang="fr-FR" b="1"/>
              <a:t>mémoire virtuelle</a:t>
            </a:r>
            <a:r>
              <a:rPr lang="fr-FR"/>
              <a:t>) ; </a:t>
            </a:r>
            <a:endParaRPr/>
          </a:p>
          <a:p>
            <a:pPr marL="914400" lvl="3" indent="-228600" algn="l" rtl="0">
              <a:lnSpc>
                <a:spcPct val="100000"/>
              </a:lnSpc>
              <a:spcBef>
                <a:spcPts val="1000"/>
              </a:spcBef>
              <a:spcAft>
                <a:spcPts val="0"/>
              </a:spcAft>
              <a:buSzPct val="100000"/>
              <a:buChar char="•"/>
            </a:pPr>
            <a:r>
              <a:rPr lang="fr-FR"/>
              <a:t>nouveau processus ; </a:t>
            </a:r>
            <a:endParaRPr/>
          </a:p>
          <a:p>
            <a:pPr marL="1312863" lvl="5" indent="-134619" algn="l" rtl="0">
              <a:lnSpc>
                <a:spcPct val="100000"/>
              </a:lnSpc>
              <a:spcBef>
                <a:spcPts val="1000"/>
              </a:spcBef>
              <a:spcAft>
                <a:spcPts val="0"/>
              </a:spcAft>
              <a:buSzPct val="100000"/>
              <a:buNone/>
            </a:pPr>
            <a:endParaRPr/>
          </a:p>
          <a:p>
            <a:pPr marL="1312863" lvl="5" indent="-134619" algn="l" rtl="0">
              <a:lnSpc>
                <a:spcPct val="100000"/>
              </a:lnSpc>
              <a:spcBef>
                <a:spcPts val="1000"/>
              </a:spcBef>
              <a:spcAft>
                <a:spcPts val="0"/>
              </a:spcAft>
              <a:buSzPct val="100000"/>
              <a:buNone/>
            </a:pPr>
            <a:endParaRPr/>
          </a:p>
          <a:p>
            <a:pPr marL="228600" lvl="0" indent="-122872" algn="l" rtl="0">
              <a:lnSpc>
                <a:spcPct val="100000"/>
              </a:lnSpc>
              <a:spcBef>
                <a:spcPts val="1000"/>
              </a:spcBef>
              <a:spcAft>
                <a:spcPts val="0"/>
              </a:spcAft>
              <a:buSzPct val="100000"/>
              <a:buNone/>
            </a:pPr>
            <a:endParaRPr/>
          </a:p>
        </p:txBody>
      </p:sp>
      <p:sp>
        <p:nvSpPr>
          <p:cNvPr id="655" name="Google Shape;655;p66"/>
          <p:cNvSpPr txBox="1"/>
          <p:nvPr/>
        </p:nvSpPr>
        <p:spPr>
          <a:xfrm>
            <a:off x="8091553" y="4899969"/>
            <a:ext cx="348398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i="1">
                <a:solidFill>
                  <a:srgbClr val="002060"/>
                </a:solidFill>
                <a:latin typeface="Gill Sans"/>
                <a:ea typeface="Gill Sans"/>
                <a:cs typeface="Gill Sans"/>
                <a:sym typeface="Gill Sans"/>
              </a:rPr>
              <a:t>Il existe plusieurs commandes afin de connaitre les processus en cours et ainsi interagir avec eux au sein de sa machine…</a:t>
            </a:r>
            <a:endParaRPr/>
          </a:p>
        </p:txBody>
      </p:sp>
      <p:pic>
        <p:nvPicPr>
          <p:cNvPr id="656" name="Google Shape;656;p66" descr="Ampoule"/>
          <p:cNvPicPr preferRelativeResize="0"/>
          <p:nvPr/>
        </p:nvPicPr>
        <p:blipFill rotWithShape="1">
          <a:blip r:embed="rId3">
            <a:alphaModFix/>
          </a:blip>
          <a:srcRect/>
          <a:stretch/>
        </p:blipFill>
        <p:spPr>
          <a:xfrm>
            <a:off x="9470425" y="4201490"/>
            <a:ext cx="490439" cy="7491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7"/>
          <p:cNvSpPr txBox="1">
            <a:spLocks noGrp="1"/>
          </p:cNvSpPr>
          <p:nvPr>
            <p:ph type="title"/>
          </p:nvPr>
        </p:nvSpPr>
        <p:spPr>
          <a:xfrm>
            <a:off x="595995" y="1135191"/>
            <a:ext cx="4948274"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3-4</a:t>
            </a:r>
            <a:r>
              <a:rPr lang="fr-FR"/>
              <a:t> </a:t>
            </a:r>
            <a:r>
              <a:rPr lang="fr-FR" sz="2600"/>
              <a:t>GÉRER LES PROCESSUS</a:t>
            </a:r>
            <a:endParaRPr/>
          </a:p>
        </p:txBody>
      </p:sp>
      <p:sp>
        <p:nvSpPr>
          <p:cNvPr id="662" name="Google Shape;662;p67"/>
          <p:cNvSpPr txBox="1"/>
          <p:nvPr/>
        </p:nvSpPr>
        <p:spPr>
          <a:xfrm>
            <a:off x="6007118" y="898420"/>
            <a:ext cx="6018977" cy="5959580"/>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chemeClr val="dk1"/>
                </a:solidFill>
                <a:latin typeface="Gill Sans"/>
                <a:ea typeface="Gill Sans"/>
                <a:cs typeface="Gill Sans"/>
                <a:sym typeface="Gill Sans"/>
              </a:rPr>
              <a:t>La commande </a:t>
            </a:r>
            <a:r>
              <a:rPr lang="fr-FR" sz="1400" b="1">
                <a:solidFill>
                  <a:srgbClr val="002060"/>
                </a:solidFill>
                <a:latin typeface="Gill Sans"/>
                <a:ea typeface="Gill Sans"/>
                <a:cs typeface="Gill Sans"/>
                <a:sym typeface="Gill Sans"/>
              </a:rPr>
              <a:t>« w » </a:t>
            </a:r>
            <a:r>
              <a:rPr lang="fr-FR" sz="1400">
                <a:solidFill>
                  <a:schemeClr val="dk1"/>
                </a:solidFill>
                <a:latin typeface="Gill Sans"/>
                <a:ea typeface="Gill Sans"/>
                <a:cs typeface="Gill Sans"/>
                <a:sym typeface="Gill Sans"/>
              </a:rPr>
              <a:t>permet de savoir qui est connecté et depuis quand ainsi que d’autres informations. Il donne un état rapide du système.</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b="1">
                <a:solidFill>
                  <a:srgbClr val="002060"/>
                </a:solidFill>
                <a:latin typeface="Gill Sans"/>
                <a:ea typeface="Gill Sans"/>
                <a:cs typeface="Gill Sans"/>
                <a:sym typeface="Gill Sans"/>
              </a:rPr>
              <a:t>La première ligne nous donne  </a:t>
            </a:r>
            <a:r>
              <a:rPr lang="fr-FR" sz="1400">
                <a:solidFill>
                  <a:schemeClr val="dk1"/>
                </a:solidFill>
                <a:latin typeface="Gill Sans"/>
                <a:ea typeface="Gill Sans"/>
                <a:cs typeface="Gill Sans"/>
                <a:sym typeface="Gill Sans"/>
              </a:rPr>
              <a:t>: </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0" i="0" u="none" strike="noStrike" cap="none">
                <a:solidFill>
                  <a:schemeClr val="dk1"/>
                </a:solidFill>
                <a:latin typeface="Gill Sans"/>
                <a:ea typeface="Gill Sans"/>
                <a:cs typeface="Gill Sans"/>
                <a:sym typeface="Gill Sans"/>
              </a:rPr>
              <a:t>L’heure au moment ou notre commande a été tapé.</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0" i="0" u="none" strike="noStrike" cap="none">
                <a:solidFill>
                  <a:schemeClr val="dk1"/>
                </a:solidFill>
                <a:latin typeface="Gill Sans"/>
                <a:ea typeface="Gill Sans"/>
                <a:cs typeface="Gill Sans"/>
                <a:sym typeface="Gill Sans"/>
              </a:rPr>
              <a:t>up (ou uptime) : Depuis combien de temps l’ordinateur est en etat de fonctionnement. </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0" i="0" u="none" strike="noStrike" cap="none">
                <a:solidFill>
                  <a:schemeClr val="dk1"/>
                </a:solidFill>
                <a:latin typeface="Gill Sans"/>
                <a:ea typeface="Gill Sans"/>
                <a:cs typeface="Gill Sans"/>
                <a:sym typeface="Gill Sans"/>
              </a:rPr>
              <a:t>Le nombre d’utilisateur connecté à la machine.</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0" i="0" u="none" strike="noStrike" cap="none">
                <a:solidFill>
                  <a:schemeClr val="dk1"/>
                </a:solidFill>
                <a:latin typeface="Gill Sans"/>
                <a:ea typeface="Gill Sans"/>
                <a:cs typeface="Gill Sans"/>
                <a:sym typeface="Gill Sans"/>
              </a:rPr>
              <a:t>Le load average : représente le nombre moyen de processus en train de fonctionner et qui réclame le processeur de votre machine. </a:t>
            </a:r>
            <a:r>
              <a:rPr lang="fr-FR" sz="1400" b="0" i="1" u="none" strike="noStrike" cap="none">
                <a:solidFill>
                  <a:schemeClr val="dk1"/>
                </a:solidFill>
                <a:latin typeface="Gill Sans"/>
                <a:ea typeface="Gill Sans"/>
                <a:cs typeface="Gill Sans"/>
                <a:sym typeface="Gill Sans"/>
              </a:rPr>
              <a:t>Valeur 1 : charge moyenne depuis 1 minutes, Valeur 2 : charge moyenne depuis 5 minutes et enfin valeur 3 : charge moyenne depuis 15 minutes.</a:t>
            </a:r>
            <a:endParaRPr sz="1400" b="1" i="1" u="none" strike="noStrike" cap="none">
              <a:solidFill>
                <a:schemeClr val="dk1"/>
              </a:solidFill>
              <a:latin typeface="Gill Sans"/>
              <a:ea typeface="Gill Sans"/>
              <a:cs typeface="Gill Sans"/>
              <a:sym typeface="Gill Sans"/>
            </a:endParaRPr>
          </a:p>
          <a:p>
            <a:pPr marL="285750" marR="0" lvl="0" indent="-285750" algn="l" rtl="0">
              <a:lnSpc>
                <a:spcPct val="90000"/>
              </a:lnSpc>
              <a:spcBef>
                <a:spcPts val="1000"/>
              </a:spcBef>
              <a:spcAft>
                <a:spcPts val="0"/>
              </a:spcAft>
              <a:buClr>
                <a:schemeClr val="accent2"/>
              </a:buClr>
              <a:buSzPts val="1400"/>
              <a:buFont typeface="Arial"/>
              <a:buChar char="•"/>
            </a:pPr>
            <a:r>
              <a:rPr lang="fr-FR" sz="1400" b="1">
                <a:solidFill>
                  <a:srgbClr val="002060"/>
                </a:solidFill>
                <a:latin typeface="Gill Sans"/>
                <a:ea typeface="Gill Sans"/>
                <a:cs typeface="Gill Sans"/>
                <a:sym typeface="Gill Sans"/>
              </a:rPr>
              <a:t>La seconde ligne nous informe (liste des connectés) : </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User</a:t>
            </a:r>
            <a:r>
              <a:rPr lang="fr-FR" sz="1400" b="0" i="0" u="none" strike="noStrike" cap="none">
                <a:solidFill>
                  <a:schemeClr val="dk1"/>
                </a:solidFill>
                <a:latin typeface="Gill Sans"/>
                <a:ea typeface="Gill Sans"/>
                <a:cs typeface="Gill Sans"/>
                <a:sym typeface="Gill Sans"/>
              </a:rPr>
              <a:t> : le login de la personne connectée.</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TTY</a:t>
            </a:r>
            <a:r>
              <a:rPr lang="fr-FR" sz="1400" b="0" i="0" u="none" strike="noStrike" cap="none">
                <a:solidFill>
                  <a:schemeClr val="dk1"/>
                </a:solidFill>
                <a:latin typeface="Gill Sans"/>
                <a:ea typeface="Gill Sans"/>
                <a:cs typeface="Gill Sans"/>
                <a:sym typeface="Gill Sans"/>
              </a:rPr>
              <a:t> : le nom de la console utilisé par l’utilisateur.</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DE</a:t>
            </a:r>
            <a:r>
              <a:rPr lang="fr-FR" sz="1400" b="0" i="0" u="none" strike="noStrike" cap="none">
                <a:solidFill>
                  <a:schemeClr val="dk1"/>
                </a:solidFill>
                <a:latin typeface="Gill Sans"/>
                <a:ea typeface="Gill Sans"/>
                <a:cs typeface="Gill Sans"/>
                <a:sym typeface="Gill Sans"/>
              </a:rPr>
              <a:t> ou </a:t>
            </a:r>
            <a:r>
              <a:rPr lang="fr-FR" sz="1400" b="1" i="0" u="none" strike="noStrike" cap="none">
                <a:solidFill>
                  <a:srgbClr val="002060"/>
                </a:solidFill>
                <a:latin typeface="Gill Sans"/>
                <a:ea typeface="Gill Sans"/>
                <a:cs typeface="Gill Sans"/>
                <a:sym typeface="Gill Sans"/>
              </a:rPr>
              <a:t>FROM</a:t>
            </a:r>
            <a:r>
              <a:rPr lang="fr-FR" sz="1400" b="0" i="0" u="none" strike="noStrike" cap="none">
                <a:solidFill>
                  <a:schemeClr val="dk1"/>
                </a:solidFill>
                <a:latin typeface="Gill Sans"/>
                <a:ea typeface="Gill Sans"/>
                <a:cs typeface="Gill Sans"/>
                <a:sym typeface="Gill Sans"/>
              </a:rPr>
              <a:t> : adresse IP depuis laquelle l’utilisateur se connecte.</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LOGIN@</a:t>
            </a:r>
            <a:r>
              <a:rPr lang="fr-FR" sz="1400" b="0" i="0" u="none" strike="noStrike" cap="none">
                <a:solidFill>
                  <a:schemeClr val="dk1"/>
                </a:solidFill>
                <a:latin typeface="Gill Sans"/>
                <a:ea typeface="Gill Sans"/>
                <a:cs typeface="Gill Sans"/>
                <a:sym typeface="Gill Sans"/>
              </a:rPr>
              <a:t> : l’heure à laquelle l’utilisateur s’est connecté.</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IDLE :</a:t>
            </a:r>
            <a:r>
              <a:rPr lang="fr-FR" sz="1400" b="0" i="0" u="none" strike="noStrike" cap="none">
                <a:solidFill>
                  <a:schemeClr val="dk1"/>
                </a:solidFill>
                <a:latin typeface="Gill Sans"/>
                <a:ea typeface="Gill Sans"/>
                <a:cs typeface="Gill Sans"/>
                <a:sym typeface="Gill Sans"/>
              </a:rPr>
              <a:t> durée de connexion</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JCPU :  </a:t>
            </a:r>
            <a:r>
              <a:rPr lang="fr-FR" sz="1400" b="0" i="0" u="none" strike="noStrike" cap="none">
                <a:solidFill>
                  <a:schemeClr val="dk1"/>
                </a:solidFill>
                <a:latin typeface="Gill Sans"/>
                <a:ea typeface="Gill Sans"/>
                <a:cs typeface="Gill Sans"/>
                <a:sym typeface="Gill Sans"/>
              </a:rPr>
              <a:t>Le temps JCPU est le temps utilisé par tous les processus attachés au tty </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PCPU : </a:t>
            </a:r>
            <a:r>
              <a:rPr lang="fr-FR" sz="1400" b="0" i="0" u="none" strike="noStrike" cap="none">
                <a:solidFill>
                  <a:schemeClr val="dk1"/>
                </a:solidFill>
                <a:latin typeface="Gill Sans"/>
                <a:ea typeface="Gill Sans"/>
                <a:cs typeface="Gill Sans"/>
                <a:sym typeface="Gill Sans"/>
              </a:rPr>
              <a:t>Le temps PCPU est le temps utilisé par le processus actuel </a:t>
            </a:r>
            <a:endParaRPr sz="1400" b="1" i="0" u="none" strike="noStrike" cap="none">
              <a:solidFill>
                <a:srgbClr val="002060"/>
              </a:solidFill>
              <a:latin typeface="Gill Sans"/>
              <a:ea typeface="Gill Sans"/>
              <a:cs typeface="Gill Sans"/>
              <a:sym typeface="Gill Sans"/>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WHAT</a:t>
            </a:r>
            <a:r>
              <a:rPr lang="fr-FR" sz="1400" b="0" i="0" u="none" strike="noStrike" cap="none">
                <a:solidFill>
                  <a:schemeClr val="dk1"/>
                </a:solidFill>
                <a:latin typeface="Gill Sans"/>
                <a:ea typeface="Gill Sans"/>
                <a:cs typeface="Gill Sans"/>
                <a:sym typeface="Gill Sans"/>
              </a:rPr>
              <a:t> : Quel commande l’utilisateur est il en train d’effectuer.</a:t>
            </a:r>
            <a:endParaRPr sz="1400" b="0" i="0" u="none" strike="noStrike" cap="none">
              <a:solidFill>
                <a:schemeClr val="dk1"/>
              </a:solidFill>
              <a:latin typeface="Gill Sans"/>
              <a:ea typeface="Gill Sans"/>
              <a:cs typeface="Gill Sans"/>
              <a:sym typeface="Gill Sans"/>
            </a:endParaRPr>
          </a:p>
        </p:txBody>
      </p:sp>
      <p:sp>
        <p:nvSpPr>
          <p:cNvPr id="663" name="Google Shape;663;p67"/>
          <p:cNvSpPr txBox="1"/>
          <p:nvPr/>
        </p:nvSpPr>
        <p:spPr>
          <a:xfrm>
            <a:off x="7315320" y="371811"/>
            <a:ext cx="41187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PRINCIPALES COMMANDES (W)</a:t>
            </a:r>
            <a:endParaRPr/>
          </a:p>
        </p:txBody>
      </p:sp>
      <p:pic>
        <p:nvPicPr>
          <p:cNvPr id="664" name="Google Shape;664;p67"/>
          <p:cNvPicPr preferRelativeResize="0"/>
          <p:nvPr/>
        </p:nvPicPr>
        <p:blipFill rotWithShape="1">
          <a:blip r:embed="rId3">
            <a:alphaModFix/>
          </a:blip>
          <a:srcRect/>
          <a:stretch/>
        </p:blipFill>
        <p:spPr>
          <a:xfrm>
            <a:off x="76200" y="3136899"/>
            <a:ext cx="5930918" cy="19270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7" descr="M1203 - Système"/>
          <p:cNvPicPr preferRelativeResize="0">
            <a:picLocks noGrp="1"/>
          </p:cNvPicPr>
          <p:nvPr>
            <p:ph type="body" idx="1"/>
          </p:nvPr>
        </p:nvPicPr>
        <p:blipFill rotWithShape="1">
          <a:blip r:embed="rId3">
            <a:alphaModFix/>
          </a:blip>
          <a:srcRect/>
          <a:stretch/>
        </p:blipFill>
        <p:spPr>
          <a:xfrm>
            <a:off x="2231136" y="2293256"/>
            <a:ext cx="5766436" cy="4325258"/>
          </a:xfrm>
          <a:prstGeom prst="rect">
            <a:avLst/>
          </a:prstGeom>
          <a:noFill/>
          <a:ln>
            <a:noFill/>
          </a:ln>
        </p:spPr>
      </p:pic>
      <p:sp>
        <p:nvSpPr>
          <p:cNvPr id="149" name="Google Shape;149;p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1-1 UN PEU D’HISTOIRE</a:t>
            </a:r>
            <a:endParaRPr/>
          </a:p>
        </p:txBody>
      </p:sp>
      <p:pic>
        <p:nvPicPr>
          <p:cNvPr id="150" name="Google Shape;150;p7">
            <a:hlinkClick r:id="rId4"/>
          </p:cNvPr>
          <p:cNvPicPr preferRelativeResize="0"/>
          <p:nvPr/>
        </p:nvPicPr>
        <p:blipFill rotWithShape="1">
          <a:blip r:embed="rId5">
            <a:alphaModFix/>
          </a:blip>
          <a:srcRect/>
          <a:stretch/>
        </p:blipFill>
        <p:spPr>
          <a:xfrm>
            <a:off x="8825120" y="3796935"/>
            <a:ext cx="907654" cy="90765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8"/>
          <p:cNvSpPr txBox="1"/>
          <p:nvPr/>
        </p:nvSpPr>
        <p:spPr>
          <a:xfrm>
            <a:off x="6096000" y="1186750"/>
            <a:ext cx="6096000" cy="5768759"/>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400"/>
              <a:buFont typeface="Arial"/>
              <a:buChar char="•"/>
            </a:pPr>
            <a:r>
              <a:rPr lang="fr-FR" sz="1400">
                <a:solidFill>
                  <a:schemeClr val="dk1"/>
                </a:solidFill>
                <a:latin typeface="Gill Sans"/>
                <a:ea typeface="Gill Sans"/>
                <a:cs typeface="Gill Sans"/>
                <a:sym typeface="Gill Sans"/>
              </a:rPr>
              <a:t>La commande </a:t>
            </a:r>
            <a:r>
              <a:rPr lang="fr-FR" sz="1400" b="1">
                <a:solidFill>
                  <a:srgbClr val="002060"/>
                </a:solidFill>
                <a:latin typeface="Gill Sans"/>
                <a:ea typeface="Gill Sans"/>
                <a:cs typeface="Gill Sans"/>
                <a:sym typeface="Gill Sans"/>
              </a:rPr>
              <a:t>« ps » (process state) </a:t>
            </a:r>
            <a:r>
              <a:rPr lang="fr-FR" sz="1400">
                <a:solidFill>
                  <a:schemeClr val="dk1"/>
                </a:solidFill>
                <a:latin typeface="Gill Sans"/>
                <a:ea typeface="Gill Sans"/>
                <a:cs typeface="Gill Sans"/>
                <a:sym typeface="Gill Sans"/>
              </a:rPr>
              <a:t>permet de lister, </a:t>
            </a:r>
            <a:r>
              <a:rPr lang="fr-FR" sz="1400" b="1" i="1" u="sng">
                <a:solidFill>
                  <a:srgbClr val="002060"/>
                </a:solidFill>
                <a:latin typeface="Gill Sans"/>
                <a:ea typeface="Gill Sans"/>
                <a:cs typeface="Gill Sans"/>
                <a:sym typeface="Gill Sans"/>
              </a:rPr>
              <a:t>de manière statique</a:t>
            </a:r>
            <a:r>
              <a:rPr lang="fr-FR" sz="1400">
                <a:solidFill>
                  <a:schemeClr val="dk1"/>
                </a:solidFill>
                <a:latin typeface="Gill Sans"/>
                <a:ea typeface="Gill Sans"/>
                <a:cs typeface="Gill Sans"/>
                <a:sym typeface="Gill Sans"/>
              </a:rPr>
              <a:t>, les processus qui tourne sur votre pc.</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chemeClr val="dk1"/>
                </a:solidFill>
                <a:latin typeface="Gill Sans"/>
                <a:ea typeface="Gill Sans"/>
                <a:cs typeface="Gill Sans"/>
                <a:sym typeface="Gill Sans"/>
              </a:rPr>
              <a:t>Il s’agit d’une photo à un instant T et non pas en temps réel. La liste ne s’actualise pas malgré l’évolution des différents processus.</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chemeClr val="dk1"/>
                </a:solidFill>
                <a:latin typeface="Gill Sans"/>
                <a:ea typeface="Gill Sans"/>
                <a:cs typeface="Gill Sans"/>
                <a:sym typeface="Gill Sans"/>
              </a:rPr>
              <a:t>Il existe beaucoup d’option avec la commande « ps ». Tester avec man ps.</a:t>
            </a:r>
            <a:endParaRPr/>
          </a:p>
          <a:p>
            <a:pPr marL="285750" marR="0" lvl="0" indent="-285750" algn="l" rtl="0">
              <a:lnSpc>
                <a:spcPct val="90000"/>
              </a:lnSpc>
              <a:spcBef>
                <a:spcPts val="1000"/>
              </a:spcBef>
              <a:spcAft>
                <a:spcPts val="0"/>
              </a:spcAft>
              <a:buClr>
                <a:schemeClr val="accent2"/>
              </a:buClr>
              <a:buSzPts val="1400"/>
              <a:buFont typeface="Arial"/>
              <a:buChar char="•"/>
            </a:pPr>
            <a:r>
              <a:rPr lang="fr-FR" sz="1400">
                <a:solidFill>
                  <a:schemeClr val="dk1"/>
                </a:solidFill>
                <a:latin typeface="Gill Sans"/>
                <a:ea typeface="Gill Sans"/>
                <a:cs typeface="Gill Sans"/>
                <a:sym typeface="Gill Sans"/>
              </a:rPr>
              <a:t>La commande « ps » donne un affichage en plusieurs parties (avec options): </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PID</a:t>
            </a:r>
            <a:r>
              <a:rPr lang="fr-FR" sz="1400" b="0" i="0" u="none" strike="noStrike" cap="none">
                <a:solidFill>
                  <a:schemeClr val="dk1"/>
                </a:solidFill>
                <a:latin typeface="Gill Sans"/>
                <a:ea typeface="Gill Sans"/>
                <a:cs typeface="Gill Sans"/>
                <a:sym typeface="Gill Sans"/>
              </a:rPr>
              <a:t> : Process ID : chaque processus (UNIX) est identifié par un numéro unique.</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PPID </a:t>
            </a:r>
            <a:r>
              <a:rPr lang="fr-FR" sz="1400" b="0" i="0" u="none" strike="noStrike" cap="none">
                <a:solidFill>
                  <a:schemeClr val="dk1"/>
                </a:solidFill>
                <a:latin typeface="Gill Sans"/>
                <a:ea typeface="Gill Sans"/>
                <a:cs typeface="Gill Sans"/>
                <a:sym typeface="Gill Sans"/>
              </a:rPr>
              <a:t>: Parent Process ID : chaque process peut lui-même lancer d’autres processus et être lancé par d’autres processus.</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C :</a:t>
            </a:r>
            <a:r>
              <a:rPr lang="fr-FR" sz="1400" b="0" i="0" u="none" strike="noStrike" cap="none">
                <a:solidFill>
                  <a:schemeClr val="dk1"/>
                </a:solidFill>
                <a:latin typeface="Gill Sans"/>
                <a:ea typeface="Gill Sans"/>
                <a:cs typeface="Gill Sans"/>
                <a:sym typeface="Gill Sans"/>
              </a:rPr>
              <a:t> facteur de priorité (plus grande = plus importante).</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STIME</a:t>
            </a:r>
            <a:r>
              <a:rPr lang="fr-FR" sz="1400" b="1" i="0" u="none" strike="noStrike" cap="none">
                <a:solidFill>
                  <a:schemeClr val="dk1"/>
                </a:solidFill>
                <a:latin typeface="Gill Sans"/>
                <a:ea typeface="Gill Sans"/>
                <a:cs typeface="Gill Sans"/>
                <a:sym typeface="Gill Sans"/>
              </a:rPr>
              <a:t> :</a:t>
            </a:r>
            <a:r>
              <a:rPr lang="fr-FR" sz="1400" b="0" i="0" u="none" strike="noStrike" cap="none">
                <a:solidFill>
                  <a:schemeClr val="dk1"/>
                </a:solidFill>
                <a:latin typeface="Gill Sans"/>
                <a:ea typeface="Gill Sans"/>
                <a:cs typeface="Gill Sans"/>
                <a:sym typeface="Gill Sans"/>
              </a:rPr>
              <a:t> heure de lancement du processus.</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UID et GID</a:t>
            </a:r>
            <a:r>
              <a:rPr lang="fr-FR" sz="1400" b="0" i="0" u="none" strike="noStrike" cap="none">
                <a:solidFill>
                  <a:schemeClr val="dk1"/>
                </a:solidFill>
                <a:latin typeface="Gill Sans"/>
                <a:ea typeface="Gill Sans"/>
                <a:cs typeface="Gill Sans"/>
                <a:sym typeface="Gill Sans"/>
              </a:rPr>
              <a:t> : User ID : Il s’agit de l’ID de l’utilisateur à l’origine du processus et de l’ID du groupe de l’utilisateur qui a lancé le processus.</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TTY</a:t>
            </a:r>
            <a:r>
              <a:rPr lang="fr-FR" sz="1400" b="0" i="0" u="none" strike="noStrike" cap="none">
                <a:solidFill>
                  <a:schemeClr val="dk1"/>
                </a:solidFill>
                <a:latin typeface="Gill Sans"/>
                <a:ea typeface="Gill Sans"/>
                <a:cs typeface="Gill Sans"/>
                <a:sym typeface="Gill Sans"/>
              </a:rPr>
              <a:t> : Il s’agit du nom de la console depuis laquelle le processus a été lancé.</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TIME </a:t>
            </a:r>
            <a:r>
              <a:rPr lang="fr-FR" sz="1400" b="0" i="0" u="none" strike="noStrike" cap="none">
                <a:solidFill>
                  <a:schemeClr val="dk1"/>
                </a:solidFill>
                <a:latin typeface="Gill Sans"/>
                <a:ea typeface="Gill Sans"/>
                <a:cs typeface="Gill Sans"/>
                <a:sym typeface="Gill Sans"/>
              </a:rPr>
              <a:t>: C’est la durée d’exécution du processus =&gt; </a:t>
            </a:r>
            <a:r>
              <a:rPr lang="fr-FR" sz="1400" b="0" i="0" u="none" strike="noStrike" cap="none">
                <a:solidFill>
                  <a:schemeClr val="dk1"/>
                </a:solidFill>
                <a:latin typeface="Montserrat"/>
                <a:ea typeface="Montserrat"/>
                <a:cs typeface="Montserrat"/>
                <a:sym typeface="Montserrat"/>
              </a:rPr>
              <a:t>durée pendant laquelle le processus a occupé le processeur depuis son lancement.</a:t>
            </a:r>
            <a:endParaRPr/>
          </a:p>
          <a:p>
            <a:pPr marL="800100" marR="0" lvl="1" indent="-342900" algn="l" rtl="0">
              <a:lnSpc>
                <a:spcPct val="90000"/>
              </a:lnSpc>
              <a:spcBef>
                <a:spcPts val="1000"/>
              </a:spcBef>
              <a:spcAft>
                <a:spcPts val="0"/>
              </a:spcAft>
              <a:buClr>
                <a:schemeClr val="accent2"/>
              </a:buClr>
              <a:buSzPts val="1400"/>
              <a:buFont typeface="Gill Sans"/>
              <a:buAutoNum type="arabicPeriod"/>
            </a:pPr>
            <a:r>
              <a:rPr lang="fr-FR" sz="1400" b="1" i="0" u="none" strike="noStrike" cap="none">
                <a:solidFill>
                  <a:srgbClr val="002060"/>
                </a:solidFill>
                <a:latin typeface="Gill Sans"/>
                <a:ea typeface="Gill Sans"/>
                <a:cs typeface="Gill Sans"/>
                <a:sym typeface="Gill Sans"/>
              </a:rPr>
              <a:t>CMD</a:t>
            </a:r>
            <a:r>
              <a:rPr lang="fr-FR" sz="1400" b="0" i="0" u="none" strike="noStrike" cap="none">
                <a:solidFill>
                  <a:schemeClr val="dk1"/>
                </a:solidFill>
                <a:latin typeface="Gill Sans"/>
                <a:ea typeface="Gill Sans"/>
                <a:cs typeface="Gill Sans"/>
                <a:sym typeface="Gill Sans"/>
              </a:rPr>
              <a:t> : C’est le programme a l’origine du processus. Il peut y avoir plusieurs fois le même programme mais avec un processus différent (PID).</a:t>
            </a:r>
            <a:endParaRPr/>
          </a:p>
        </p:txBody>
      </p:sp>
      <p:sp>
        <p:nvSpPr>
          <p:cNvPr id="671" name="Google Shape;671;p68"/>
          <p:cNvSpPr txBox="1"/>
          <p:nvPr/>
        </p:nvSpPr>
        <p:spPr>
          <a:xfrm>
            <a:off x="7235944" y="765859"/>
            <a:ext cx="388925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PRINCIPALES COMMANDES (PS)</a:t>
            </a:r>
            <a:endParaRPr/>
          </a:p>
        </p:txBody>
      </p:sp>
      <p:pic>
        <p:nvPicPr>
          <p:cNvPr id="672" name="Google Shape;672;p68"/>
          <p:cNvPicPr preferRelativeResize="0"/>
          <p:nvPr/>
        </p:nvPicPr>
        <p:blipFill rotWithShape="1">
          <a:blip r:embed="rId3">
            <a:alphaModFix/>
          </a:blip>
          <a:srcRect/>
          <a:stretch/>
        </p:blipFill>
        <p:spPr>
          <a:xfrm>
            <a:off x="479332" y="2855729"/>
            <a:ext cx="5181600" cy="3695700"/>
          </a:xfrm>
          <a:prstGeom prst="rect">
            <a:avLst/>
          </a:prstGeom>
          <a:noFill/>
          <a:ln>
            <a:noFill/>
          </a:ln>
        </p:spPr>
      </p:pic>
      <p:sp>
        <p:nvSpPr>
          <p:cNvPr id="673" name="Google Shape;673;p68"/>
          <p:cNvSpPr txBox="1"/>
          <p:nvPr/>
        </p:nvSpPr>
        <p:spPr>
          <a:xfrm>
            <a:off x="678945" y="1264441"/>
            <a:ext cx="4948274" cy="1141497"/>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1">
            <a:normAutofit/>
          </a:bodyPr>
          <a:lstStyle/>
          <a:p>
            <a:pPr marL="0" marR="0" lvl="0" indent="0" algn="ctr" rtl="0">
              <a:lnSpc>
                <a:spcPct val="90000"/>
              </a:lnSpc>
              <a:spcBef>
                <a:spcPts val="0"/>
              </a:spcBef>
              <a:spcAft>
                <a:spcPts val="0"/>
              </a:spcAft>
              <a:buClr>
                <a:srgbClr val="262626"/>
              </a:buClr>
              <a:buSzPts val="2800"/>
              <a:buFont typeface="Gill Sans"/>
              <a:buNone/>
            </a:pPr>
            <a:r>
              <a:rPr lang="fr-FR" sz="2800" cap="none">
                <a:solidFill>
                  <a:srgbClr val="262626"/>
                </a:solidFill>
                <a:latin typeface="Gill Sans"/>
                <a:ea typeface="Gill Sans"/>
                <a:cs typeface="Gill Sans"/>
                <a:sym typeface="Gill Sans"/>
              </a:rPr>
              <a:t>3-4</a:t>
            </a:r>
            <a:r>
              <a:rPr lang="fr-FR" sz="2200" cap="none">
                <a:solidFill>
                  <a:srgbClr val="262626"/>
                </a:solidFill>
                <a:latin typeface="Gill Sans"/>
                <a:ea typeface="Gill Sans"/>
                <a:cs typeface="Gill Sans"/>
                <a:sym typeface="Gill Sans"/>
              </a:rPr>
              <a:t> </a:t>
            </a:r>
            <a:r>
              <a:rPr lang="fr-FR" sz="2600" cap="none">
                <a:solidFill>
                  <a:srgbClr val="262626"/>
                </a:solidFill>
                <a:latin typeface="Gill Sans"/>
                <a:ea typeface="Gill Sans"/>
                <a:cs typeface="Gill Sans"/>
                <a:sym typeface="Gill Sans"/>
              </a:rPr>
              <a:t>GÉRER LES PROCESSUS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9"/>
          <p:cNvSpPr txBox="1"/>
          <p:nvPr/>
        </p:nvSpPr>
        <p:spPr>
          <a:xfrm>
            <a:off x="7375644" y="765859"/>
            <a:ext cx="392735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PRINCIPALES COMMANDES (PS)</a:t>
            </a:r>
            <a:endParaRPr/>
          </a:p>
        </p:txBody>
      </p:sp>
      <p:sp>
        <p:nvSpPr>
          <p:cNvPr id="680" name="Google Shape;680;p69"/>
          <p:cNvSpPr txBox="1"/>
          <p:nvPr/>
        </p:nvSpPr>
        <p:spPr>
          <a:xfrm>
            <a:off x="6514724" y="1336607"/>
            <a:ext cx="5254906" cy="37240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600">
                <a:solidFill>
                  <a:schemeClr val="dk1"/>
                </a:solidFill>
                <a:latin typeface="Gill Sans"/>
                <a:ea typeface="Gill Sans"/>
                <a:cs typeface="Gill Sans"/>
                <a:sym typeface="Gill Sans"/>
              </a:rPr>
              <a:t>Quelques options avec la commande « ps » : </a:t>
            </a:r>
            <a:endParaRPr/>
          </a:p>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a:p>
            <a:pPr marL="0" marR="0" lvl="0" indent="0" algn="l" rtl="0">
              <a:spcBef>
                <a:spcPts val="0"/>
              </a:spcBef>
              <a:spcAft>
                <a:spcPts val="0"/>
              </a:spcAft>
              <a:buNone/>
            </a:pPr>
            <a:endParaRPr sz="1600">
              <a:solidFill>
                <a:schemeClr val="dk1"/>
              </a:solidFill>
              <a:latin typeface="Gill Sans"/>
              <a:ea typeface="Gill Sans"/>
              <a:cs typeface="Gill Sans"/>
              <a:sym typeface="Gill Sans"/>
            </a:endParaRPr>
          </a:p>
          <a:p>
            <a:pPr marL="342900" marR="0" lvl="0" indent="-342900" algn="l" rtl="0">
              <a:spcBef>
                <a:spcPts val="0"/>
              </a:spcBef>
              <a:spcAft>
                <a:spcPts val="0"/>
              </a:spcAft>
              <a:buClr>
                <a:srgbClr val="002060"/>
              </a:buClr>
              <a:buSzPts val="1600"/>
              <a:buFont typeface="Gill Sans"/>
              <a:buAutoNum type="arabicPeriod"/>
            </a:pPr>
            <a:r>
              <a:rPr lang="fr-FR" sz="1600" b="1">
                <a:solidFill>
                  <a:srgbClr val="002060"/>
                </a:solidFill>
                <a:latin typeface="Gill Sans"/>
                <a:ea typeface="Gill Sans"/>
                <a:cs typeface="Gill Sans"/>
                <a:sym typeface="Gill Sans"/>
              </a:rPr>
              <a:t>ps –ef : </a:t>
            </a:r>
            <a:r>
              <a:rPr lang="fr-FR" sz="1600">
                <a:solidFill>
                  <a:schemeClr val="dk1"/>
                </a:solidFill>
                <a:latin typeface="Gill Sans"/>
                <a:ea typeface="Gill Sans"/>
                <a:cs typeface="Gill Sans"/>
                <a:sym typeface="Gill Sans"/>
              </a:rPr>
              <a:t>On obtient la liste complète de tous les processus lancés par tous les utilisateurs sur l’ensemble des consoles.</a:t>
            </a:r>
            <a:endParaRPr/>
          </a:p>
          <a:p>
            <a:pPr marL="342900" marR="0" lvl="0" indent="-241300" algn="l" rtl="0">
              <a:spcBef>
                <a:spcPts val="0"/>
              </a:spcBef>
              <a:spcAft>
                <a:spcPts val="0"/>
              </a:spcAft>
              <a:buClr>
                <a:schemeClr val="dk1"/>
              </a:buClr>
              <a:buSzPts val="1600"/>
              <a:buFont typeface="Gill Sans"/>
              <a:buNone/>
            </a:pPr>
            <a:endParaRPr sz="1600">
              <a:solidFill>
                <a:schemeClr val="dk1"/>
              </a:solidFill>
              <a:latin typeface="Gill Sans"/>
              <a:ea typeface="Gill Sans"/>
              <a:cs typeface="Gill Sans"/>
              <a:sym typeface="Gill Sans"/>
            </a:endParaRPr>
          </a:p>
          <a:p>
            <a:pPr marL="342900" marR="0" lvl="0" indent="-241300" algn="l" rtl="0">
              <a:spcBef>
                <a:spcPts val="0"/>
              </a:spcBef>
              <a:spcAft>
                <a:spcPts val="0"/>
              </a:spcAft>
              <a:buClr>
                <a:schemeClr val="dk1"/>
              </a:buClr>
              <a:buSzPts val="1600"/>
              <a:buFont typeface="Gill Sans"/>
              <a:buNone/>
            </a:pPr>
            <a:endParaRPr sz="1600">
              <a:solidFill>
                <a:schemeClr val="dk1"/>
              </a:solidFill>
              <a:latin typeface="Gill Sans"/>
              <a:ea typeface="Gill Sans"/>
              <a:cs typeface="Gill Sans"/>
              <a:sym typeface="Gill Sans"/>
            </a:endParaRPr>
          </a:p>
          <a:p>
            <a:pPr marL="342900" marR="0" lvl="0" indent="-342900" algn="l" rtl="0">
              <a:spcBef>
                <a:spcPts val="0"/>
              </a:spcBef>
              <a:spcAft>
                <a:spcPts val="0"/>
              </a:spcAft>
              <a:buClr>
                <a:srgbClr val="002060"/>
              </a:buClr>
              <a:buSzPts val="1600"/>
              <a:buFont typeface="Gill Sans"/>
              <a:buAutoNum type="arabicPeriod"/>
            </a:pPr>
            <a:r>
              <a:rPr lang="fr-FR" sz="1600" b="1">
                <a:solidFill>
                  <a:srgbClr val="002060"/>
                </a:solidFill>
                <a:latin typeface="Gill Sans"/>
                <a:ea typeface="Gill Sans"/>
                <a:cs typeface="Gill Sans"/>
                <a:sym typeface="Gill Sans"/>
              </a:rPr>
              <a:t>ps –efH </a:t>
            </a:r>
            <a:r>
              <a:rPr lang="fr-FR" sz="1600">
                <a:solidFill>
                  <a:schemeClr val="dk1"/>
                </a:solidFill>
                <a:latin typeface="Gill Sans"/>
                <a:ea typeface="Gill Sans"/>
                <a:cs typeface="Gill Sans"/>
                <a:sym typeface="Gill Sans"/>
              </a:rPr>
              <a:t>: Avec cette commande, on visualise l’ensemble des processus avec une notion de parentalité ou de filiation dans les relations de processus. L’indentation permet de voir les processus enfant.</a:t>
            </a:r>
            <a:endParaRPr/>
          </a:p>
          <a:p>
            <a:pPr marL="342900" marR="0" lvl="0" indent="-241300" algn="l" rtl="0">
              <a:spcBef>
                <a:spcPts val="0"/>
              </a:spcBef>
              <a:spcAft>
                <a:spcPts val="0"/>
              </a:spcAft>
              <a:buClr>
                <a:schemeClr val="dk1"/>
              </a:buClr>
              <a:buSzPts val="1600"/>
              <a:buFont typeface="Gill Sans"/>
              <a:buNone/>
            </a:pPr>
            <a:endParaRPr sz="1600">
              <a:solidFill>
                <a:schemeClr val="dk1"/>
              </a:solidFill>
              <a:latin typeface="Gill Sans"/>
              <a:ea typeface="Gill Sans"/>
              <a:cs typeface="Gill Sans"/>
              <a:sym typeface="Gill Sans"/>
            </a:endParaRPr>
          </a:p>
          <a:p>
            <a:pPr marL="342900" marR="0" lvl="0" indent="-342900" algn="l" rtl="0">
              <a:spcBef>
                <a:spcPts val="0"/>
              </a:spcBef>
              <a:spcAft>
                <a:spcPts val="0"/>
              </a:spcAft>
              <a:buClr>
                <a:srgbClr val="002060"/>
              </a:buClr>
              <a:buSzPts val="1600"/>
              <a:buFont typeface="Gill Sans"/>
              <a:buAutoNum type="arabicPeriod"/>
            </a:pPr>
            <a:r>
              <a:rPr lang="fr-FR" sz="1600" b="1">
                <a:solidFill>
                  <a:srgbClr val="002060"/>
                </a:solidFill>
                <a:latin typeface="Gill Sans"/>
                <a:ea typeface="Gill Sans"/>
                <a:cs typeface="Gill Sans"/>
                <a:sym typeface="Gill Sans"/>
              </a:rPr>
              <a:t>ps – u &lt;user&gt; </a:t>
            </a:r>
            <a:r>
              <a:rPr lang="fr-FR" sz="1600">
                <a:solidFill>
                  <a:schemeClr val="dk1"/>
                </a:solidFill>
                <a:latin typeface="Gill Sans"/>
                <a:ea typeface="Gill Sans"/>
                <a:cs typeface="Gill Sans"/>
                <a:sym typeface="Gill Sans"/>
              </a:rPr>
              <a:t>: La liste des processus d’un utilisateur s’affiche dans la console.</a:t>
            </a:r>
            <a:endParaRPr/>
          </a:p>
        </p:txBody>
      </p:sp>
      <p:sp>
        <p:nvSpPr>
          <p:cNvPr id="681" name="Google Shape;681;p69"/>
          <p:cNvSpPr txBox="1"/>
          <p:nvPr/>
        </p:nvSpPr>
        <p:spPr>
          <a:xfrm>
            <a:off x="632645" y="1252866"/>
            <a:ext cx="4948274" cy="1141497"/>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1">
            <a:normAutofit/>
          </a:bodyPr>
          <a:lstStyle/>
          <a:p>
            <a:pPr marL="0" marR="0" lvl="0" indent="0" algn="ctr" rtl="0">
              <a:lnSpc>
                <a:spcPct val="90000"/>
              </a:lnSpc>
              <a:spcBef>
                <a:spcPts val="0"/>
              </a:spcBef>
              <a:spcAft>
                <a:spcPts val="0"/>
              </a:spcAft>
              <a:buClr>
                <a:srgbClr val="262626"/>
              </a:buClr>
              <a:buSzPts val="2800"/>
              <a:buFont typeface="Gill Sans"/>
              <a:buNone/>
            </a:pPr>
            <a:r>
              <a:rPr lang="fr-FR" sz="2800" cap="none">
                <a:solidFill>
                  <a:srgbClr val="262626"/>
                </a:solidFill>
                <a:latin typeface="Gill Sans"/>
                <a:ea typeface="Gill Sans"/>
                <a:cs typeface="Gill Sans"/>
                <a:sym typeface="Gill Sans"/>
              </a:rPr>
              <a:t>3-4</a:t>
            </a:r>
            <a:r>
              <a:rPr lang="fr-FR" sz="2200" cap="none">
                <a:solidFill>
                  <a:srgbClr val="262626"/>
                </a:solidFill>
                <a:latin typeface="Gill Sans"/>
                <a:ea typeface="Gill Sans"/>
                <a:cs typeface="Gill Sans"/>
                <a:sym typeface="Gill Sans"/>
              </a:rPr>
              <a:t> </a:t>
            </a:r>
            <a:r>
              <a:rPr lang="fr-FR" sz="2600" cap="none">
                <a:solidFill>
                  <a:srgbClr val="262626"/>
                </a:solidFill>
                <a:latin typeface="Gill Sans"/>
                <a:ea typeface="Gill Sans"/>
                <a:cs typeface="Gill Sans"/>
                <a:sym typeface="Gill Sans"/>
              </a:rPr>
              <a:t>GÉRER LES PROCESSUS</a:t>
            </a:r>
            <a:endParaRPr/>
          </a:p>
        </p:txBody>
      </p:sp>
      <p:pic>
        <p:nvPicPr>
          <p:cNvPr id="682" name="Google Shape;682;p69"/>
          <p:cNvPicPr preferRelativeResize="0"/>
          <p:nvPr/>
        </p:nvPicPr>
        <p:blipFill rotWithShape="1">
          <a:blip r:embed="rId3">
            <a:alphaModFix/>
          </a:blip>
          <a:srcRect/>
          <a:stretch/>
        </p:blipFill>
        <p:spPr>
          <a:xfrm>
            <a:off x="107792" y="2793657"/>
            <a:ext cx="5857460" cy="372409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70"/>
          <p:cNvSpPr txBox="1"/>
          <p:nvPr/>
        </p:nvSpPr>
        <p:spPr>
          <a:xfrm>
            <a:off x="7289800" y="765859"/>
            <a:ext cx="407017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PRINCIPALES COMMANDES (TOP)</a:t>
            </a:r>
            <a:endParaRPr/>
          </a:p>
        </p:txBody>
      </p:sp>
      <p:sp>
        <p:nvSpPr>
          <p:cNvPr id="689" name="Google Shape;689;p70"/>
          <p:cNvSpPr txBox="1"/>
          <p:nvPr/>
        </p:nvSpPr>
        <p:spPr>
          <a:xfrm>
            <a:off x="6514724" y="1336607"/>
            <a:ext cx="5254906" cy="541686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La commande « </a:t>
            </a:r>
            <a:r>
              <a:rPr lang="fr-FR" sz="1600" b="1">
                <a:solidFill>
                  <a:srgbClr val="002060"/>
                </a:solidFill>
                <a:latin typeface="Gill Sans"/>
                <a:ea typeface="Gill Sans"/>
                <a:cs typeface="Gill Sans"/>
                <a:sym typeface="Gill Sans"/>
              </a:rPr>
              <a:t>top</a:t>
            </a:r>
            <a:r>
              <a:rPr lang="fr-FR" sz="1600">
                <a:solidFill>
                  <a:schemeClr val="dk1"/>
                </a:solidFill>
                <a:latin typeface="Gill Sans"/>
                <a:ea typeface="Gill Sans"/>
                <a:cs typeface="Gill Sans"/>
                <a:sym typeface="Gill Sans"/>
              </a:rPr>
              <a:t> » va afficher une liste dynamique des processus contrairement à la commande « </a:t>
            </a:r>
            <a:r>
              <a:rPr lang="fr-FR" sz="1600" b="1">
                <a:solidFill>
                  <a:srgbClr val="002060"/>
                </a:solidFill>
                <a:latin typeface="Gill Sans"/>
                <a:ea typeface="Gill Sans"/>
                <a:cs typeface="Gill Sans"/>
                <a:sym typeface="Gill Sans"/>
              </a:rPr>
              <a:t>ps</a:t>
            </a:r>
            <a:r>
              <a:rPr lang="fr-FR" sz="1600">
                <a:solidFill>
                  <a:schemeClr val="dk1"/>
                </a:solidFill>
                <a:latin typeface="Gill Sans"/>
                <a:ea typeface="Gill Sans"/>
                <a:cs typeface="Gill Sans"/>
                <a:sym typeface="Gill Sans"/>
              </a:rPr>
              <a:t> ».</a:t>
            </a:r>
            <a:endParaRPr/>
          </a:p>
          <a:p>
            <a:pPr marL="0" marR="0" lvl="0" indent="0" algn="l" rtl="0">
              <a:spcBef>
                <a:spcPts val="0"/>
              </a:spcBef>
              <a:spcAft>
                <a:spcPts val="0"/>
              </a:spcAft>
              <a:buNone/>
            </a:pPr>
            <a:endParaRPr sz="16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L’affichage des informations de la commande « top » se décompose en 6 parties : </a:t>
            </a:r>
            <a:endParaRPr/>
          </a:p>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a:p>
            <a:pPr marL="800100" marR="0" lvl="1" indent="-342900" algn="l" rtl="0">
              <a:spcBef>
                <a:spcPts val="0"/>
              </a:spcBef>
              <a:spcAft>
                <a:spcPts val="0"/>
              </a:spcAft>
              <a:buClr>
                <a:schemeClr val="dk1"/>
              </a:buClr>
              <a:buSzPts val="1400"/>
              <a:buFont typeface="Gill Sans"/>
              <a:buAutoNum type="arabicPeriod"/>
            </a:pPr>
            <a:r>
              <a:rPr lang="fr-FR" sz="1400" b="0" i="0" u="none" strike="noStrike" cap="none">
                <a:solidFill>
                  <a:schemeClr val="dk1"/>
                </a:solidFill>
                <a:latin typeface="Gill Sans"/>
                <a:ea typeface="Gill Sans"/>
                <a:cs typeface="Gill Sans"/>
                <a:sym typeface="Gill Sans"/>
              </a:rPr>
              <a:t>La première partie a déjà été abordé avec la commande « w ».</a:t>
            </a:r>
            <a:endParaRPr/>
          </a:p>
          <a:p>
            <a:pPr marL="800100" marR="0" lvl="1"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chemeClr val="dk1"/>
              </a:buClr>
              <a:buSzPts val="1400"/>
              <a:buFont typeface="Gill Sans"/>
              <a:buAutoNum type="arabicPeriod"/>
            </a:pPr>
            <a:r>
              <a:rPr lang="fr-FR" sz="1400" b="0" i="0" u="none" strike="noStrike" cap="none">
                <a:solidFill>
                  <a:schemeClr val="dk1"/>
                </a:solidFill>
                <a:latin typeface="Gill Sans"/>
                <a:ea typeface="Gill Sans"/>
                <a:cs typeface="Gill Sans"/>
                <a:sym typeface="Gill Sans"/>
              </a:rPr>
              <a:t>La deuxième partie  : Nous donne des informations sur l’ensemble des processus en cours avec une répartition par état =&gt; total – en cours – en veille – arrêté – zombie.</a:t>
            </a:r>
            <a:endParaRPr/>
          </a:p>
          <a:p>
            <a:pPr marL="800100" marR="0" lvl="1"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chemeClr val="dk1"/>
              </a:buClr>
              <a:buSzPts val="1400"/>
              <a:buFont typeface="Gill Sans"/>
              <a:buAutoNum type="arabicPeriod"/>
            </a:pPr>
            <a:r>
              <a:rPr lang="fr-FR" sz="1400" b="0" i="0" u="none" strike="noStrike" cap="none">
                <a:solidFill>
                  <a:schemeClr val="dk1"/>
                </a:solidFill>
                <a:latin typeface="Gill Sans"/>
                <a:ea typeface="Gill Sans"/>
                <a:cs typeface="Gill Sans"/>
                <a:sym typeface="Gill Sans"/>
              </a:rPr>
              <a:t>Activité CPU : </a:t>
            </a:r>
            <a:endParaRPr/>
          </a:p>
          <a:p>
            <a:pPr marL="1257300" marR="0" lvl="2" indent="-342900" algn="l" rtl="0">
              <a:spcBef>
                <a:spcPts val="0"/>
              </a:spcBef>
              <a:spcAft>
                <a:spcPts val="0"/>
              </a:spcAft>
              <a:buClr>
                <a:schemeClr val="dk1"/>
              </a:buClr>
              <a:buSzPts val="1400"/>
              <a:buFont typeface="Arial"/>
              <a:buChar char="•"/>
            </a:pPr>
            <a:r>
              <a:rPr lang="fr-FR" sz="1400" b="1" i="1" u="sng" strike="noStrike" cap="none">
                <a:solidFill>
                  <a:schemeClr val="dk1"/>
                </a:solidFill>
                <a:latin typeface="Gill Sans"/>
                <a:ea typeface="Gill Sans"/>
                <a:cs typeface="Gill Sans"/>
                <a:sym typeface="Gill Sans"/>
              </a:rPr>
              <a:t>us : </a:t>
            </a:r>
            <a:r>
              <a:rPr lang="fr-FR" sz="1400" b="0" i="1" u="none" strike="noStrike" cap="none">
                <a:solidFill>
                  <a:schemeClr val="dk1"/>
                </a:solidFill>
                <a:latin typeface="Gill Sans"/>
                <a:ea typeface="Gill Sans"/>
                <a:cs typeface="Gill Sans"/>
                <a:sym typeface="Gill Sans"/>
              </a:rPr>
              <a:t>Charge processeur demandée par des processus utilisateurs.</a:t>
            </a:r>
            <a:endParaRPr/>
          </a:p>
          <a:p>
            <a:pPr marL="1257300" marR="0" lvl="2" indent="-342900" algn="l" rtl="0">
              <a:spcBef>
                <a:spcPts val="0"/>
              </a:spcBef>
              <a:spcAft>
                <a:spcPts val="0"/>
              </a:spcAft>
              <a:buClr>
                <a:schemeClr val="dk1"/>
              </a:buClr>
              <a:buSzPts val="1400"/>
              <a:buFont typeface="Arial"/>
              <a:buChar char="•"/>
            </a:pPr>
            <a:r>
              <a:rPr lang="fr-FR" sz="1400" b="1" i="1" u="sng" strike="noStrike" cap="none">
                <a:solidFill>
                  <a:schemeClr val="dk1"/>
                </a:solidFill>
                <a:latin typeface="Gill Sans"/>
                <a:ea typeface="Gill Sans"/>
                <a:cs typeface="Gill Sans"/>
                <a:sym typeface="Gill Sans"/>
              </a:rPr>
              <a:t>sy :</a:t>
            </a:r>
            <a:r>
              <a:rPr lang="fr-FR" sz="1400" b="1" i="1" u="none" strike="noStrike" cap="none">
                <a:solidFill>
                  <a:schemeClr val="dk1"/>
                </a:solidFill>
                <a:latin typeface="Gill Sans"/>
                <a:ea typeface="Gill Sans"/>
                <a:cs typeface="Gill Sans"/>
                <a:sym typeface="Gill Sans"/>
              </a:rPr>
              <a:t> </a:t>
            </a:r>
            <a:r>
              <a:rPr lang="fr-FR" sz="1400" b="0" i="1" u="none" strike="noStrike" cap="none">
                <a:solidFill>
                  <a:schemeClr val="dk1"/>
                </a:solidFill>
                <a:latin typeface="Gill Sans"/>
                <a:ea typeface="Gill Sans"/>
                <a:cs typeface="Gill Sans"/>
                <a:sym typeface="Gill Sans"/>
              </a:rPr>
              <a:t>Tout temps CPU passé par des instructions bas niveau, niveau kernel.</a:t>
            </a:r>
            <a:endParaRPr/>
          </a:p>
          <a:p>
            <a:pPr marL="1257300" marR="0" lvl="2" indent="-342900" algn="l" rtl="0">
              <a:spcBef>
                <a:spcPts val="0"/>
              </a:spcBef>
              <a:spcAft>
                <a:spcPts val="0"/>
              </a:spcAft>
              <a:buClr>
                <a:schemeClr val="dk1"/>
              </a:buClr>
              <a:buSzPts val="1400"/>
              <a:buFont typeface="Arial"/>
              <a:buChar char="•"/>
            </a:pPr>
            <a:r>
              <a:rPr lang="fr-FR" sz="1400" b="1" i="1" u="sng" strike="noStrike" cap="none">
                <a:solidFill>
                  <a:schemeClr val="dk1"/>
                </a:solidFill>
                <a:latin typeface="Gill Sans"/>
                <a:ea typeface="Gill Sans"/>
                <a:cs typeface="Gill Sans"/>
                <a:sym typeface="Gill Sans"/>
              </a:rPr>
              <a:t>ni :</a:t>
            </a:r>
            <a:r>
              <a:rPr lang="fr-FR" sz="1400" b="0" i="1" u="sng" strike="noStrike" cap="none">
                <a:solidFill>
                  <a:schemeClr val="dk1"/>
                </a:solidFill>
                <a:latin typeface="Gill Sans"/>
                <a:ea typeface="Gill Sans"/>
                <a:cs typeface="Gill Sans"/>
                <a:sym typeface="Gill Sans"/>
              </a:rPr>
              <a:t> </a:t>
            </a:r>
            <a:r>
              <a:rPr lang="fr-FR" sz="1400" b="0" i="1" u="none" strike="noStrike" cap="none">
                <a:solidFill>
                  <a:schemeClr val="dk1"/>
                </a:solidFill>
                <a:latin typeface="Gill Sans"/>
                <a:ea typeface="Gill Sans"/>
                <a:cs typeface="Gill Sans"/>
                <a:sym typeface="Gill Sans"/>
              </a:rPr>
              <a:t>Charge demandée par des processus utilisateurs «  nicés ».</a:t>
            </a:r>
            <a:endParaRPr/>
          </a:p>
          <a:p>
            <a:pPr marL="1257300" marR="0" lvl="2" indent="-342900" algn="l" rtl="0">
              <a:spcBef>
                <a:spcPts val="0"/>
              </a:spcBef>
              <a:spcAft>
                <a:spcPts val="0"/>
              </a:spcAft>
              <a:buClr>
                <a:schemeClr val="dk1"/>
              </a:buClr>
              <a:buSzPts val="1400"/>
              <a:buFont typeface="Arial"/>
              <a:buChar char="•"/>
            </a:pPr>
            <a:r>
              <a:rPr lang="fr-FR" sz="1400" b="1" i="1" u="sng" strike="noStrike" cap="none">
                <a:solidFill>
                  <a:schemeClr val="dk1"/>
                </a:solidFill>
                <a:latin typeface="Gill Sans"/>
                <a:ea typeface="Gill Sans"/>
                <a:cs typeface="Gill Sans"/>
                <a:sym typeface="Gill Sans"/>
              </a:rPr>
              <a:t>id </a:t>
            </a:r>
            <a:r>
              <a:rPr lang="fr-FR" sz="1400" b="0" i="1" u="sng" strike="noStrike" cap="none">
                <a:solidFill>
                  <a:schemeClr val="dk1"/>
                </a:solidFill>
                <a:latin typeface="Gill Sans"/>
                <a:ea typeface="Gill Sans"/>
                <a:cs typeface="Gill Sans"/>
                <a:sym typeface="Gill Sans"/>
              </a:rPr>
              <a:t>: </a:t>
            </a:r>
            <a:r>
              <a:rPr lang="fr-FR" sz="1400" b="0" i="1" u="none" strike="noStrike" cap="none">
                <a:solidFill>
                  <a:schemeClr val="dk1"/>
                </a:solidFill>
                <a:latin typeface="Gill Sans"/>
                <a:ea typeface="Gill Sans"/>
                <a:cs typeface="Gill Sans"/>
                <a:sym typeface="Gill Sans"/>
              </a:rPr>
              <a:t>Pourcentage de ressources processeur libres ( tâches inactives).</a:t>
            </a:r>
            <a:endParaRPr/>
          </a:p>
          <a:p>
            <a:pPr marL="1257300" marR="0" lvl="2" indent="-342900" algn="l" rtl="0">
              <a:spcBef>
                <a:spcPts val="0"/>
              </a:spcBef>
              <a:spcAft>
                <a:spcPts val="0"/>
              </a:spcAft>
              <a:buClr>
                <a:schemeClr val="dk1"/>
              </a:buClr>
              <a:buSzPts val="1400"/>
              <a:buFont typeface="Arial"/>
              <a:buChar char="•"/>
            </a:pPr>
            <a:r>
              <a:rPr lang="fr-FR" sz="1400" b="1" i="1" u="sng" strike="noStrike" cap="none">
                <a:solidFill>
                  <a:schemeClr val="dk1"/>
                </a:solidFill>
                <a:latin typeface="Gill Sans"/>
                <a:ea typeface="Gill Sans"/>
                <a:cs typeface="Gill Sans"/>
                <a:sym typeface="Gill Sans"/>
              </a:rPr>
              <a:t>wa :</a:t>
            </a:r>
            <a:r>
              <a:rPr lang="fr-FR" sz="1400" b="0" i="1" u="sng" strike="noStrike" cap="none">
                <a:solidFill>
                  <a:schemeClr val="dk1"/>
                </a:solidFill>
                <a:latin typeface="Gill Sans"/>
                <a:ea typeface="Gill Sans"/>
                <a:cs typeface="Gill Sans"/>
                <a:sym typeface="Gill Sans"/>
              </a:rPr>
              <a:t> </a:t>
            </a:r>
            <a:r>
              <a:rPr lang="fr-FR" sz="1400" b="0" i="1" u="none" strike="noStrike" cap="none">
                <a:solidFill>
                  <a:schemeClr val="dk1"/>
                </a:solidFill>
                <a:latin typeface="Gill Sans"/>
                <a:ea typeface="Gill Sans"/>
                <a:cs typeface="Gill Sans"/>
                <a:sym typeface="Gill Sans"/>
              </a:rPr>
              <a:t>charge de processus dédiés à une tâche système ou utilisateur</a:t>
            </a:r>
            <a:r>
              <a:rPr lang="fr-FR" sz="1600" b="0" i="1" u="none" strike="noStrike" cap="none">
                <a:solidFill>
                  <a:schemeClr val="dk1"/>
                </a:solidFill>
                <a:latin typeface="Gill Sans"/>
                <a:ea typeface="Gill Sans"/>
                <a:cs typeface="Gill Sans"/>
                <a:sym typeface="Gill Sans"/>
              </a:rPr>
              <a:t>.</a:t>
            </a:r>
            <a:endParaRPr sz="1400" b="0" i="1" u="none" strike="noStrike" cap="none">
              <a:solidFill>
                <a:schemeClr val="dk1"/>
              </a:solidFill>
              <a:latin typeface="Gill Sans"/>
              <a:ea typeface="Gill Sans"/>
              <a:cs typeface="Gill Sans"/>
              <a:sym typeface="Gill Sans"/>
            </a:endParaRPr>
          </a:p>
        </p:txBody>
      </p:sp>
      <p:sp>
        <p:nvSpPr>
          <p:cNvPr id="690" name="Google Shape;690;p70"/>
          <p:cNvSpPr txBox="1"/>
          <p:nvPr/>
        </p:nvSpPr>
        <p:spPr>
          <a:xfrm>
            <a:off x="632645" y="1252866"/>
            <a:ext cx="4948274" cy="1141497"/>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1">
            <a:normAutofit/>
          </a:bodyPr>
          <a:lstStyle/>
          <a:p>
            <a:pPr marL="0" marR="0" lvl="0" indent="0" algn="ctr" rtl="0">
              <a:lnSpc>
                <a:spcPct val="90000"/>
              </a:lnSpc>
              <a:spcBef>
                <a:spcPts val="0"/>
              </a:spcBef>
              <a:spcAft>
                <a:spcPts val="0"/>
              </a:spcAft>
              <a:buClr>
                <a:srgbClr val="262626"/>
              </a:buClr>
              <a:buSzPts val="2800"/>
              <a:buFont typeface="Gill Sans"/>
              <a:buNone/>
            </a:pPr>
            <a:r>
              <a:rPr lang="fr-FR" sz="2800" cap="none">
                <a:solidFill>
                  <a:srgbClr val="262626"/>
                </a:solidFill>
                <a:latin typeface="Gill Sans"/>
                <a:ea typeface="Gill Sans"/>
                <a:cs typeface="Gill Sans"/>
                <a:sym typeface="Gill Sans"/>
              </a:rPr>
              <a:t>3-4</a:t>
            </a:r>
            <a:r>
              <a:rPr lang="fr-FR" sz="2200" cap="none">
                <a:solidFill>
                  <a:srgbClr val="262626"/>
                </a:solidFill>
                <a:latin typeface="Gill Sans"/>
                <a:ea typeface="Gill Sans"/>
                <a:cs typeface="Gill Sans"/>
                <a:sym typeface="Gill Sans"/>
              </a:rPr>
              <a:t> </a:t>
            </a:r>
            <a:r>
              <a:rPr lang="fr-FR" sz="2600" cap="none">
                <a:solidFill>
                  <a:srgbClr val="262626"/>
                </a:solidFill>
                <a:latin typeface="Gill Sans"/>
                <a:ea typeface="Gill Sans"/>
                <a:cs typeface="Gill Sans"/>
                <a:sym typeface="Gill Sans"/>
              </a:rPr>
              <a:t>GÉRER LES PROCESSUS</a:t>
            </a:r>
            <a:endParaRPr/>
          </a:p>
        </p:txBody>
      </p:sp>
      <p:pic>
        <p:nvPicPr>
          <p:cNvPr id="691" name="Google Shape;691;p70"/>
          <p:cNvPicPr preferRelativeResize="0"/>
          <p:nvPr/>
        </p:nvPicPr>
        <p:blipFill rotWithShape="1">
          <a:blip r:embed="rId3">
            <a:alphaModFix/>
          </a:blip>
          <a:srcRect/>
          <a:stretch/>
        </p:blipFill>
        <p:spPr>
          <a:xfrm>
            <a:off x="165100" y="2450441"/>
            <a:ext cx="5765800" cy="440755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1"/>
          <p:cNvSpPr txBox="1"/>
          <p:nvPr/>
        </p:nvSpPr>
        <p:spPr>
          <a:xfrm>
            <a:off x="6972300" y="765859"/>
            <a:ext cx="404477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PRINCIPALES COMMANDES (TOP)</a:t>
            </a:r>
            <a:endParaRPr/>
          </a:p>
        </p:txBody>
      </p:sp>
      <p:sp>
        <p:nvSpPr>
          <p:cNvPr id="698" name="Google Shape;698;p71"/>
          <p:cNvSpPr txBox="1"/>
          <p:nvPr/>
        </p:nvSpPr>
        <p:spPr>
          <a:xfrm>
            <a:off x="5868365" y="950525"/>
            <a:ext cx="6323635" cy="61247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Gill Sans"/>
              <a:ea typeface="Gill Sans"/>
              <a:cs typeface="Gill Sans"/>
              <a:sym typeface="Gill Sans"/>
            </a:endParaRPr>
          </a:p>
          <a:p>
            <a:pPr marL="800100" marR="0" lvl="1" indent="-342900" algn="l" rtl="0">
              <a:spcBef>
                <a:spcPts val="0"/>
              </a:spcBef>
              <a:spcAft>
                <a:spcPts val="0"/>
              </a:spcAft>
              <a:buClr>
                <a:schemeClr val="dk1"/>
              </a:buClr>
              <a:buSzPts val="1400"/>
              <a:buFont typeface="Gill Sans"/>
              <a:buAutoNum type="arabicPeriod" startAt="4"/>
            </a:pPr>
            <a:r>
              <a:rPr lang="fr-FR" sz="1400" b="0" i="0" u="none" strike="noStrike" cap="none">
                <a:solidFill>
                  <a:schemeClr val="dk1"/>
                </a:solidFill>
                <a:latin typeface="Gill Sans"/>
                <a:ea typeface="Gill Sans"/>
                <a:cs typeface="Gill Sans"/>
                <a:sym typeface="Gill Sans"/>
              </a:rPr>
              <a:t>La 4ème partie : affiche des informations sur la mémoire vive physique : totale, utilisé (cache + buffer) et libre.</a:t>
            </a:r>
            <a:endParaRPr/>
          </a:p>
          <a:p>
            <a:pPr marL="800100" marR="0" lvl="1"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chemeClr val="dk1"/>
              </a:buClr>
              <a:buSzPts val="1400"/>
              <a:buFont typeface="Gill Sans"/>
              <a:buAutoNum type="arabicPeriod" startAt="4"/>
            </a:pPr>
            <a:r>
              <a:rPr lang="fr-FR" sz="1400" b="0" i="0" u="none" strike="noStrike" cap="none">
                <a:solidFill>
                  <a:schemeClr val="dk1"/>
                </a:solidFill>
                <a:latin typeface="Gill Sans"/>
                <a:ea typeface="Gill Sans"/>
                <a:cs typeface="Gill Sans"/>
                <a:sym typeface="Gill Sans"/>
              </a:rPr>
              <a:t>La 5ème partie (swap) : affiche des informations sur la mémoire vive virtuelle : totale, utilisé (cache + buffer) et libre.</a:t>
            </a:r>
            <a:endParaRPr/>
          </a:p>
          <a:p>
            <a:pPr marL="800100" marR="0" lvl="1"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800100" marR="0" lvl="1" indent="-342900" algn="l" rtl="0">
              <a:spcBef>
                <a:spcPts val="0"/>
              </a:spcBef>
              <a:spcAft>
                <a:spcPts val="0"/>
              </a:spcAft>
              <a:buClr>
                <a:schemeClr val="dk1"/>
              </a:buClr>
              <a:buSzPts val="1400"/>
              <a:buFont typeface="Gill Sans"/>
              <a:buAutoNum type="arabicPeriod" startAt="4"/>
            </a:pPr>
            <a:r>
              <a:rPr lang="fr-FR" sz="1400" b="0" i="0" u="none" strike="noStrike" cap="none">
                <a:solidFill>
                  <a:schemeClr val="dk1"/>
                </a:solidFill>
                <a:latin typeface="Gill Sans"/>
                <a:ea typeface="Gill Sans"/>
                <a:cs typeface="Gill Sans"/>
                <a:sym typeface="Gill Sans"/>
              </a:rPr>
              <a:t>La dernière partie est présentée sous forme de tableau ou liste : </a:t>
            </a:r>
            <a:endParaRPr/>
          </a:p>
          <a:p>
            <a:pPr marL="1257300" marR="0" lvl="2" indent="-254000" algn="l" rtl="0">
              <a:spcBef>
                <a:spcPts val="0"/>
              </a:spcBef>
              <a:spcAft>
                <a:spcPts val="0"/>
              </a:spcAft>
              <a:buClr>
                <a:schemeClr val="dk1"/>
              </a:buClr>
              <a:buSzPts val="1400"/>
              <a:buFont typeface="Gill Sans"/>
              <a:buNone/>
            </a:pPr>
            <a:endParaRPr sz="1400" b="0" i="0" u="none" strike="noStrike" cap="none">
              <a:solidFill>
                <a:schemeClr val="dk1"/>
              </a:solidFill>
              <a:latin typeface="Gill Sans"/>
              <a:ea typeface="Gill Sans"/>
              <a:cs typeface="Gill Sans"/>
              <a:sym typeface="Gill Sans"/>
            </a:endParaRPr>
          </a:p>
          <a:p>
            <a:pPr marL="1257300" marR="0" lvl="2" indent="-342900" algn="l" rtl="0">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PID </a:t>
            </a:r>
            <a:r>
              <a:rPr lang="fr-FR" sz="1400" b="0" i="0" u="none" strike="noStrike" cap="none">
                <a:solidFill>
                  <a:schemeClr val="dk1"/>
                </a:solidFill>
                <a:latin typeface="Gill Sans"/>
                <a:ea typeface="Gill Sans"/>
                <a:cs typeface="Gill Sans"/>
                <a:sym typeface="Gill Sans"/>
              </a:rPr>
              <a:t>: </a:t>
            </a:r>
            <a:r>
              <a:rPr lang="fr-FR" sz="1400" b="0" i="1" u="none" strike="noStrike" cap="none">
                <a:solidFill>
                  <a:schemeClr val="dk1"/>
                </a:solidFill>
                <a:latin typeface="Gill Sans"/>
                <a:ea typeface="Gill Sans"/>
                <a:cs typeface="Gill Sans"/>
                <a:sym typeface="Gill Sans"/>
              </a:rPr>
              <a:t>Id unique du processus ( déjà abordé).</a:t>
            </a:r>
            <a:endParaRPr/>
          </a:p>
          <a:p>
            <a:pPr marL="1257300" marR="0" lvl="2" indent="-342900" algn="l" rtl="0">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USER</a:t>
            </a:r>
            <a:r>
              <a:rPr lang="fr-FR" sz="1400" b="0" i="0" u="none" strike="noStrike" cap="none">
                <a:solidFill>
                  <a:schemeClr val="dk1"/>
                </a:solidFill>
                <a:latin typeface="Gill Sans"/>
                <a:ea typeface="Gill Sans"/>
                <a:cs typeface="Gill Sans"/>
                <a:sym typeface="Gill Sans"/>
              </a:rPr>
              <a:t> : </a:t>
            </a:r>
            <a:r>
              <a:rPr lang="fr-FR" sz="1400" b="0" i="1" u="none" strike="noStrike" cap="none">
                <a:solidFill>
                  <a:schemeClr val="dk1"/>
                </a:solidFill>
                <a:latin typeface="Gill Sans"/>
                <a:ea typeface="Gill Sans"/>
                <a:cs typeface="Gill Sans"/>
                <a:sym typeface="Gill Sans"/>
              </a:rPr>
              <a:t>login utilisateur.</a:t>
            </a:r>
            <a:endParaRPr/>
          </a:p>
          <a:p>
            <a:pPr marL="1257300" marR="0" lvl="2" indent="-342900" algn="l" rtl="0">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PR</a:t>
            </a:r>
            <a:r>
              <a:rPr lang="fr-FR" sz="1400" b="0" i="0" u="none" strike="noStrike" cap="none">
                <a:solidFill>
                  <a:schemeClr val="dk1"/>
                </a:solidFill>
                <a:latin typeface="Gill Sans"/>
                <a:ea typeface="Gill Sans"/>
                <a:cs typeface="Gill Sans"/>
                <a:sym typeface="Gill Sans"/>
              </a:rPr>
              <a:t> : </a:t>
            </a:r>
            <a:r>
              <a:rPr lang="fr-FR" sz="1400" b="0" i="1" u="none" strike="noStrike" cap="none">
                <a:solidFill>
                  <a:schemeClr val="dk1"/>
                </a:solidFill>
                <a:latin typeface="Gill Sans"/>
                <a:ea typeface="Gill Sans"/>
                <a:cs typeface="Gill Sans"/>
                <a:sym typeface="Gill Sans"/>
              </a:rPr>
              <a:t>Le champ "PR" montre la priorité d'ordonnancement du processus du point de vue du noyau. La valeur nice affecte la priorité d'un processus.</a:t>
            </a:r>
            <a:endParaRPr/>
          </a:p>
          <a:p>
            <a:pPr marL="1257300" marR="0" lvl="2" indent="-342900" algn="l" rtl="0">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NI </a:t>
            </a:r>
            <a:r>
              <a:rPr lang="fr-FR" sz="1400" b="0" i="0" u="none" strike="noStrike" cap="none">
                <a:solidFill>
                  <a:schemeClr val="dk1"/>
                </a:solidFill>
                <a:latin typeface="Gill Sans"/>
                <a:ea typeface="Gill Sans"/>
                <a:cs typeface="Gill Sans"/>
                <a:sym typeface="Gill Sans"/>
              </a:rPr>
              <a:t>: </a:t>
            </a:r>
            <a:r>
              <a:rPr lang="fr-FR" sz="1400" b="0" i="1" u="none" strike="noStrike" cap="none">
                <a:solidFill>
                  <a:schemeClr val="dk1"/>
                </a:solidFill>
                <a:latin typeface="Gill Sans"/>
                <a:ea typeface="Gill Sans"/>
                <a:cs typeface="Gill Sans"/>
                <a:sym typeface="Gill Sans"/>
              </a:rPr>
              <a:t>Valeur de nice. Il s’agit de la priorité d’un processus sur le temps processeur (CPU Time). </a:t>
            </a:r>
            <a:endParaRPr/>
          </a:p>
          <a:p>
            <a:pPr marL="1257300" marR="0" lvl="2" indent="-342900" algn="l" rtl="0">
              <a:spcBef>
                <a:spcPts val="0"/>
              </a:spcBef>
              <a:spcAft>
                <a:spcPts val="0"/>
              </a:spcAft>
              <a:buClr>
                <a:srgbClr val="002060"/>
              </a:buClr>
              <a:buSzPts val="1400"/>
              <a:buFont typeface="Arial"/>
              <a:buChar char="•"/>
            </a:pPr>
            <a:r>
              <a:rPr lang="fr-FR" sz="1400" b="1" i="1" u="none" strike="noStrike" cap="none">
                <a:solidFill>
                  <a:srgbClr val="002060"/>
                </a:solidFill>
                <a:latin typeface="Gill Sans"/>
                <a:ea typeface="Gill Sans"/>
                <a:cs typeface="Gill Sans"/>
                <a:sym typeface="Gill Sans"/>
              </a:rPr>
              <a:t>VIRT </a:t>
            </a:r>
            <a:r>
              <a:rPr lang="fr-FR" sz="1400" b="0" i="1" u="none" strike="noStrike" cap="none">
                <a:solidFill>
                  <a:schemeClr val="dk1"/>
                </a:solidFill>
                <a:latin typeface="Gill Sans"/>
                <a:ea typeface="Gill Sans"/>
                <a:cs typeface="Gill Sans"/>
                <a:sym typeface="Gill Sans"/>
              </a:rPr>
              <a:t>: nous donne</a:t>
            </a:r>
            <a:r>
              <a:rPr lang="fr-FR" sz="1400" b="0" i="0" u="none" strike="noStrike" cap="none">
                <a:solidFill>
                  <a:schemeClr val="dk1"/>
                </a:solidFill>
                <a:latin typeface="Gill Sans"/>
                <a:ea typeface="Gill Sans"/>
                <a:cs typeface="Gill Sans"/>
                <a:sym typeface="Gill Sans"/>
              </a:rPr>
              <a:t> la quantité totale de mémoire consommée par un processus. Cela inclut le code du programme, les données stockées par le processus en mémoire, ainsi que toutes les régions de mémoire qui ont été échangées sur le disque.</a:t>
            </a:r>
            <a:endParaRPr/>
          </a:p>
          <a:p>
            <a:pPr marL="1257300" marR="0" lvl="2" indent="-342900" algn="l" rtl="0">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RES :</a:t>
            </a:r>
            <a:r>
              <a:rPr lang="fr-FR" sz="1400" b="0" i="0" u="none" strike="noStrike" cap="none">
                <a:solidFill>
                  <a:schemeClr val="dk1"/>
                </a:solidFill>
                <a:latin typeface="Gill Sans"/>
                <a:ea typeface="Gill Sans"/>
                <a:cs typeface="Gill Sans"/>
                <a:sym typeface="Gill Sans"/>
              </a:rPr>
              <a:t> est la mémoire consommée par le processus en RAM.</a:t>
            </a:r>
            <a:endParaRPr/>
          </a:p>
          <a:p>
            <a:pPr marL="1257300" marR="0" lvl="2" indent="-342900" algn="l" rtl="0">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MEM% : </a:t>
            </a:r>
            <a:r>
              <a:rPr lang="fr-FR" sz="1400" b="0" i="0" u="none" strike="noStrike" cap="none">
                <a:solidFill>
                  <a:schemeClr val="dk1"/>
                </a:solidFill>
                <a:latin typeface="Gill Sans"/>
                <a:ea typeface="Gill Sans"/>
                <a:cs typeface="Gill Sans"/>
                <a:sym typeface="Gill Sans"/>
              </a:rPr>
              <a:t>exprime la valeur de RES en pourcentage de la RAM totale disponible.</a:t>
            </a:r>
            <a:endParaRPr sz="1400" b="1" i="0" u="none" strike="noStrike" cap="none">
              <a:solidFill>
                <a:srgbClr val="002060"/>
              </a:solidFill>
              <a:latin typeface="Gill Sans"/>
              <a:ea typeface="Gill Sans"/>
              <a:cs typeface="Gill Sans"/>
              <a:sym typeface="Gill Sans"/>
            </a:endParaRPr>
          </a:p>
          <a:p>
            <a:pPr marL="1257300" marR="0" lvl="2" indent="-342900" algn="l" rtl="0">
              <a:spcBef>
                <a:spcPts val="0"/>
              </a:spcBef>
              <a:spcAft>
                <a:spcPts val="0"/>
              </a:spcAft>
              <a:buClr>
                <a:srgbClr val="002060"/>
              </a:buClr>
              <a:buSzPts val="1400"/>
              <a:buFont typeface="Arial"/>
              <a:buChar char="•"/>
            </a:pPr>
            <a:r>
              <a:rPr lang="fr-FR" sz="1400" b="1" i="1" u="none" strike="noStrike" cap="none">
                <a:solidFill>
                  <a:srgbClr val="002060"/>
                </a:solidFill>
                <a:latin typeface="Gill Sans"/>
                <a:ea typeface="Gill Sans"/>
                <a:cs typeface="Gill Sans"/>
                <a:sym typeface="Gill Sans"/>
              </a:rPr>
              <a:t>SHR</a:t>
            </a:r>
            <a:r>
              <a:rPr lang="fr-FR" sz="1400" b="0" i="1" u="none" strike="noStrike" cap="none">
                <a:solidFill>
                  <a:schemeClr val="dk1"/>
                </a:solidFill>
                <a:latin typeface="Gill Sans"/>
                <a:ea typeface="Gill Sans"/>
                <a:cs typeface="Gill Sans"/>
                <a:sym typeface="Gill Sans"/>
              </a:rPr>
              <a:t> : l</a:t>
            </a:r>
            <a:r>
              <a:rPr lang="fr-FR" sz="1400" b="0" i="0" u="none" strike="noStrike" cap="none">
                <a:solidFill>
                  <a:schemeClr val="dk1"/>
                </a:solidFill>
                <a:latin typeface="Gill Sans"/>
                <a:ea typeface="Gill Sans"/>
                <a:cs typeface="Gill Sans"/>
                <a:sym typeface="Gill Sans"/>
              </a:rPr>
              <a:t>a quantité de mémoire partagée avec d'autres processus.</a:t>
            </a:r>
            <a:endParaRPr/>
          </a:p>
          <a:p>
            <a:pPr marL="1257300" marR="0" lvl="2" indent="-342900" algn="l" rtl="0">
              <a:spcBef>
                <a:spcPts val="0"/>
              </a:spcBef>
              <a:spcAft>
                <a:spcPts val="0"/>
              </a:spcAft>
              <a:buClr>
                <a:srgbClr val="002060"/>
              </a:buClr>
              <a:buSzPts val="1400"/>
              <a:buFont typeface="Arial"/>
              <a:buChar char="•"/>
            </a:pPr>
            <a:r>
              <a:rPr lang="fr-FR" sz="1400" b="1" i="1" u="none" strike="noStrike" cap="none">
                <a:solidFill>
                  <a:srgbClr val="002060"/>
                </a:solidFill>
                <a:latin typeface="Gill Sans"/>
                <a:ea typeface="Gill Sans"/>
                <a:cs typeface="Gill Sans"/>
                <a:sym typeface="Gill Sans"/>
              </a:rPr>
              <a:t>CPU% : </a:t>
            </a:r>
            <a:r>
              <a:rPr lang="fr-FR" sz="1400" b="0" i="0" u="none" strike="noStrike" cap="none">
                <a:solidFill>
                  <a:schemeClr val="dk1"/>
                </a:solidFill>
                <a:latin typeface="Gill Sans"/>
                <a:ea typeface="Gill Sans"/>
                <a:cs typeface="Gill Sans"/>
                <a:sym typeface="Gill Sans"/>
              </a:rPr>
              <a:t>Représente la part de la tâche dans le temps CPU écoulé depuis la dernière mise à jour de l'écran, exprimée en pourcentage du temps CPU total. </a:t>
            </a:r>
            <a:endParaRPr sz="1400" b="0" i="1" u="none" strike="noStrike" cap="none">
              <a:solidFill>
                <a:schemeClr val="dk1"/>
              </a:solidFill>
              <a:latin typeface="Gill Sans"/>
              <a:ea typeface="Gill Sans"/>
              <a:cs typeface="Gill Sans"/>
              <a:sym typeface="Gill Sans"/>
            </a:endParaRPr>
          </a:p>
        </p:txBody>
      </p:sp>
      <p:sp>
        <p:nvSpPr>
          <p:cNvPr id="699" name="Google Shape;699;p71"/>
          <p:cNvSpPr txBox="1"/>
          <p:nvPr/>
        </p:nvSpPr>
        <p:spPr>
          <a:xfrm>
            <a:off x="632645" y="1252866"/>
            <a:ext cx="4948274" cy="1141497"/>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1">
            <a:normAutofit/>
          </a:bodyPr>
          <a:lstStyle/>
          <a:p>
            <a:pPr marL="0" marR="0" lvl="0" indent="0" algn="ctr" rtl="0">
              <a:lnSpc>
                <a:spcPct val="90000"/>
              </a:lnSpc>
              <a:spcBef>
                <a:spcPts val="0"/>
              </a:spcBef>
              <a:spcAft>
                <a:spcPts val="0"/>
              </a:spcAft>
              <a:buClr>
                <a:srgbClr val="262626"/>
              </a:buClr>
              <a:buSzPts val="2800"/>
              <a:buFont typeface="Gill Sans"/>
              <a:buNone/>
            </a:pPr>
            <a:r>
              <a:rPr lang="fr-FR" sz="2800" cap="none">
                <a:solidFill>
                  <a:srgbClr val="262626"/>
                </a:solidFill>
                <a:latin typeface="Gill Sans"/>
                <a:ea typeface="Gill Sans"/>
                <a:cs typeface="Gill Sans"/>
                <a:sym typeface="Gill Sans"/>
              </a:rPr>
              <a:t>3-4</a:t>
            </a:r>
            <a:r>
              <a:rPr lang="fr-FR" sz="2200" cap="none">
                <a:solidFill>
                  <a:srgbClr val="262626"/>
                </a:solidFill>
                <a:latin typeface="Gill Sans"/>
                <a:ea typeface="Gill Sans"/>
                <a:cs typeface="Gill Sans"/>
                <a:sym typeface="Gill Sans"/>
              </a:rPr>
              <a:t> </a:t>
            </a:r>
            <a:r>
              <a:rPr lang="fr-FR" sz="2600" cap="none">
                <a:solidFill>
                  <a:srgbClr val="262626"/>
                </a:solidFill>
                <a:latin typeface="Gill Sans"/>
                <a:ea typeface="Gill Sans"/>
                <a:cs typeface="Gill Sans"/>
                <a:sym typeface="Gill Sans"/>
              </a:rPr>
              <a:t>GÉRER LES PROCESSUS</a:t>
            </a:r>
            <a:endParaRPr/>
          </a:p>
        </p:txBody>
      </p:sp>
      <p:pic>
        <p:nvPicPr>
          <p:cNvPr id="700" name="Google Shape;700;p71"/>
          <p:cNvPicPr preferRelativeResize="0"/>
          <p:nvPr/>
        </p:nvPicPr>
        <p:blipFill rotWithShape="1">
          <a:blip r:embed="rId3">
            <a:alphaModFix/>
          </a:blip>
          <a:srcRect/>
          <a:stretch/>
        </p:blipFill>
        <p:spPr>
          <a:xfrm>
            <a:off x="98859" y="3034505"/>
            <a:ext cx="5909985" cy="3655661"/>
          </a:xfrm>
          <a:prstGeom prst="rect">
            <a:avLst/>
          </a:prstGeom>
          <a:noFill/>
          <a:ln>
            <a:noFill/>
          </a:ln>
        </p:spPr>
      </p:pic>
      <p:sp>
        <p:nvSpPr>
          <p:cNvPr id="701" name="Google Shape;701;p71"/>
          <p:cNvSpPr txBox="1"/>
          <p:nvPr/>
        </p:nvSpPr>
        <p:spPr>
          <a:xfrm>
            <a:off x="632646" y="2592729"/>
            <a:ext cx="513154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Exemple avec « htop » : interface colorée et lisible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2"/>
          <p:cNvSpPr txBox="1"/>
          <p:nvPr/>
        </p:nvSpPr>
        <p:spPr>
          <a:xfrm>
            <a:off x="7350245" y="765859"/>
            <a:ext cx="408211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PRINCIPALES COMMANDES (TOP)</a:t>
            </a:r>
            <a:endParaRPr/>
          </a:p>
        </p:txBody>
      </p:sp>
      <p:sp>
        <p:nvSpPr>
          <p:cNvPr id="708" name="Google Shape;708;p72"/>
          <p:cNvSpPr txBox="1"/>
          <p:nvPr/>
        </p:nvSpPr>
        <p:spPr>
          <a:xfrm>
            <a:off x="5868365" y="1141025"/>
            <a:ext cx="6323635" cy="1815882"/>
          </a:xfrm>
          <a:prstGeom prst="rect">
            <a:avLst/>
          </a:prstGeom>
          <a:noFill/>
          <a:ln>
            <a:noFill/>
          </a:ln>
        </p:spPr>
        <p:txBody>
          <a:bodyPr spcFirstLastPara="1" wrap="square" lIns="91425" tIns="45700" rIns="91425" bIns="45700" anchor="t" anchorCtr="0">
            <a:spAutoFit/>
          </a:bodyPr>
          <a:lstStyle/>
          <a:p>
            <a:pPr marL="457200" marR="0" lvl="1" indent="0" algn="l" rtl="0">
              <a:spcBef>
                <a:spcPts val="0"/>
              </a:spcBef>
              <a:spcAft>
                <a:spcPts val="0"/>
              </a:spcAft>
              <a:buNone/>
            </a:pPr>
            <a:endParaRPr sz="1400" b="0" i="0" u="none" strike="noStrike" cap="none">
              <a:solidFill>
                <a:schemeClr val="dk1"/>
              </a:solidFill>
              <a:latin typeface="Gill Sans"/>
              <a:ea typeface="Gill Sans"/>
              <a:cs typeface="Gill Sans"/>
              <a:sym typeface="Gill Sans"/>
            </a:endParaRPr>
          </a:p>
          <a:p>
            <a:pPr marL="457200" marR="0" lvl="1" indent="0" algn="l" rtl="0">
              <a:spcBef>
                <a:spcPts val="0"/>
              </a:spcBef>
              <a:spcAft>
                <a:spcPts val="0"/>
              </a:spcAft>
              <a:buNone/>
            </a:pPr>
            <a:r>
              <a:rPr lang="fr-FR" sz="1400" b="0" i="0" u="none" strike="noStrike" cap="none">
                <a:solidFill>
                  <a:schemeClr val="dk1"/>
                </a:solidFill>
                <a:latin typeface="Gill Sans"/>
                <a:ea typeface="Gill Sans"/>
                <a:cs typeface="Gill Sans"/>
                <a:sym typeface="Gill Sans"/>
              </a:rPr>
              <a:t>    6.   La dernière partie est présenté sous forme de tableau ou liste (suite):</a:t>
            </a:r>
            <a:endParaRPr/>
          </a:p>
          <a:p>
            <a:pPr marL="457200" marR="0" lvl="1" indent="0" algn="l" rtl="0">
              <a:spcBef>
                <a:spcPts val="0"/>
              </a:spcBef>
              <a:spcAft>
                <a:spcPts val="0"/>
              </a:spcAft>
              <a:buNone/>
            </a:pPr>
            <a:endParaRPr sz="1400" b="0" i="0" u="none" strike="noStrike" cap="none">
              <a:solidFill>
                <a:schemeClr val="dk1"/>
              </a:solidFill>
              <a:latin typeface="Gill Sans"/>
              <a:ea typeface="Gill Sans"/>
              <a:cs typeface="Gill Sans"/>
              <a:sym typeface="Gill Sans"/>
            </a:endParaRPr>
          </a:p>
          <a:p>
            <a:pPr marL="1714500" marR="0" lvl="3" indent="-342900" algn="l" rtl="0">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TIME+ </a:t>
            </a:r>
            <a:r>
              <a:rPr lang="fr-FR" sz="1400" b="0" i="0" u="none" strike="noStrike" cap="none">
                <a:solidFill>
                  <a:schemeClr val="dk1"/>
                </a:solidFill>
                <a:latin typeface="Gill Sans"/>
                <a:ea typeface="Gill Sans"/>
                <a:cs typeface="Gill Sans"/>
                <a:sym typeface="Gill Sans"/>
              </a:rPr>
              <a:t>: Il s'agit du temps CPU total utilisé par le processus depuis son démarrage, précis au centième de seconde.</a:t>
            </a:r>
            <a:endParaRPr/>
          </a:p>
          <a:p>
            <a:pPr marL="1371600" marR="0" lvl="3" indent="0" algn="l" rtl="0">
              <a:spcBef>
                <a:spcPts val="0"/>
              </a:spcBef>
              <a:spcAft>
                <a:spcPts val="0"/>
              </a:spcAft>
              <a:buNone/>
            </a:pPr>
            <a:endParaRPr sz="1400" b="0" i="0" u="none" strike="noStrike" cap="none">
              <a:solidFill>
                <a:schemeClr val="dk1"/>
              </a:solidFill>
              <a:latin typeface="Gill Sans"/>
              <a:ea typeface="Gill Sans"/>
              <a:cs typeface="Gill Sans"/>
              <a:sym typeface="Gill Sans"/>
            </a:endParaRPr>
          </a:p>
          <a:p>
            <a:pPr marL="1714500" marR="0" lvl="3" indent="-342900" algn="l" rtl="0">
              <a:spcBef>
                <a:spcPts val="0"/>
              </a:spcBef>
              <a:spcAft>
                <a:spcPts val="0"/>
              </a:spcAft>
              <a:buClr>
                <a:srgbClr val="002060"/>
              </a:buClr>
              <a:buSzPts val="1400"/>
              <a:buFont typeface="Arial"/>
              <a:buChar char="•"/>
            </a:pPr>
            <a:r>
              <a:rPr lang="fr-FR" sz="1400" b="1" i="0" u="none" strike="noStrike" cap="none">
                <a:solidFill>
                  <a:srgbClr val="002060"/>
                </a:solidFill>
                <a:latin typeface="Gill Sans"/>
                <a:ea typeface="Gill Sans"/>
                <a:cs typeface="Gill Sans"/>
                <a:sym typeface="Gill Sans"/>
              </a:rPr>
              <a:t>COMMAND : </a:t>
            </a:r>
            <a:r>
              <a:rPr lang="fr-FR" sz="1400" b="0" i="0" u="none" strike="noStrike" cap="none">
                <a:solidFill>
                  <a:srgbClr val="002060"/>
                </a:solidFill>
                <a:latin typeface="Gill Sans"/>
                <a:ea typeface="Gill Sans"/>
                <a:cs typeface="Gill Sans"/>
                <a:sym typeface="Gill Sans"/>
              </a:rPr>
              <a:t>N</a:t>
            </a:r>
            <a:r>
              <a:rPr lang="fr-FR" sz="1400" b="0" i="0" u="none" strike="noStrike" cap="none">
                <a:solidFill>
                  <a:schemeClr val="dk1"/>
                </a:solidFill>
                <a:latin typeface="Gill Sans"/>
                <a:ea typeface="Gill Sans"/>
                <a:cs typeface="Gill Sans"/>
                <a:sym typeface="Gill Sans"/>
              </a:rPr>
              <a:t>om du programme ou ligne de commande utilisée (si on appuie sur « c ») pour lancer le programme.</a:t>
            </a:r>
            <a:endParaRPr/>
          </a:p>
        </p:txBody>
      </p:sp>
      <p:sp>
        <p:nvSpPr>
          <p:cNvPr id="709" name="Google Shape;709;p72"/>
          <p:cNvSpPr txBox="1"/>
          <p:nvPr/>
        </p:nvSpPr>
        <p:spPr>
          <a:xfrm>
            <a:off x="632645" y="1252866"/>
            <a:ext cx="4948274" cy="1141497"/>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1">
            <a:normAutofit/>
          </a:bodyPr>
          <a:lstStyle/>
          <a:p>
            <a:pPr marL="0" marR="0" lvl="0" indent="0" algn="ctr" rtl="0">
              <a:lnSpc>
                <a:spcPct val="90000"/>
              </a:lnSpc>
              <a:spcBef>
                <a:spcPts val="0"/>
              </a:spcBef>
              <a:spcAft>
                <a:spcPts val="0"/>
              </a:spcAft>
              <a:buClr>
                <a:srgbClr val="262626"/>
              </a:buClr>
              <a:buSzPts val="2800"/>
              <a:buFont typeface="Gill Sans"/>
              <a:buNone/>
            </a:pPr>
            <a:r>
              <a:rPr lang="fr-FR" sz="2800" cap="none">
                <a:solidFill>
                  <a:srgbClr val="262626"/>
                </a:solidFill>
                <a:latin typeface="Gill Sans"/>
                <a:ea typeface="Gill Sans"/>
                <a:cs typeface="Gill Sans"/>
                <a:sym typeface="Gill Sans"/>
              </a:rPr>
              <a:t>3-4</a:t>
            </a:r>
            <a:r>
              <a:rPr lang="fr-FR" sz="2200" cap="none">
                <a:solidFill>
                  <a:srgbClr val="262626"/>
                </a:solidFill>
                <a:latin typeface="Gill Sans"/>
                <a:ea typeface="Gill Sans"/>
                <a:cs typeface="Gill Sans"/>
                <a:sym typeface="Gill Sans"/>
              </a:rPr>
              <a:t> </a:t>
            </a:r>
            <a:r>
              <a:rPr lang="fr-FR" sz="2600" cap="none">
                <a:solidFill>
                  <a:srgbClr val="262626"/>
                </a:solidFill>
                <a:latin typeface="Gill Sans"/>
                <a:ea typeface="Gill Sans"/>
                <a:cs typeface="Gill Sans"/>
                <a:sym typeface="Gill Sans"/>
              </a:rPr>
              <a:t>GÉRER LES PROCESSUS</a:t>
            </a:r>
            <a:endParaRPr/>
          </a:p>
        </p:txBody>
      </p:sp>
      <p:sp>
        <p:nvSpPr>
          <p:cNvPr id="710" name="Google Shape;710;p72"/>
          <p:cNvSpPr txBox="1"/>
          <p:nvPr/>
        </p:nvSpPr>
        <p:spPr>
          <a:xfrm>
            <a:off x="6435524" y="2939970"/>
            <a:ext cx="534750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Quelques options avec « top » : </a:t>
            </a:r>
            <a:endParaRPr/>
          </a:p>
          <a:p>
            <a:pPr marL="0" marR="0" lvl="0" indent="0" algn="l" rtl="0">
              <a:spcBef>
                <a:spcPts val="0"/>
              </a:spcBef>
              <a:spcAft>
                <a:spcPts val="0"/>
              </a:spcAft>
              <a:buNone/>
            </a:pPr>
            <a:r>
              <a:rPr lang="fr-FR" sz="1800">
                <a:solidFill>
                  <a:schemeClr val="dk1"/>
                </a:solidFill>
                <a:latin typeface="Gill Sans"/>
                <a:ea typeface="Gill Sans"/>
                <a:cs typeface="Gill Sans"/>
                <a:sym typeface="Gill Sans"/>
              </a:rPr>
              <a:t>	</a:t>
            </a:r>
            <a:endParaRPr/>
          </a:p>
        </p:txBody>
      </p:sp>
      <p:graphicFrame>
        <p:nvGraphicFramePr>
          <p:cNvPr id="711" name="Google Shape;711;p72"/>
          <p:cNvGraphicFramePr/>
          <p:nvPr/>
        </p:nvGraphicFramePr>
        <p:xfrm>
          <a:off x="6406380" y="3622116"/>
          <a:ext cx="5656150" cy="2581745"/>
        </p:xfrm>
        <a:graphic>
          <a:graphicData uri="http://schemas.openxmlformats.org/drawingml/2006/table">
            <a:tbl>
              <a:tblPr firstRow="1" bandRow="1">
                <a:noFill/>
                <a:tableStyleId>{8FFA649E-F22C-4905-8BC3-1C99A4678CDE}</a:tableStyleId>
              </a:tblPr>
              <a:tblGrid>
                <a:gridCol w="1429925">
                  <a:extLst>
                    <a:ext uri="{9D8B030D-6E8A-4147-A177-3AD203B41FA5}">
                      <a16:colId xmlns:a16="http://schemas.microsoft.com/office/drawing/2014/main" val="20000"/>
                    </a:ext>
                  </a:extLst>
                </a:gridCol>
                <a:gridCol w="4226225">
                  <a:extLst>
                    <a:ext uri="{9D8B030D-6E8A-4147-A177-3AD203B41FA5}">
                      <a16:colId xmlns:a16="http://schemas.microsoft.com/office/drawing/2014/main" val="20001"/>
                    </a:ext>
                  </a:extLst>
                </a:gridCol>
              </a:tblGrid>
              <a:tr h="314100">
                <a:tc>
                  <a:txBody>
                    <a:bodyPr/>
                    <a:lstStyle/>
                    <a:p>
                      <a:pPr marL="0" marR="0" lvl="0" indent="0" algn="ctr" rtl="0">
                        <a:spcBef>
                          <a:spcPts val="0"/>
                        </a:spcBef>
                        <a:spcAft>
                          <a:spcPts val="0"/>
                        </a:spcAft>
                        <a:buNone/>
                      </a:pPr>
                      <a:r>
                        <a:rPr lang="fr-FR" sz="900"/>
                        <a:t>Option</a:t>
                      </a:r>
                      <a:endParaRPr/>
                    </a:p>
                  </a:txBody>
                  <a:tcPr marL="91450" marR="91450" marT="45725" marB="45725" anchor="ctr">
                    <a:solidFill>
                      <a:schemeClr val="accent1"/>
                    </a:solidFill>
                  </a:tcPr>
                </a:tc>
                <a:tc>
                  <a:txBody>
                    <a:bodyPr/>
                    <a:lstStyle/>
                    <a:p>
                      <a:pPr marL="0" marR="0" lvl="0" indent="0" algn="ctr" rtl="0">
                        <a:spcBef>
                          <a:spcPts val="0"/>
                        </a:spcBef>
                        <a:spcAft>
                          <a:spcPts val="0"/>
                        </a:spcAft>
                        <a:buNone/>
                      </a:pPr>
                      <a:r>
                        <a:rPr lang="fr-FR" sz="1400"/>
                        <a:t>Rôle</a:t>
                      </a:r>
                      <a:endParaRPr/>
                    </a:p>
                  </a:txBody>
                  <a:tcPr marL="91450" marR="91450" marT="45725" marB="45725">
                    <a:solidFill>
                      <a:schemeClr val="accent1"/>
                    </a:solidFill>
                  </a:tcPr>
                </a:tc>
                <a:extLst>
                  <a:ext uri="{0D108BD9-81ED-4DB2-BD59-A6C34878D82A}">
                    <a16:rowId xmlns:a16="http://schemas.microsoft.com/office/drawing/2014/main" val="10000"/>
                  </a:ext>
                </a:extLst>
              </a:tr>
              <a:tr h="406500">
                <a:tc>
                  <a:txBody>
                    <a:bodyPr/>
                    <a:lstStyle/>
                    <a:p>
                      <a:pPr marL="0" marR="0" lvl="0" indent="0" algn="ctr" rtl="0">
                        <a:spcBef>
                          <a:spcPts val="0"/>
                        </a:spcBef>
                        <a:spcAft>
                          <a:spcPts val="0"/>
                        </a:spcAft>
                        <a:buNone/>
                      </a:pPr>
                      <a:r>
                        <a:rPr lang="fr-FR" sz="1100" b="1"/>
                        <a:t>-u &lt;utilisateur&gt;</a:t>
                      </a:r>
                      <a:endParaRPr/>
                    </a:p>
                  </a:txBody>
                  <a:tcPr marL="91450" marR="91450" marT="45725" marB="45725" anchor="ctr"/>
                </a:tc>
                <a:tc>
                  <a:txBody>
                    <a:bodyPr/>
                    <a:lstStyle/>
                    <a:p>
                      <a:pPr marL="0" marR="0" lvl="0" indent="0" algn="ctr" rtl="0">
                        <a:spcBef>
                          <a:spcPts val="0"/>
                        </a:spcBef>
                        <a:spcAft>
                          <a:spcPts val="0"/>
                        </a:spcAft>
                        <a:buNone/>
                      </a:pPr>
                      <a:r>
                        <a:rPr lang="fr-FR" sz="1400" b="0" i="0">
                          <a:latin typeface="Montserrat"/>
                          <a:ea typeface="Montserrat"/>
                          <a:cs typeface="Montserrat"/>
                          <a:sym typeface="Montserrat"/>
                        </a:rPr>
                        <a:t>Filtre en fonction de l'utilisateur que vous voulez.</a:t>
                      </a:r>
                      <a:endParaRPr sz="1400"/>
                    </a:p>
                  </a:txBody>
                  <a:tcPr marL="91450" marR="91450" marT="45725" marB="45725" anchor="ctr"/>
                </a:tc>
                <a:extLst>
                  <a:ext uri="{0D108BD9-81ED-4DB2-BD59-A6C34878D82A}">
                    <a16:rowId xmlns:a16="http://schemas.microsoft.com/office/drawing/2014/main" val="10001"/>
                  </a:ext>
                </a:extLst>
              </a:tr>
              <a:tr h="408325">
                <a:tc>
                  <a:txBody>
                    <a:bodyPr/>
                    <a:lstStyle/>
                    <a:p>
                      <a:pPr marL="0" marR="0" lvl="0" indent="0" algn="ctr" rtl="0">
                        <a:spcBef>
                          <a:spcPts val="0"/>
                        </a:spcBef>
                        <a:spcAft>
                          <a:spcPts val="0"/>
                        </a:spcAft>
                        <a:buNone/>
                      </a:pPr>
                      <a:r>
                        <a:rPr lang="fr-FR" sz="1100" b="1"/>
                        <a:t>-F</a:t>
                      </a:r>
                      <a:endParaRPr/>
                    </a:p>
                  </a:txBody>
                  <a:tcPr marL="91450" marR="91450" marT="45725" marB="45725" anchor="ctr"/>
                </a:tc>
                <a:tc>
                  <a:txBody>
                    <a:bodyPr/>
                    <a:lstStyle/>
                    <a:p>
                      <a:pPr marL="0" marR="0" lvl="0" indent="0" algn="ctr" rtl="0">
                        <a:spcBef>
                          <a:spcPts val="0"/>
                        </a:spcBef>
                        <a:spcAft>
                          <a:spcPts val="0"/>
                        </a:spcAft>
                        <a:buNone/>
                      </a:pPr>
                      <a:r>
                        <a:rPr lang="fr-FR" sz="1400" b="0" i="0">
                          <a:solidFill>
                            <a:schemeClr val="dk1"/>
                          </a:solidFill>
                          <a:latin typeface="Gill Sans"/>
                          <a:ea typeface="Gill Sans"/>
                          <a:cs typeface="Gill Sans"/>
                          <a:sym typeface="Gill Sans"/>
                        </a:rPr>
                        <a:t>Change la colonne selon laquelle les processus sont triés.</a:t>
                      </a:r>
                      <a:endParaRPr sz="1400"/>
                    </a:p>
                  </a:txBody>
                  <a:tcPr marL="91450" marR="91450" marT="45725" marB="45725" anchor="ctr"/>
                </a:tc>
                <a:extLst>
                  <a:ext uri="{0D108BD9-81ED-4DB2-BD59-A6C34878D82A}">
                    <a16:rowId xmlns:a16="http://schemas.microsoft.com/office/drawing/2014/main" val="10002"/>
                  </a:ext>
                </a:extLst>
              </a:tr>
              <a:tr h="281800">
                <a:tc>
                  <a:txBody>
                    <a:bodyPr/>
                    <a:lstStyle/>
                    <a:p>
                      <a:pPr marL="0" marR="0" lvl="0" indent="0" algn="ctr" rtl="0">
                        <a:spcBef>
                          <a:spcPts val="0"/>
                        </a:spcBef>
                        <a:spcAft>
                          <a:spcPts val="0"/>
                        </a:spcAft>
                        <a:buNone/>
                      </a:pPr>
                      <a:r>
                        <a:rPr lang="fr-FR" sz="1100" b="1"/>
                        <a:t>-k</a:t>
                      </a:r>
                      <a:endParaRPr/>
                    </a:p>
                  </a:txBody>
                  <a:tcPr marL="91450" marR="91450" marT="45725" marB="45725" anchor="ctr"/>
                </a:tc>
                <a:tc>
                  <a:txBody>
                    <a:bodyPr/>
                    <a:lstStyle/>
                    <a:p>
                      <a:pPr marL="0" marR="0" lvl="0" indent="0" algn="ctr" rtl="0">
                        <a:spcBef>
                          <a:spcPts val="0"/>
                        </a:spcBef>
                        <a:spcAft>
                          <a:spcPts val="0"/>
                        </a:spcAft>
                        <a:buNone/>
                      </a:pPr>
                      <a:r>
                        <a:rPr lang="fr-FR" sz="1400" b="0" i="0">
                          <a:solidFill>
                            <a:schemeClr val="dk1"/>
                          </a:solidFill>
                          <a:latin typeface="Gill Sans"/>
                          <a:ea typeface="Gill Sans"/>
                          <a:cs typeface="Gill Sans"/>
                          <a:sym typeface="Gill Sans"/>
                        </a:rPr>
                        <a:t>Tue un processus, c'est-à-dire arrête ce processus</a:t>
                      </a:r>
                      <a:endParaRPr sz="1400">
                        <a:solidFill>
                          <a:schemeClr val="dk1"/>
                        </a:solidFill>
                        <a:latin typeface="Verdana"/>
                        <a:ea typeface="Verdana"/>
                        <a:cs typeface="Verdana"/>
                        <a:sym typeface="Verdana"/>
                      </a:endParaRPr>
                    </a:p>
                  </a:txBody>
                  <a:tcPr marL="91450" marR="91450" marT="45725" marB="45725" anchor="ctr"/>
                </a:tc>
                <a:extLst>
                  <a:ext uri="{0D108BD9-81ED-4DB2-BD59-A6C34878D82A}">
                    <a16:rowId xmlns:a16="http://schemas.microsoft.com/office/drawing/2014/main" val="10003"/>
                  </a:ext>
                </a:extLst>
              </a:tr>
              <a:tr h="298200">
                <a:tc>
                  <a:txBody>
                    <a:bodyPr/>
                    <a:lstStyle/>
                    <a:p>
                      <a:pPr marL="0" marR="0" lvl="0" indent="0" algn="ctr" rtl="0">
                        <a:spcBef>
                          <a:spcPts val="0"/>
                        </a:spcBef>
                        <a:spcAft>
                          <a:spcPts val="0"/>
                        </a:spcAft>
                        <a:buNone/>
                      </a:pPr>
                      <a:r>
                        <a:rPr lang="fr-FR" sz="1100" b="1"/>
                        <a:t>v</a:t>
                      </a:r>
                      <a:endParaRPr/>
                    </a:p>
                  </a:txBody>
                  <a:tcPr marL="91450" marR="91450" marT="45725" marB="45725" anchor="ctr"/>
                </a:tc>
                <a:tc>
                  <a:txBody>
                    <a:bodyPr/>
                    <a:lstStyle/>
                    <a:p>
                      <a:pPr marL="0" marR="0" lvl="0" indent="0" algn="ctr" rtl="0">
                        <a:spcBef>
                          <a:spcPts val="0"/>
                        </a:spcBef>
                        <a:spcAft>
                          <a:spcPts val="0"/>
                        </a:spcAft>
                        <a:buNone/>
                      </a:pPr>
                      <a:r>
                        <a:rPr lang="fr-FR" sz="1400" b="0" i="0">
                          <a:solidFill>
                            <a:schemeClr val="dk1"/>
                          </a:solidFill>
                          <a:latin typeface="Gill Sans"/>
                          <a:ea typeface="Gill Sans"/>
                          <a:cs typeface="Gill Sans"/>
                          <a:sym typeface="Gill Sans"/>
                        </a:rPr>
                        <a:t>Pendant l’utilisation de top =&gt; fait apparaitre une arborescence </a:t>
                      </a:r>
                      <a:endParaRPr/>
                    </a:p>
                  </a:txBody>
                  <a:tcPr marL="91450" marR="91450" marT="45725" marB="45725" anchor="ctr"/>
                </a:tc>
                <a:extLst>
                  <a:ext uri="{0D108BD9-81ED-4DB2-BD59-A6C34878D82A}">
                    <a16:rowId xmlns:a16="http://schemas.microsoft.com/office/drawing/2014/main" val="10004"/>
                  </a:ext>
                </a:extLst>
              </a:tr>
              <a:tr h="408325">
                <a:tc>
                  <a:txBody>
                    <a:bodyPr/>
                    <a:lstStyle/>
                    <a:p>
                      <a:pPr marL="0" marR="0" lvl="0" indent="0" algn="ctr" rtl="0">
                        <a:spcBef>
                          <a:spcPts val="0"/>
                        </a:spcBef>
                        <a:spcAft>
                          <a:spcPts val="0"/>
                        </a:spcAft>
                        <a:buNone/>
                      </a:pPr>
                      <a:r>
                        <a:rPr lang="fr-FR" sz="1100" b="1"/>
                        <a:t>-o &lt;nom colonne&gt;</a:t>
                      </a:r>
                      <a:endParaRPr/>
                    </a:p>
                  </a:txBody>
                  <a:tcPr marL="91450" marR="91450" marT="45725" marB="45725" anchor="ctr"/>
                </a:tc>
                <a:tc>
                  <a:txBody>
                    <a:bodyPr/>
                    <a:lstStyle/>
                    <a:p>
                      <a:pPr marL="0" marR="0" lvl="0" indent="0" algn="ctr" rtl="0">
                        <a:spcBef>
                          <a:spcPts val="0"/>
                        </a:spcBef>
                        <a:spcAft>
                          <a:spcPts val="0"/>
                        </a:spcAft>
                        <a:buNone/>
                      </a:pPr>
                      <a:r>
                        <a:rPr lang="fr-FR" sz="1400" b="0" i="0">
                          <a:solidFill>
                            <a:schemeClr val="dk1"/>
                          </a:solidFill>
                          <a:latin typeface="Gill Sans"/>
                          <a:ea typeface="Gill Sans"/>
                          <a:cs typeface="Gill Sans"/>
                          <a:sym typeface="Gill Sans"/>
                        </a:rPr>
                        <a:t>Trie la liste en fonction de la colonne sélectionnée</a:t>
                      </a:r>
                      <a:endParaRPr/>
                    </a:p>
                  </a:txBody>
                  <a:tcPr marL="91450" marR="91450" marT="45725" marB="45725" anchor="ctr"/>
                </a:tc>
                <a:extLst>
                  <a:ext uri="{0D108BD9-81ED-4DB2-BD59-A6C34878D82A}">
                    <a16:rowId xmlns:a16="http://schemas.microsoft.com/office/drawing/2014/main" val="10005"/>
                  </a:ext>
                </a:extLst>
              </a:tr>
            </a:tbl>
          </a:graphicData>
        </a:graphic>
      </p:graphicFrame>
      <p:pic>
        <p:nvPicPr>
          <p:cNvPr id="712" name="Google Shape;712;p72"/>
          <p:cNvPicPr preferRelativeResize="0"/>
          <p:nvPr/>
        </p:nvPicPr>
        <p:blipFill rotWithShape="1">
          <a:blip r:embed="rId3">
            <a:alphaModFix/>
          </a:blip>
          <a:srcRect/>
          <a:stretch/>
        </p:blipFill>
        <p:spPr>
          <a:xfrm>
            <a:off x="247442" y="2565400"/>
            <a:ext cx="5656162" cy="42863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73"/>
          <p:cNvSpPr txBox="1"/>
          <p:nvPr/>
        </p:nvSpPr>
        <p:spPr>
          <a:xfrm>
            <a:off x="7096245" y="765859"/>
            <a:ext cx="405187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PRINCIPALES COMMANDES (KILL)</a:t>
            </a:r>
            <a:endParaRPr/>
          </a:p>
        </p:txBody>
      </p:sp>
      <p:sp>
        <p:nvSpPr>
          <p:cNvPr id="719" name="Google Shape;719;p73"/>
          <p:cNvSpPr txBox="1"/>
          <p:nvPr/>
        </p:nvSpPr>
        <p:spPr>
          <a:xfrm>
            <a:off x="662881" y="379776"/>
            <a:ext cx="4948274" cy="1141497"/>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1">
            <a:normAutofit/>
          </a:bodyPr>
          <a:lstStyle/>
          <a:p>
            <a:pPr marL="0" marR="0" lvl="0" indent="0" algn="ctr" rtl="0">
              <a:lnSpc>
                <a:spcPct val="90000"/>
              </a:lnSpc>
              <a:spcBef>
                <a:spcPts val="0"/>
              </a:spcBef>
              <a:spcAft>
                <a:spcPts val="0"/>
              </a:spcAft>
              <a:buClr>
                <a:srgbClr val="262626"/>
              </a:buClr>
              <a:buSzPts val="2800"/>
              <a:buFont typeface="Gill Sans"/>
              <a:buNone/>
            </a:pPr>
            <a:r>
              <a:rPr lang="fr-FR" sz="2800" cap="none">
                <a:solidFill>
                  <a:srgbClr val="262626"/>
                </a:solidFill>
                <a:latin typeface="Gill Sans"/>
                <a:ea typeface="Gill Sans"/>
                <a:cs typeface="Gill Sans"/>
                <a:sym typeface="Gill Sans"/>
              </a:rPr>
              <a:t>3-4</a:t>
            </a:r>
            <a:r>
              <a:rPr lang="fr-FR" sz="2200" cap="none">
                <a:solidFill>
                  <a:srgbClr val="262626"/>
                </a:solidFill>
                <a:latin typeface="Gill Sans"/>
                <a:ea typeface="Gill Sans"/>
                <a:cs typeface="Gill Sans"/>
                <a:sym typeface="Gill Sans"/>
              </a:rPr>
              <a:t> </a:t>
            </a:r>
            <a:r>
              <a:rPr lang="fr-FR" sz="2600" cap="none">
                <a:solidFill>
                  <a:srgbClr val="262626"/>
                </a:solidFill>
                <a:latin typeface="Gill Sans"/>
                <a:ea typeface="Gill Sans"/>
                <a:cs typeface="Gill Sans"/>
                <a:sym typeface="Gill Sans"/>
              </a:rPr>
              <a:t>GÉRER LES PROCESSUS</a:t>
            </a:r>
            <a:endParaRPr/>
          </a:p>
        </p:txBody>
      </p:sp>
      <p:sp>
        <p:nvSpPr>
          <p:cNvPr id="720" name="Google Shape;720;p73"/>
          <p:cNvSpPr txBox="1"/>
          <p:nvPr/>
        </p:nvSpPr>
        <p:spPr>
          <a:xfrm>
            <a:off x="6514724" y="1565207"/>
            <a:ext cx="5486776" cy="427809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La commande « </a:t>
            </a:r>
            <a:r>
              <a:rPr lang="fr-FR" sz="1600" b="1">
                <a:solidFill>
                  <a:srgbClr val="002060"/>
                </a:solidFill>
                <a:latin typeface="Gill Sans"/>
                <a:ea typeface="Gill Sans"/>
                <a:cs typeface="Gill Sans"/>
                <a:sym typeface="Gill Sans"/>
              </a:rPr>
              <a:t>kill </a:t>
            </a:r>
            <a:r>
              <a:rPr lang="fr-FR" sz="1600">
                <a:solidFill>
                  <a:schemeClr val="dk1"/>
                </a:solidFill>
                <a:latin typeface="Gill Sans"/>
                <a:ea typeface="Gill Sans"/>
                <a:cs typeface="Gill Sans"/>
                <a:sym typeface="Gill Sans"/>
              </a:rPr>
              <a:t>» va stopper un processus.</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Pour préciser quel processus, on utilisera son PID ( unique).</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Vigilance de ne pas supprimer n’importe quel processus.</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On peut tuer plusieurs processus en même temps.</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On peut tuer de manière brutale un processus qui tarderait à s’arrêter avec la commande « </a:t>
            </a:r>
            <a:r>
              <a:rPr lang="fr-FR" sz="1600" b="1" i="1">
                <a:solidFill>
                  <a:srgbClr val="002060"/>
                </a:solidFill>
                <a:latin typeface="Gill Sans"/>
                <a:ea typeface="Gill Sans"/>
                <a:cs typeface="Gill Sans"/>
                <a:sym typeface="Gill Sans"/>
              </a:rPr>
              <a:t>kill -9  &lt;numero PID</a:t>
            </a:r>
            <a:r>
              <a:rPr lang="fr-FR" sz="1600">
                <a:solidFill>
                  <a:schemeClr val="dk1"/>
                </a:solidFill>
                <a:latin typeface="Gill Sans"/>
                <a:ea typeface="Gill Sans"/>
                <a:cs typeface="Gill Sans"/>
                <a:sym typeface="Gill Sans"/>
              </a:rPr>
              <a:t> » .</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Avec cette commande risque de perte de donnée ou autres.</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La commande </a:t>
            </a:r>
            <a:r>
              <a:rPr lang="fr-FR" sz="1600" b="1" i="1">
                <a:solidFill>
                  <a:srgbClr val="002060"/>
                </a:solidFill>
                <a:latin typeface="Gill Sans"/>
                <a:ea typeface="Gill Sans"/>
                <a:cs typeface="Gill Sans"/>
                <a:sym typeface="Gill Sans"/>
              </a:rPr>
              <a:t>«  killall » </a:t>
            </a:r>
            <a:r>
              <a:rPr lang="fr-FR" sz="1600">
                <a:solidFill>
                  <a:schemeClr val="dk1"/>
                </a:solidFill>
                <a:latin typeface="Gill Sans"/>
                <a:ea typeface="Gill Sans"/>
                <a:cs typeface="Gill Sans"/>
                <a:sym typeface="Gill Sans"/>
              </a:rPr>
              <a:t>tue tous les processus avec le nom du programme =&gt; notamment les programmes qui génèrent plusieurs processus comme les navigateurs web.</a:t>
            </a:r>
            <a:endParaRPr/>
          </a:p>
          <a:p>
            <a:pPr marL="0" marR="0" lvl="0" indent="0" algn="l" rtl="0">
              <a:spcBef>
                <a:spcPts val="0"/>
              </a:spcBef>
              <a:spcAft>
                <a:spcPts val="0"/>
              </a:spcAft>
              <a:buNone/>
            </a:pPr>
            <a:endParaRPr sz="1600">
              <a:solidFill>
                <a:schemeClr val="dk1"/>
              </a:solidFill>
              <a:latin typeface="Gill Sans"/>
              <a:ea typeface="Gill Sans"/>
              <a:cs typeface="Gill Sans"/>
              <a:sym typeface="Gill Sans"/>
            </a:endParaRPr>
          </a:p>
        </p:txBody>
      </p:sp>
      <p:pic>
        <p:nvPicPr>
          <p:cNvPr id="721" name="Google Shape;721;p73"/>
          <p:cNvPicPr preferRelativeResize="0"/>
          <p:nvPr/>
        </p:nvPicPr>
        <p:blipFill rotWithShape="1">
          <a:blip r:embed="rId3">
            <a:alphaModFix/>
          </a:blip>
          <a:srcRect/>
          <a:stretch/>
        </p:blipFill>
        <p:spPr>
          <a:xfrm>
            <a:off x="355600" y="1625600"/>
            <a:ext cx="5486776" cy="516800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3-4 GÉRER LES PROCESSUS</a:t>
            </a:r>
            <a:endParaRPr sz="2600"/>
          </a:p>
        </p:txBody>
      </p:sp>
      <p:pic>
        <p:nvPicPr>
          <p:cNvPr id="727" name="Google Shape;727;p74"/>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728" name="Google Shape;728;p74"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729" name="Google Shape;729;p74"/>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Un peu de pratique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75"/>
          <p:cNvSpPr txBox="1">
            <a:spLocks noGrp="1"/>
          </p:cNvSpPr>
          <p:nvPr>
            <p:ph type="title"/>
          </p:nvPr>
        </p:nvSpPr>
        <p:spPr>
          <a:xfrm>
            <a:off x="595995" y="1135191"/>
            <a:ext cx="4948274"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3-4</a:t>
            </a:r>
            <a:r>
              <a:rPr lang="fr-FR"/>
              <a:t> </a:t>
            </a:r>
            <a:r>
              <a:rPr lang="fr-FR" sz="2600"/>
              <a:t>GÉRER LES PROCESSUS</a:t>
            </a:r>
            <a:endParaRPr/>
          </a:p>
        </p:txBody>
      </p:sp>
      <p:sp>
        <p:nvSpPr>
          <p:cNvPr id="735" name="Google Shape;735;p75"/>
          <p:cNvSpPr txBox="1"/>
          <p:nvPr/>
        </p:nvSpPr>
        <p:spPr>
          <a:xfrm>
            <a:off x="6342926" y="1348800"/>
            <a:ext cx="5683169" cy="4671022"/>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La commande </a:t>
            </a:r>
            <a:r>
              <a:rPr lang="fr-FR" sz="1500" b="1">
                <a:solidFill>
                  <a:srgbClr val="002060"/>
                </a:solidFill>
                <a:latin typeface="Gill Sans"/>
                <a:ea typeface="Gill Sans"/>
                <a:cs typeface="Gill Sans"/>
                <a:sym typeface="Gill Sans"/>
              </a:rPr>
              <a:t>« &amp; » </a:t>
            </a:r>
            <a:r>
              <a:rPr lang="fr-FR" sz="1500">
                <a:solidFill>
                  <a:schemeClr val="dk1"/>
                </a:solidFill>
                <a:latin typeface="Gill Sans"/>
                <a:ea typeface="Gill Sans"/>
                <a:cs typeface="Gill Sans"/>
                <a:sym typeface="Gill Sans"/>
              </a:rPr>
              <a:t>va permettre de lancer un processus en arrière plan et ainsi éviter que la console soit mobilisée pendant l’opération.</a:t>
            </a:r>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La commande s’utilise à la fin la ligne (peut être collé au dernier mot).</a:t>
            </a:r>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En réponse à la commande, le numéro du processus en arrière plan est communiqué ainsi que le PID (pour pouvoir le tuer si nécessaire).</a:t>
            </a:r>
            <a:endParaRPr/>
          </a:p>
          <a:p>
            <a:pPr marL="285750" marR="0" lvl="0" indent="-190500" algn="l" rtl="0">
              <a:lnSpc>
                <a:spcPct val="90000"/>
              </a:lnSpc>
              <a:spcBef>
                <a:spcPts val="1000"/>
              </a:spcBef>
              <a:spcAft>
                <a:spcPts val="0"/>
              </a:spcAft>
              <a:buClr>
                <a:schemeClr val="accent2"/>
              </a:buClr>
              <a:buSzPts val="1500"/>
              <a:buFont typeface="Arial"/>
              <a:buNone/>
            </a:pPr>
            <a:endParaRPr sz="1500">
              <a:solidFill>
                <a:schemeClr val="dk1"/>
              </a:solidFill>
              <a:latin typeface="Gill Sans"/>
              <a:ea typeface="Gill Sans"/>
              <a:cs typeface="Gill Sans"/>
              <a:sym typeface="Gill Sans"/>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Risque : Si la console se ferme, le processus est arrêté. </a:t>
            </a:r>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 </a:t>
            </a:r>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La commande « </a:t>
            </a:r>
            <a:r>
              <a:rPr lang="fr-FR" sz="1500" b="1">
                <a:solidFill>
                  <a:srgbClr val="002060"/>
                </a:solidFill>
                <a:latin typeface="Gill Sans"/>
                <a:ea typeface="Gill Sans"/>
                <a:cs typeface="Gill Sans"/>
                <a:sym typeface="Gill Sans"/>
              </a:rPr>
              <a:t>nohup</a:t>
            </a:r>
            <a:r>
              <a:rPr lang="fr-FR" sz="1500">
                <a:solidFill>
                  <a:schemeClr val="dk1"/>
                </a:solidFill>
                <a:latin typeface="Gill Sans"/>
                <a:ea typeface="Gill Sans"/>
                <a:cs typeface="Gill Sans"/>
                <a:sym typeface="Gill Sans"/>
              </a:rPr>
              <a:t> » permet de corriger cet écueil.</a:t>
            </a:r>
            <a:endParaRPr/>
          </a:p>
          <a:p>
            <a:pPr marL="285750" marR="0" lvl="0" indent="-190500" algn="l" rtl="0">
              <a:lnSpc>
                <a:spcPct val="90000"/>
              </a:lnSpc>
              <a:spcBef>
                <a:spcPts val="1000"/>
              </a:spcBef>
              <a:spcAft>
                <a:spcPts val="0"/>
              </a:spcAft>
              <a:buClr>
                <a:schemeClr val="accent2"/>
              </a:buClr>
              <a:buSzPts val="1500"/>
              <a:buFont typeface="Arial"/>
              <a:buNone/>
            </a:pPr>
            <a:endParaRPr sz="1500">
              <a:solidFill>
                <a:schemeClr val="dk1"/>
              </a:solidFill>
              <a:latin typeface="Gill Sans"/>
              <a:ea typeface="Gill Sans"/>
              <a:cs typeface="Gill Sans"/>
              <a:sym typeface="Gill Sans"/>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Elle s’utilise comme cela « nohup &lt;reste de la commande&gt;</a:t>
            </a:r>
            <a:endParaRPr/>
          </a:p>
          <a:p>
            <a:pPr marL="285750" marR="0" lvl="0" indent="-196850" algn="l" rtl="0">
              <a:lnSpc>
                <a:spcPct val="90000"/>
              </a:lnSpc>
              <a:spcBef>
                <a:spcPts val="1000"/>
              </a:spcBef>
              <a:spcAft>
                <a:spcPts val="0"/>
              </a:spcAft>
              <a:buClr>
                <a:schemeClr val="accent2"/>
              </a:buClr>
              <a:buSzPts val="1400"/>
              <a:buFont typeface="Arial"/>
              <a:buNone/>
            </a:pPr>
            <a:endParaRPr sz="1400">
              <a:solidFill>
                <a:schemeClr val="dk1"/>
              </a:solidFill>
              <a:latin typeface="Gill Sans"/>
              <a:ea typeface="Gill Sans"/>
              <a:cs typeface="Gill Sans"/>
              <a:sym typeface="Gill Sans"/>
            </a:endParaRPr>
          </a:p>
          <a:p>
            <a:pPr marL="285750" marR="0" lvl="0" indent="-196850" algn="l" rtl="0">
              <a:lnSpc>
                <a:spcPct val="90000"/>
              </a:lnSpc>
              <a:spcBef>
                <a:spcPts val="1000"/>
              </a:spcBef>
              <a:spcAft>
                <a:spcPts val="0"/>
              </a:spcAft>
              <a:buClr>
                <a:schemeClr val="accent2"/>
              </a:buClr>
              <a:buSzPts val="1400"/>
              <a:buFont typeface="Arial"/>
              <a:buNone/>
            </a:pPr>
            <a:endParaRPr sz="1400">
              <a:solidFill>
                <a:schemeClr val="dk1"/>
              </a:solidFill>
              <a:latin typeface="Gill Sans"/>
              <a:ea typeface="Gill Sans"/>
              <a:cs typeface="Gill Sans"/>
              <a:sym typeface="Gill Sans"/>
            </a:endParaRPr>
          </a:p>
        </p:txBody>
      </p:sp>
      <p:sp>
        <p:nvSpPr>
          <p:cNvPr id="736" name="Google Shape;736;p75"/>
          <p:cNvSpPr txBox="1"/>
          <p:nvPr/>
        </p:nvSpPr>
        <p:spPr>
          <a:xfrm>
            <a:off x="6684926" y="765859"/>
            <a:ext cx="4948274"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PROCESSUS EN ARRIERE PLAN (&amp; et nohup)</a:t>
            </a:r>
            <a:endParaRPr/>
          </a:p>
        </p:txBody>
      </p:sp>
      <p:pic>
        <p:nvPicPr>
          <p:cNvPr id="737" name="Google Shape;737;p75" descr="Avertissement"/>
          <p:cNvPicPr preferRelativeResize="0"/>
          <p:nvPr/>
        </p:nvPicPr>
        <p:blipFill rotWithShape="1">
          <a:blip r:embed="rId3">
            <a:alphaModFix/>
          </a:blip>
          <a:srcRect/>
          <a:stretch/>
        </p:blipFill>
        <p:spPr>
          <a:xfrm>
            <a:off x="10972800" y="3511147"/>
            <a:ext cx="571500" cy="571500"/>
          </a:xfrm>
          <a:prstGeom prst="rect">
            <a:avLst/>
          </a:prstGeom>
          <a:noFill/>
          <a:ln>
            <a:noFill/>
          </a:ln>
        </p:spPr>
      </p:pic>
      <p:pic>
        <p:nvPicPr>
          <p:cNvPr id="738" name="Google Shape;738;p75"/>
          <p:cNvPicPr preferRelativeResize="0"/>
          <p:nvPr/>
        </p:nvPicPr>
        <p:blipFill rotWithShape="1">
          <a:blip r:embed="rId4">
            <a:alphaModFix/>
          </a:blip>
          <a:srcRect/>
          <a:stretch/>
        </p:blipFill>
        <p:spPr>
          <a:xfrm>
            <a:off x="147129" y="2768600"/>
            <a:ext cx="5765446" cy="3559734"/>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76"/>
          <p:cNvSpPr txBox="1">
            <a:spLocks noGrp="1"/>
          </p:cNvSpPr>
          <p:nvPr>
            <p:ph type="title"/>
          </p:nvPr>
        </p:nvSpPr>
        <p:spPr>
          <a:xfrm>
            <a:off x="631013" y="379776"/>
            <a:ext cx="4948274"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3-4</a:t>
            </a:r>
            <a:r>
              <a:rPr lang="fr-FR"/>
              <a:t> </a:t>
            </a:r>
            <a:r>
              <a:rPr lang="fr-FR" sz="2600"/>
              <a:t>GÉRER LES PROCESSUS</a:t>
            </a:r>
            <a:endParaRPr/>
          </a:p>
        </p:txBody>
      </p:sp>
      <p:sp>
        <p:nvSpPr>
          <p:cNvPr id="744" name="Google Shape;744;p76"/>
          <p:cNvSpPr txBox="1"/>
          <p:nvPr/>
        </p:nvSpPr>
        <p:spPr>
          <a:xfrm>
            <a:off x="6342926" y="1348800"/>
            <a:ext cx="5683169" cy="4778231"/>
          </a:xfrm>
          <a:prstGeom prst="rect">
            <a:avLst/>
          </a:prstGeom>
          <a:noFill/>
          <a:ln>
            <a:noFill/>
          </a:ln>
        </p:spPr>
        <p:txBody>
          <a:bodyPr spcFirstLastPara="1" wrap="square" lIns="91425" tIns="45700" rIns="91425" bIns="45700" anchor="t" anchorCtr="0">
            <a:spAutoFit/>
          </a:bodyPr>
          <a:lstStyle/>
          <a:p>
            <a:pPr marL="285750" marR="0" lvl="0" indent="-285750" algn="l" rtl="0">
              <a:lnSpc>
                <a:spcPct val="90000"/>
              </a:lnSpc>
              <a:spcBef>
                <a:spcPts val="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La commande </a:t>
            </a:r>
            <a:r>
              <a:rPr lang="fr-FR" sz="1500" b="1">
                <a:solidFill>
                  <a:srgbClr val="002060"/>
                </a:solidFill>
                <a:latin typeface="Gill Sans"/>
                <a:ea typeface="Gill Sans"/>
                <a:cs typeface="Gill Sans"/>
                <a:sym typeface="Gill Sans"/>
              </a:rPr>
              <a:t>« Ctrl + Z » </a:t>
            </a:r>
            <a:r>
              <a:rPr lang="fr-FR" sz="1500">
                <a:solidFill>
                  <a:schemeClr val="dk1"/>
                </a:solidFill>
                <a:latin typeface="Gill Sans"/>
                <a:ea typeface="Gill Sans"/>
                <a:cs typeface="Gill Sans"/>
                <a:sym typeface="Gill Sans"/>
              </a:rPr>
              <a:t>va permettre de suspendre le processus pour vous permettre d’effectuer une action par exemple.</a:t>
            </a:r>
            <a:endParaRPr/>
          </a:p>
          <a:p>
            <a:pPr marL="0" marR="0" lvl="0" indent="0" algn="l" rtl="0">
              <a:lnSpc>
                <a:spcPct val="90000"/>
              </a:lnSpc>
              <a:spcBef>
                <a:spcPts val="1000"/>
              </a:spcBef>
              <a:spcAft>
                <a:spcPts val="0"/>
              </a:spcAft>
              <a:buNone/>
            </a:pPr>
            <a:endParaRPr sz="1500">
              <a:solidFill>
                <a:schemeClr val="dk1"/>
              </a:solidFill>
              <a:latin typeface="Gill Sans"/>
              <a:ea typeface="Gill Sans"/>
              <a:cs typeface="Gill Sans"/>
              <a:sym typeface="Gill Sans"/>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La commande </a:t>
            </a:r>
            <a:r>
              <a:rPr lang="fr-FR" sz="1500" b="1">
                <a:solidFill>
                  <a:srgbClr val="002060"/>
                </a:solidFill>
                <a:latin typeface="Gill Sans"/>
                <a:ea typeface="Gill Sans"/>
                <a:cs typeface="Gill Sans"/>
                <a:sym typeface="Gill Sans"/>
              </a:rPr>
              <a:t>« bg »</a:t>
            </a:r>
            <a:r>
              <a:rPr lang="fr-FR" sz="1500">
                <a:solidFill>
                  <a:schemeClr val="dk1"/>
                </a:solidFill>
                <a:latin typeface="Gill Sans"/>
                <a:ea typeface="Gill Sans"/>
                <a:cs typeface="Gill Sans"/>
                <a:sym typeface="Gill Sans"/>
              </a:rPr>
              <a:t> peut être utilisé à la suite de la commande « </a:t>
            </a:r>
            <a:r>
              <a:rPr lang="fr-FR" sz="1500" b="1">
                <a:solidFill>
                  <a:srgbClr val="002060"/>
                </a:solidFill>
                <a:latin typeface="Gill Sans"/>
                <a:ea typeface="Gill Sans"/>
                <a:cs typeface="Gill Sans"/>
                <a:sym typeface="Gill Sans"/>
              </a:rPr>
              <a:t>Ctrl + Z </a:t>
            </a:r>
            <a:r>
              <a:rPr lang="fr-FR" sz="1500">
                <a:solidFill>
                  <a:schemeClr val="dk1"/>
                </a:solidFill>
                <a:latin typeface="Gill Sans"/>
                <a:ea typeface="Gill Sans"/>
                <a:cs typeface="Gill Sans"/>
                <a:sym typeface="Gill Sans"/>
              </a:rPr>
              <a:t>» pour que le processus bascule en arrière plan.</a:t>
            </a:r>
            <a:endParaRPr/>
          </a:p>
          <a:p>
            <a:pPr marL="0" marR="0" lvl="0" indent="0" algn="l" rtl="0">
              <a:lnSpc>
                <a:spcPct val="90000"/>
              </a:lnSpc>
              <a:spcBef>
                <a:spcPts val="1000"/>
              </a:spcBef>
              <a:spcAft>
                <a:spcPts val="0"/>
              </a:spcAft>
              <a:buNone/>
            </a:pPr>
            <a:endParaRPr sz="1500">
              <a:solidFill>
                <a:schemeClr val="dk1"/>
              </a:solidFill>
              <a:latin typeface="Gill Sans"/>
              <a:ea typeface="Gill Sans"/>
              <a:cs typeface="Gill Sans"/>
              <a:sym typeface="Gill Sans"/>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La commande </a:t>
            </a:r>
            <a:r>
              <a:rPr lang="fr-FR" sz="1500" b="1">
                <a:solidFill>
                  <a:srgbClr val="002060"/>
                </a:solidFill>
                <a:latin typeface="Gill Sans"/>
                <a:ea typeface="Gill Sans"/>
                <a:cs typeface="Gill Sans"/>
                <a:sym typeface="Gill Sans"/>
              </a:rPr>
              <a:t>« jobs » </a:t>
            </a:r>
            <a:r>
              <a:rPr lang="fr-FR" sz="1500">
                <a:solidFill>
                  <a:schemeClr val="dk1"/>
                </a:solidFill>
                <a:latin typeface="Gill Sans"/>
                <a:ea typeface="Gill Sans"/>
                <a:cs typeface="Gill Sans"/>
                <a:sym typeface="Gill Sans"/>
              </a:rPr>
              <a:t>va indiquer les processus en arrière plan.</a:t>
            </a:r>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La commande </a:t>
            </a:r>
            <a:r>
              <a:rPr lang="fr-FR" sz="1500" b="1">
                <a:solidFill>
                  <a:srgbClr val="002060"/>
                </a:solidFill>
                <a:latin typeface="Gill Sans"/>
                <a:ea typeface="Gill Sans"/>
                <a:cs typeface="Gill Sans"/>
                <a:sym typeface="Gill Sans"/>
              </a:rPr>
              <a:t>« jobs » </a:t>
            </a:r>
            <a:r>
              <a:rPr lang="fr-FR" sz="1500">
                <a:solidFill>
                  <a:schemeClr val="dk1"/>
                </a:solidFill>
                <a:latin typeface="Gill Sans"/>
                <a:ea typeface="Gill Sans"/>
                <a:cs typeface="Gill Sans"/>
                <a:sym typeface="Gill Sans"/>
              </a:rPr>
              <a:t>indiquera le numéro du processus en arrière plan, son statut et son nom.</a:t>
            </a:r>
            <a:endParaRPr/>
          </a:p>
          <a:p>
            <a:pPr marL="285750" marR="0" lvl="0" indent="-190500" algn="l" rtl="0">
              <a:lnSpc>
                <a:spcPct val="90000"/>
              </a:lnSpc>
              <a:spcBef>
                <a:spcPts val="1000"/>
              </a:spcBef>
              <a:spcAft>
                <a:spcPts val="0"/>
              </a:spcAft>
              <a:buClr>
                <a:schemeClr val="accent2"/>
              </a:buClr>
              <a:buSzPts val="1500"/>
              <a:buFont typeface="Arial"/>
              <a:buNone/>
            </a:pPr>
            <a:endParaRPr sz="1500">
              <a:solidFill>
                <a:schemeClr val="dk1"/>
              </a:solidFill>
              <a:latin typeface="Gill Sans"/>
              <a:ea typeface="Gill Sans"/>
              <a:cs typeface="Gill Sans"/>
              <a:sym typeface="Gill Sans"/>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La commande </a:t>
            </a:r>
            <a:r>
              <a:rPr lang="fr-FR" sz="1500" b="1">
                <a:solidFill>
                  <a:srgbClr val="002060"/>
                </a:solidFill>
                <a:latin typeface="Gill Sans"/>
                <a:ea typeface="Gill Sans"/>
                <a:cs typeface="Gill Sans"/>
                <a:sym typeface="Gill Sans"/>
              </a:rPr>
              <a:t>« fg » </a:t>
            </a:r>
            <a:r>
              <a:rPr lang="fr-FR" sz="1500">
                <a:solidFill>
                  <a:schemeClr val="dk1"/>
                </a:solidFill>
                <a:latin typeface="Gill Sans"/>
                <a:ea typeface="Gill Sans"/>
                <a:cs typeface="Gill Sans"/>
                <a:sym typeface="Gill Sans"/>
              </a:rPr>
              <a:t>va remettre un processus au premier plan.</a:t>
            </a:r>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Si rien n’est précisé, il remettra à chaque exécution de la commande le premier processus de la liste que nous fournit la commande </a:t>
            </a:r>
            <a:r>
              <a:rPr lang="fr-FR" sz="1500" b="1">
                <a:solidFill>
                  <a:srgbClr val="002060"/>
                </a:solidFill>
                <a:latin typeface="Gill Sans"/>
                <a:ea typeface="Gill Sans"/>
                <a:cs typeface="Gill Sans"/>
                <a:sym typeface="Gill Sans"/>
              </a:rPr>
              <a:t>« jobs ».</a:t>
            </a:r>
            <a:endParaRPr sz="1500">
              <a:solidFill>
                <a:schemeClr val="dk1"/>
              </a:solidFill>
              <a:latin typeface="Gill Sans"/>
              <a:ea typeface="Gill Sans"/>
              <a:cs typeface="Gill Sans"/>
              <a:sym typeface="Gill Sans"/>
            </a:endParaRPr>
          </a:p>
          <a:p>
            <a:pPr marL="285750" marR="0" lvl="0" indent="-285750" algn="l" rtl="0">
              <a:lnSpc>
                <a:spcPct val="90000"/>
              </a:lnSpc>
              <a:spcBef>
                <a:spcPts val="1000"/>
              </a:spcBef>
              <a:spcAft>
                <a:spcPts val="0"/>
              </a:spcAft>
              <a:buClr>
                <a:schemeClr val="accent2"/>
              </a:buClr>
              <a:buSzPts val="1500"/>
              <a:buFont typeface="Arial"/>
              <a:buChar char="•"/>
            </a:pPr>
            <a:r>
              <a:rPr lang="fr-FR" sz="1500">
                <a:solidFill>
                  <a:schemeClr val="dk1"/>
                </a:solidFill>
                <a:latin typeface="Gill Sans"/>
                <a:ea typeface="Gill Sans"/>
                <a:cs typeface="Gill Sans"/>
                <a:sym typeface="Gill Sans"/>
              </a:rPr>
              <a:t>Si on souhaite précisé un processus spécifique au premier plan, il faudra rajouter </a:t>
            </a:r>
            <a:r>
              <a:rPr lang="fr-FR" sz="1500" b="1">
                <a:solidFill>
                  <a:schemeClr val="dk1"/>
                </a:solidFill>
                <a:latin typeface="Gill Sans"/>
                <a:ea typeface="Gill Sans"/>
                <a:cs typeface="Gill Sans"/>
                <a:sym typeface="Gill Sans"/>
              </a:rPr>
              <a:t>%&lt;numéro processus en arrière plan </a:t>
            </a:r>
            <a:r>
              <a:rPr lang="fr-FR" sz="1500" b="1">
                <a:solidFill>
                  <a:srgbClr val="002060"/>
                </a:solidFill>
                <a:latin typeface="Gill Sans"/>
                <a:ea typeface="Gill Sans"/>
                <a:cs typeface="Gill Sans"/>
                <a:sym typeface="Gill Sans"/>
              </a:rPr>
              <a:t>»</a:t>
            </a:r>
            <a:r>
              <a:rPr lang="fr-FR" sz="1500">
                <a:solidFill>
                  <a:schemeClr val="dk1"/>
                </a:solidFill>
                <a:latin typeface="Gill Sans"/>
                <a:ea typeface="Gill Sans"/>
                <a:cs typeface="Gill Sans"/>
                <a:sym typeface="Gill Sans"/>
              </a:rPr>
              <a:t> à la suite de la commande </a:t>
            </a:r>
            <a:r>
              <a:rPr lang="fr-FR" sz="1500" b="1">
                <a:solidFill>
                  <a:srgbClr val="002060"/>
                </a:solidFill>
                <a:latin typeface="Gill Sans"/>
                <a:ea typeface="Gill Sans"/>
                <a:cs typeface="Gill Sans"/>
                <a:sym typeface="Gill Sans"/>
              </a:rPr>
              <a:t>« fg ».</a:t>
            </a:r>
            <a:endParaRPr sz="1400" b="1">
              <a:solidFill>
                <a:srgbClr val="002060"/>
              </a:solidFill>
              <a:latin typeface="Gill Sans"/>
              <a:ea typeface="Gill Sans"/>
              <a:cs typeface="Gill Sans"/>
              <a:sym typeface="Gill Sans"/>
            </a:endParaRPr>
          </a:p>
        </p:txBody>
      </p:sp>
      <p:sp>
        <p:nvSpPr>
          <p:cNvPr id="745" name="Google Shape;745;p76"/>
          <p:cNvSpPr txBox="1"/>
          <p:nvPr/>
        </p:nvSpPr>
        <p:spPr>
          <a:xfrm>
            <a:off x="6222999" y="765859"/>
            <a:ext cx="580309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LES PROCESSUS EN ARRIERE PLAN (</a:t>
            </a:r>
            <a:r>
              <a:rPr lang="fr-FR" sz="1500">
                <a:solidFill>
                  <a:schemeClr val="dk1"/>
                </a:solidFill>
                <a:latin typeface="Gill Sans"/>
                <a:ea typeface="Gill Sans"/>
                <a:cs typeface="Gill Sans"/>
                <a:sym typeface="Gill Sans"/>
              </a:rPr>
              <a:t>Crtl + Z, jobs, bg et fg)</a:t>
            </a:r>
            <a:endParaRPr/>
          </a:p>
        </p:txBody>
      </p:sp>
      <p:pic>
        <p:nvPicPr>
          <p:cNvPr id="746" name="Google Shape;746;p76"/>
          <p:cNvPicPr preferRelativeResize="0"/>
          <p:nvPr/>
        </p:nvPicPr>
        <p:blipFill rotWithShape="1">
          <a:blip r:embed="rId3">
            <a:alphaModFix/>
          </a:blip>
          <a:srcRect/>
          <a:stretch/>
        </p:blipFill>
        <p:spPr>
          <a:xfrm>
            <a:off x="190499" y="1621626"/>
            <a:ext cx="5683169" cy="513477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7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3-4 GÉRER LES PROCESSUS</a:t>
            </a:r>
            <a:endParaRPr sz="2600"/>
          </a:p>
        </p:txBody>
      </p:sp>
      <p:pic>
        <p:nvPicPr>
          <p:cNvPr id="752" name="Google Shape;752;p77"/>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753" name="Google Shape;753;p77"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754" name="Google Shape;754;p77"/>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Un peu de pratique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1- 2 LES CARACTÉRISTIQUES LINUX</a:t>
            </a:r>
            <a:endParaRPr/>
          </a:p>
        </p:txBody>
      </p:sp>
      <p:sp>
        <p:nvSpPr>
          <p:cNvPr id="156" name="Google Shape;156;p8"/>
          <p:cNvSpPr txBox="1">
            <a:spLocks noGrp="1"/>
          </p:cNvSpPr>
          <p:nvPr>
            <p:ph type="body" idx="1"/>
          </p:nvPr>
        </p:nvSpPr>
        <p:spPr>
          <a:xfrm>
            <a:off x="1581912" y="2638044"/>
            <a:ext cx="5225287" cy="3101982"/>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b="1"/>
              <a:t>“ Linux</a:t>
            </a:r>
            <a:r>
              <a:rPr lang="fr-FR"/>
              <a:t> ou </a:t>
            </a:r>
            <a:r>
              <a:rPr lang="fr-FR" b="1"/>
              <a:t>GNU/Linux</a:t>
            </a:r>
            <a:r>
              <a:rPr lang="fr-FR"/>
              <a:t>  est une famille de </a:t>
            </a:r>
            <a:r>
              <a:rPr lang="fr-FR" u="sng">
                <a:solidFill>
                  <a:schemeClr val="hlink"/>
                </a:solidFill>
                <a:hlinkClick r:id="rId3"/>
              </a:rPr>
              <a:t>systèmes d'exploitation</a:t>
            </a:r>
            <a:r>
              <a:rPr lang="fr-FR"/>
              <a:t> </a:t>
            </a:r>
            <a:r>
              <a:rPr lang="fr-FR" i="1" u="sng">
                <a:solidFill>
                  <a:schemeClr val="hlink"/>
                </a:solidFill>
                <a:hlinkClick r:id="rId4"/>
              </a:rPr>
              <a:t>open source</a:t>
            </a:r>
            <a:r>
              <a:rPr lang="fr-FR"/>
              <a:t> de </a:t>
            </a:r>
            <a:r>
              <a:rPr lang="fr-FR" u="sng">
                <a:solidFill>
                  <a:schemeClr val="hlink"/>
                </a:solidFill>
                <a:hlinkClick r:id="rId5"/>
              </a:rPr>
              <a:t>type Unix</a:t>
            </a:r>
            <a:r>
              <a:rPr lang="fr-FR"/>
              <a:t> fondé sur le </a:t>
            </a:r>
            <a:r>
              <a:rPr lang="fr-FR" u="sng">
                <a:solidFill>
                  <a:schemeClr val="hlink"/>
                </a:solidFill>
                <a:hlinkClick r:id="rId6"/>
              </a:rPr>
              <a:t>noyau Linux</a:t>
            </a:r>
            <a:r>
              <a:rPr lang="fr-FR"/>
              <a:t>, créé en 1991 par </a:t>
            </a:r>
            <a:r>
              <a:rPr lang="fr-FR" u="sng">
                <a:solidFill>
                  <a:schemeClr val="hlink"/>
                </a:solidFill>
                <a:hlinkClick r:id="rId7"/>
              </a:rPr>
              <a:t>Linus Torvalds</a:t>
            </a:r>
            <a:r>
              <a:rPr lang="fr-FR"/>
              <a:t>.“</a:t>
            </a:r>
            <a:endParaRPr/>
          </a:p>
          <a:p>
            <a:pPr marL="228600" lvl="0" indent="-228600" algn="l" rtl="0">
              <a:lnSpc>
                <a:spcPct val="100000"/>
              </a:lnSpc>
              <a:spcBef>
                <a:spcPts val="1000"/>
              </a:spcBef>
              <a:spcAft>
                <a:spcPts val="0"/>
              </a:spcAft>
              <a:buSzPts val="1800"/>
              <a:buChar char="•"/>
            </a:pPr>
            <a:r>
              <a:rPr lang="fr-FR"/>
              <a:t>Le noyau de Linux est monolithique et modulaire.</a:t>
            </a:r>
            <a:endParaRPr/>
          </a:p>
          <a:p>
            <a:pPr marL="228600" lvl="0" indent="-228600" algn="l" rtl="0">
              <a:lnSpc>
                <a:spcPct val="100000"/>
              </a:lnSpc>
              <a:spcBef>
                <a:spcPts val="1000"/>
              </a:spcBef>
              <a:spcAft>
                <a:spcPts val="0"/>
              </a:spcAft>
              <a:buSzPts val="1800"/>
              <a:buChar char="•"/>
            </a:pPr>
            <a:r>
              <a:rPr lang="fr-FR"/>
              <a:t>Ses versions sont numérotées, et ses sources sont disponibles </a:t>
            </a:r>
            <a:r>
              <a:rPr lang="fr-FR" u="sng">
                <a:solidFill>
                  <a:schemeClr val="hlink"/>
                </a:solidFill>
                <a:hlinkClick r:id="rId8"/>
              </a:rPr>
              <a:t>sur le site de Linux Kernel Archives</a:t>
            </a:r>
            <a:r>
              <a:rPr lang="fr-FR" u="sng"/>
              <a:t> </a:t>
            </a:r>
            <a:r>
              <a:rPr lang="fr-FR"/>
              <a:t>(x.y.z).</a:t>
            </a:r>
            <a:endParaRPr/>
          </a:p>
          <a:p>
            <a:pPr marL="1143000" lvl="4" indent="-127000" algn="l" rtl="0">
              <a:lnSpc>
                <a:spcPct val="100000"/>
              </a:lnSpc>
              <a:spcBef>
                <a:spcPts val="1000"/>
              </a:spcBef>
              <a:spcAft>
                <a:spcPts val="0"/>
              </a:spcAft>
              <a:buSzPts val="1600"/>
              <a:buNone/>
            </a:pPr>
            <a:endParaRPr/>
          </a:p>
          <a:p>
            <a:pPr marL="228600" lvl="0" indent="-114300" algn="l" rtl="0">
              <a:lnSpc>
                <a:spcPct val="100000"/>
              </a:lnSpc>
              <a:spcBef>
                <a:spcPts val="1000"/>
              </a:spcBef>
              <a:spcAft>
                <a:spcPts val="0"/>
              </a:spcAft>
              <a:buSzPts val="1800"/>
              <a:buNone/>
            </a:pPr>
            <a:endParaRPr/>
          </a:p>
          <a:p>
            <a:pPr marL="228600" lvl="0" indent="-114300" algn="l" rtl="0">
              <a:lnSpc>
                <a:spcPct val="100000"/>
              </a:lnSpc>
              <a:spcBef>
                <a:spcPts val="1000"/>
              </a:spcBef>
              <a:spcAft>
                <a:spcPts val="0"/>
              </a:spcAft>
              <a:buSzPts val="1800"/>
              <a:buNone/>
            </a:pPr>
            <a:endParaRPr/>
          </a:p>
        </p:txBody>
      </p:sp>
      <p:sp>
        <p:nvSpPr>
          <p:cNvPr id="157" name="Google Shape;157;p8"/>
          <p:cNvSpPr txBox="1">
            <a:spLocks noGrp="1"/>
          </p:cNvSpPr>
          <p:nvPr>
            <p:ph type="body" idx="2"/>
          </p:nvPr>
        </p:nvSpPr>
        <p:spPr>
          <a:xfrm>
            <a:off x="7039429" y="2638044"/>
            <a:ext cx="3918857" cy="3101982"/>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t>Linux est : </a:t>
            </a:r>
            <a:endParaRPr/>
          </a:p>
          <a:p>
            <a:pPr marL="1882775" lvl="8" indent="-228600" algn="l" rtl="0">
              <a:lnSpc>
                <a:spcPct val="100000"/>
              </a:lnSpc>
              <a:spcBef>
                <a:spcPts val="1000"/>
              </a:spcBef>
              <a:spcAft>
                <a:spcPts val="0"/>
              </a:spcAft>
              <a:buSzPts val="1600"/>
              <a:buChar char="•"/>
            </a:pPr>
            <a:r>
              <a:rPr lang="fr-FR"/>
              <a:t>Gratuit.</a:t>
            </a:r>
            <a:endParaRPr/>
          </a:p>
          <a:p>
            <a:pPr marL="1882775" lvl="8" indent="-228600" algn="l" rtl="0">
              <a:lnSpc>
                <a:spcPct val="100000"/>
              </a:lnSpc>
              <a:spcBef>
                <a:spcPts val="1000"/>
              </a:spcBef>
              <a:spcAft>
                <a:spcPts val="0"/>
              </a:spcAft>
              <a:buSzPts val="1600"/>
              <a:buChar char="•"/>
            </a:pPr>
            <a:r>
              <a:rPr lang="fr-FR"/>
              <a:t>Open Source</a:t>
            </a:r>
            <a:endParaRPr/>
          </a:p>
          <a:p>
            <a:pPr marL="1882775" lvl="8" indent="-228600" algn="l" rtl="0">
              <a:lnSpc>
                <a:spcPct val="100000"/>
              </a:lnSpc>
              <a:spcBef>
                <a:spcPts val="1000"/>
              </a:spcBef>
              <a:spcAft>
                <a:spcPts val="0"/>
              </a:spcAft>
              <a:buSzPts val="1600"/>
              <a:buChar char="•"/>
            </a:pPr>
            <a:r>
              <a:rPr lang="fr-FR"/>
              <a:t>Sécurisé</a:t>
            </a:r>
            <a:endParaRPr/>
          </a:p>
          <a:p>
            <a:pPr marL="1882775" lvl="8" indent="-228600" algn="l" rtl="0">
              <a:lnSpc>
                <a:spcPct val="100000"/>
              </a:lnSpc>
              <a:spcBef>
                <a:spcPts val="1000"/>
              </a:spcBef>
              <a:spcAft>
                <a:spcPts val="0"/>
              </a:spcAft>
              <a:buSzPts val="1600"/>
              <a:buChar char="•"/>
            </a:pPr>
            <a:r>
              <a:rPr lang="fr-FR"/>
              <a:t>Multitâches.</a:t>
            </a:r>
            <a:endParaRPr/>
          </a:p>
          <a:p>
            <a:pPr marL="1882775" lvl="8" indent="-228600" algn="l" rtl="0">
              <a:lnSpc>
                <a:spcPct val="100000"/>
              </a:lnSpc>
              <a:spcBef>
                <a:spcPts val="1000"/>
              </a:spcBef>
              <a:spcAft>
                <a:spcPts val="0"/>
              </a:spcAft>
              <a:buSzPts val="1600"/>
              <a:buChar char="•"/>
            </a:pPr>
            <a:r>
              <a:rPr lang="fr-FR"/>
              <a:t>Multi-utilisateurs</a:t>
            </a:r>
            <a:endParaRPr/>
          </a:p>
          <a:p>
            <a:pPr marL="1882775" lvl="8" indent="-228600" algn="l" rtl="0">
              <a:lnSpc>
                <a:spcPct val="100000"/>
              </a:lnSpc>
              <a:spcBef>
                <a:spcPts val="1000"/>
              </a:spcBef>
              <a:spcAft>
                <a:spcPts val="0"/>
              </a:spcAft>
              <a:buSzPts val="1600"/>
              <a:buChar char="•"/>
            </a:pPr>
            <a:r>
              <a:rPr lang="fr-FR"/>
              <a:t>Stable</a:t>
            </a:r>
            <a:endParaRPr/>
          </a:p>
          <a:p>
            <a:pPr marL="1882775" lvl="8" indent="-228600" algn="l" rtl="0">
              <a:lnSpc>
                <a:spcPct val="100000"/>
              </a:lnSpc>
              <a:spcBef>
                <a:spcPts val="1000"/>
              </a:spcBef>
              <a:spcAft>
                <a:spcPts val="0"/>
              </a:spcAft>
              <a:buSzPts val="1600"/>
              <a:buChar char="•"/>
            </a:pPr>
            <a:r>
              <a:rPr lang="fr-FR"/>
              <a:t>Scalable</a:t>
            </a:r>
            <a:endParaRPr/>
          </a:p>
          <a:p>
            <a:pPr marL="1312863" lvl="5" indent="-127000" algn="l" rtl="0">
              <a:lnSpc>
                <a:spcPct val="100000"/>
              </a:lnSpc>
              <a:spcBef>
                <a:spcPts val="1000"/>
              </a:spcBef>
              <a:spcAft>
                <a:spcPts val="0"/>
              </a:spcAft>
              <a:buSzPts val="1600"/>
              <a:buNone/>
            </a:pPr>
            <a:endParaRPr/>
          </a:p>
          <a:p>
            <a:pPr marL="228600" lvl="0" indent="-114300" algn="l" rtl="0">
              <a:lnSpc>
                <a:spcPct val="100000"/>
              </a:lnSpc>
              <a:spcBef>
                <a:spcPts val="1000"/>
              </a:spcBef>
              <a:spcAft>
                <a:spcPts val="0"/>
              </a:spcAft>
              <a:buSzPts val="1800"/>
              <a:buNone/>
            </a:pPr>
            <a:endParaRPr/>
          </a:p>
        </p:txBody>
      </p:sp>
      <p:graphicFrame>
        <p:nvGraphicFramePr>
          <p:cNvPr id="158" name="Google Shape;158;p8"/>
          <p:cNvGraphicFramePr/>
          <p:nvPr/>
        </p:nvGraphicFramePr>
        <p:xfrm>
          <a:off x="2047422" y="5660797"/>
          <a:ext cx="6210300" cy="426720"/>
        </p:xfrm>
        <a:graphic>
          <a:graphicData uri="http://schemas.openxmlformats.org/drawingml/2006/table">
            <a:tbl>
              <a:tblPr>
                <a:noFill/>
                <a:tableStyleId>{1C9E5C47-ADDD-45D5-982C-B510477841A1}</a:tableStyleId>
              </a:tblPr>
              <a:tblGrid>
                <a:gridCol w="3105150">
                  <a:extLst>
                    <a:ext uri="{9D8B030D-6E8A-4147-A177-3AD203B41FA5}">
                      <a16:colId xmlns:a16="http://schemas.microsoft.com/office/drawing/2014/main" val="20000"/>
                    </a:ext>
                  </a:extLst>
                </a:gridCol>
                <a:gridCol w="3105150">
                  <a:extLst>
                    <a:ext uri="{9D8B030D-6E8A-4147-A177-3AD203B41FA5}">
                      <a16:colId xmlns:a16="http://schemas.microsoft.com/office/drawing/2014/main" val="20001"/>
                    </a:ext>
                  </a:extLst>
                </a:gridCol>
              </a:tblGrid>
              <a:tr h="247650">
                <a:tc>
                  <a:txBody>
                    <a:bodyPr/>
                    <a:lstStyle/>
                    <a:p>
                      <a:pPr marL="0" marR="0" lvl="0" indent="0" algn="l" rtl="0">
                        <a:spcBef>
                          <a:spcPts val="0"/>
                        </a:spcBef>
                        <a:spcAft>
                          <a:spcPts val="0"/>
                        </a:spcAft>
                        <a:buNone/>
                      </a:pPr>
                      <a:r>
                        <a:rPr lang="fr-FR" sz="1800" b="1" u="none" strike="noStrike" cap="none"/>
                        <a:t>Dernière version</a:t>
                      </a:r>
                      <a:r>
                        <a:rPr lang="fr-FR" sz="1800" u="none" strike="noStrike" cap="none"/>
                        <a:t> stable</a:t>
                      </a:r>
                      <a:endParaRPr/>
                    </a:p>
                  </a:txBody>
                  <a:tcPr marL="91450" marR="9525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EBEBEB"/>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fr-FR" sz="1800"/>
                        <a:t>5.11.16 (18/04/2021)</a:t>
                      </a:r>
                      <a:endParaRPr/>
                    </a:p>
                  </a:txBody>
                  <a:tcPr marL="95250" marR="95250" marT="76200" marB="762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EBEBEB"/>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8"/>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TP TIME</a:t>
            </a:r>
            <a:endParaRPr/>
          </a:p>
        </p:txBody>
      </p:sp>
      <p:sp>
        <p:nvSpPr>
          <p:cNvPr id="760" name="Google Shape;760;p78"/>
          <p:cNvSpPr txBox="1"/>
          <p:nvPr/>
        </p:nvSpPr>
        <p:spPr>
          <a:xfrm>
            <a:off x="4371975" y="2528888"/>
            <a:ext cx="341471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TP_3 LINUX : </a:t>
            </a:r>
            <a:r>
              <a:rPr lang="fr-FR" sz="1800">
                <a:solidFill>
                  <a:srgbClr val="000000"/>
                </a:solidFill>
                <a:latin typeface="Gill Sans"/>
                <a:ea typeface="Gill Sans"/>
                <a:cs typeface="Gill Sans"/>
                <a:sym typeface="Gill Sans"/>
              </a:rPr>
              <a:t>Processus</a:t>
            </a:r>
            <a:endParaRPr sz="1800" b="0" i="0" u="none" strike="noStrike" cap="none">
              <a:solidFill>
                <a:srgbClr val="000000"/>
              </a:solidFill>
              <a:latin typeface="Gill Sans"/>
              <a:ea typeface="Gill Sans"/>
              <a:cs typeface="Gill Sans"/>
              <a:sym typeface="Gill Sans"/>
            </a:endParaRPr>
          </a:p>
        </p:txBody>
      </p:sp>
      <p:sp>
        <p:nvSpPr>
          <p:cNvPr id="761" name="Google Shape;761;p78"/>
          <p:cNvSpPr txBox="1"/>
          <p:nvPr/>
        </p:nvSpPr>
        <p:spPr>
          <a:xfrm>
            <a:off x="4171950" y="5911237"/>
            <a:ext cx="3414712"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TP avec un Google Forms</a:t>
            </a:r>
            <a:endParaRPr sz="1800" b="0" i="0" u="none" strike="noStrike" cap="none">
              <a:solidFill>
                <a:srgbClr val="000000"/>
              </a:solidFill>
              <a:latin typeface="Gill Sans"/>
              <a:ea typeface="Gill Sans"/>
              <a:cs typeface="Gill Sans"/>
              <a:sym typeface="Gill Sans"/>
            </a:endParaRPr>
          </a:p>
        </p:txBody>
      </p:sp>
      <p:pic>
        <p:nvPicPr>
          <p:cNvPr id="762" name="Google Shape;762;p78" descr="Réveil"/>
          <p:cNvPicPr preferRelativeResize="0"/>
          <p:nvPr/>
        </p:nvPicPr>
        <p:blipFill rotWithShape="1">
          <a:blip r:embed="rId3">
            <a:alphaModFix/>
          </a:blip>
          <a:srcRect/>
          <a:stretch/>
        </p:blipFill>
        <p:spPr>
          <a:xfrm>
            <a:off x="4371975" y="1016510"/>
            <a:ext cx="914400" cy="914400"/>
          </a:xfrm>
          <a:prstGeom prst="rect">
            <a:avLst/>
          </a:prstGeom>
          <a:noFill/>
          <a:ln>
            <a:noFill/>
          </a:ln>
        </p:spPr>
      </p:pic>
      <p:pic>
        <p:nvPicPr>
          <p:cNvPr id="763" name="Google Shape;763;p78" descr="Dossier avec contenu">
            <a:hlinkClick r:id="rId4"/>
          </p:cNvPr>
          <p:cNvPicPr preferRelativeResize="0"/>
          <p:nvPr/>
        </p:nvPicPr>
        <p:blipFill rotWithShape="1">
          <a:blip r:embed="rId5">
            <a:alphaModFix/>
          </a:blip>
          <a:srcRect/>
          <a:stretch/>
        </p:blipFill>
        <p:spPr>
          <a:xfrm>
            <a:off x="5071739" y="3452910"/>
            <a:ext cx="2123031" cy="1785673"/>
          </a:xfrm>
          <a:prstGeom prst="rect">
            <a:avLst/>
          </a:prstGeom>
          <a:noFill/>
          <a:ln>
            <a:noFill/>
          </a:ln>
        </p:spPr>
      </p:pic>
      <p:pic>
        <p:nvPicPr>
          <p:cNvPr id="764" name="Google Shape;764;p78" descr="Curseur"/>
          <p:cNvPicPr preferRelativeResize="0"/>
          <p:nvPr/>
        </p:nvPicPr>
        <p:blipFill rotWithShape="1">
          <a:blip r:embed="rId6">
            <a:alphaModFix/>
          </a:blip>
          <a:srcRect/>
          <a:stretch/>
        </p:blipFill>
        <p:spPr>
          <a:xfrm>
            <a:off x="6079331" y="4239387"/>
            <a:ext cx="914400" cy="9144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3-5 </a:t>
            </a:r>
            <a:r>
              <a:rPr lang="fr-FR" sz="2600"/>
              <a:t>PROGRAMMER DES TRAVAUX PÉRIODIQUES</a:t>
            </a:r>
            <a:endParaRPr/>
          </a:p>
        </p:txBody>
      </p:sp>
      <p:sp>
        <p:nvSpPr>
          <p:cNvPr id="770" name="Google Shape;770;p79"/>
          <p:cNvSpPr txBox="1">
            <a:spLocks noGrp="1"/>
          </p:cNvSpPr>
          <p:nvPr>
            <p:ph type="body" idx="1"/>
          </p:nvPr>
        </p:nvSpPr>
        <p:spPr>
          <a:xfrm>
            <a:off x="1397000" y="2955544"/>
            <a:ext cx="9398000" cy="272135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2300"/>
              <a:buChar char="•"/>
            </a:pPr>
            <a:r>
              <a:rPr lang="fr-FR" sz="2300"/>
              <a:t>Le service </a:t>
            </a:r>
            <a:r>
              <a:rPr lang="fr-FR" sz="2300" b="1" i="1">
                <a:solidFill>
                  <a:schemeClr val="dk1"/>
                </a:solidFill>
              </a:rPr>
              <a:t>cron</a:t>
            </a:r>
            <a:r>
              <a:rPr lang="fr-FR" sz="2300" b="1"/>
              <a:t> </a:t>
            </a:r>
            <a:r>
              <a:rPr lang="fr-FR" sz="2300"/>
              <a:t>permet la programmation d’événements à répétition. </a:t>
            </a:r>
            <a:endParaRPr/>
          </a:p>
          <a:p>
            <a:pPr marL="228600" lvl="0" indent="-228600" algn="l" rtl="0">
              <a:lnSpc>
                <a:spcPct val="100000"/>
              </a:lnSpc>
              <a:spcBef>
                <a:spcPts val="1000"/>
              </a:spcBef>
              <a:spcAft>
                <a:spcPts val="0"/>
              </a:spcAft>
              <a:buSzPts val="2300"/>
              <a:buChar char="•"/>
            </a:pPr>
            <a:r>
              <a:rPr lang="fr-FR" sz="2300"/>
              <a:t>Plusieurs outils avec Linux existent comme </a:t>
            </a:r>
            <a:r>
              <a:rPr lang="fr-FR" sz="2300" b="1" i="1">
                <a:solidFill>
                  <a:schemeClr val="dk1"/>
                </a:solidFill>
              </a:rPr>
              <a:t>crontab</a:t>
            </a:r>
            <a:r>
              <a:rPr lang="fr-FR" sz="2300"/>
              <a:t>.</a:t>
            </a:r>
            <a:endParaRPr/>
          </a:p>
          <a:p>
            <a:pPr marL="228600" lvl="0" indent="-228600" algn="l" rtl="0">
              <a:lnSpc>
                <a:spcPct val="100000"/>
              </a:lnSpc>
              <a:spcBef>
                <a:spcPts val="1000"/>
              </a:spcBef>
              <a:spcAft>
                <a:spcPts val="0"/>
              </a:spcAft>
              <a:buSzPts val="2300"/>
              <a:buChar char="•"/>
            </a:pPr>
            <a:r>
              <a:rPr lang="fr-FR" sz="2300"/>
              <a:t>Cela va permettre de programmer des actions dans le temps et de manière répétitive.</a:t>
            </a:r>
            <a:endParaRPr/>
          </a:p>
          <a:p>
            <a:pPr marL="228600" lvl="0" indent="-228600" algn="l" rtl="0">
              <a:lnSpc>
                <a:spcPct val="100000"/>
              </a:lnSpc>
              <a:spcBef>
                <a:spcPts val="1000"/>
              </a:spcBef>
              <a:spcAft>
                <a:spcPts val="0"/>
              </a:spcAft>
              <a:buSzPts val="2300"/>
              <a:buChar char="•"/>
            </a:pPr>
            <a:r>
              <a:rPr lang="fr-FR" sz="2300"/>
              <a:t>La commande </a:t>
            </a:r>
            <a:r>
              <a:rPr lang="fr-FR" sz="2300" b="1">
                <a:solidFill>
                  <a:schemeClr val="dk1"/>
                </a:solidFill>
              </a:rPr>
              <a:t>« at » </a:t>
            </a:r>
            <a:r>
              <a:rPr lang="fr-FR" sz="2300"/>
              <a:t>permet une programmation non répétitive.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80"/>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PROGRAMMATION NON REPETITIVE (at)</a:t>
            </a:r>
            <a:endParaRPr/>
          </a:p>
        </p:txBody>
      </p:sp>
      <p:sp>
        <p:nvSpPr>
          <p:cNvPr id="777" name="Google Shape;777;p80"/>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3-5</a:t>
            </a:r>
            <a:r>
              <a:rPr lang="fr-FR"/>
              <a:t> </a:t>
            </a:r>
            <a:r>
              <a:rPr lang="fr-FR" sz="2400"/>
              <a:t>PROGRAMMER DES TRAVAUX PÉRIODIQUES</a:t>
            </a:r>
            <a:endParaRPr/>
          </a:p>
        </p:txBody>
      </p:sp>
      <p:sp>
        <p:nvSpPr>
          <p:cNvPr id="778" name="Google Shape;778;p80"/>
          <p:cNvSpPr txBox="1"/>
          <p:nvPr/>
        </p:nvSpPr>
        <p:spPr>
          <a:xfrm>
            <a:off x="6310771" y="1641407"/>
            <a:ext cx="5765800" cy="501675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fr-FR" sz="1600">
                <a:solidFill>
                  <a:schemeClr val="dk1"/>
                </a:solidFill>
                <a:latin typeface="Gill Sans"/>
                <a:ea typeface="Gill Sans"/>
                <a:cs typeface="Gill Sans"/>
                <a:sym typeface="Gill Sans"/>
              </a:rPr>
              <a:t>La commande </a:t>
            </a:r>
            <a:r>
              <a:rPr lang="fr-FR" sz="1600" b="1" i="1">
                <a:solidFill>
                  <a:schemeClr val="dk1"/>
                </a:solidFill>
                <a:latin typeface="Gill Sans"/>
                <a:ea typeface="Gill Sans"/>
                <a:cs typeface="Gill Sans"/>
                <a:sym typeface="Gill Sans"/>
              </a:rPr>
              <a:t>« </a:t>
            </a:r>
            <a:r>
              <a:rPr lang="fr-FR" sz="1600" b="1" i="1">
                <a:solidFill>
                  <a:srgbClr val="002060"/>
                </a:solidFill>
                <a:latin typeface="Gill Sans"/>
                <a:ea typeface="Gill Sans"/>
                <a:cs typeface="Gill Sans"/>
                <a:sym typeface="Gill Sans"/>
              </a:rPr>
              <a:t>at</a:t>
            </a:r>
            <a:r>
              <a:rPr lang="fr-FR" sz="1600" b="1" i="1">
                <a:solidFill>
                  <a:schemeClr val="dk1"/>
                </a:solidFill>
                <a:latin typeface="Gill Sans"/>
                <a:ea typeface="Gill Sans"/>
                <a:cs typeface="Gill Sans"/>
                <a:sym typeface="Gill Sans"/>
              </a:rPr>
              <a:t> » </a:t>
            </a:r>
            <a:r>
              <a:rPr lang="fr-FR" sz="1600">
                <a:solidFill>
                  <a:schemeClr val="dk1"/>
                </a:solidFill>
                <a:latin typeface="Gill Sans"/>
                <a:ea typeface="Gill Sans"/>
                <a:cs typeface="Gill Sans"/>
                <a:sym typeface="Gill Sans"/>
              </a:rPr>
              <a:t>va permettre d’effectuer une action qui sera programmé dans le temps</a:t>
            </a:r>
            <a:r>
              <a:rPr lang="fr-FR" sz="1800">
                <a:solidFill>
                  <a:schemeClr val="dk1"/>
                </a:solidFill>
                <a:latin typeface="Gill Sans"/>
                <a:ea typeface="Gill Sans"/>
                <a:cs typeface="Gill Sans"/>
                <a:sym typeface="Gill Sans"/>
              </a:rPr>
              <a:t>.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Pour que </a:t>
            </a:r>
            <a:r>
              <a:rPr lang="fr-FR" sz="1600" b="1" i="1">
                <a:solidFill>
                  <a:schemeClr val="dk1"/>
                </a:solidFill>
                <a:latin typeface="Gill Sans"/>
                <a:ea typeface="Gill Sans"/>
                <a:cs typeface="Gill Sans"/>
                <a:sym typeface="Gill Sans"/>
              </a:rPr>
              <a:t>at </a:t>
            </a:r>
            <a:r>
              <a:rPr lang="fr-FR" sz="1800">
                <a:solidFill>
                  <a:schemeClr val="dk1"/>
                </a:solidFill>
                <a:latin typeface="Gill Sans"/>
                <a:ea typeface="Gill Sans"/>
                <a:cs typeface="Gill Sans"/>
                <a:sym typeface="Gill Sans"/>
              </a:rPr>
              <a:t>fonctionne le service </a:t>
            </a:r>
            <a:r>
              <a:rPr lang="fr-FR" sz="1800" b="1">
                <a:solidFill>
                  <a:schemeClr val="dk1"/>
                </a:solidFill>
                <a:latin typeface="Gill Sans"/>
                <a:ea typeface="Gill Sans"/>
                <a:cs typeface="Gill Sans"/>
                <a:sym typeface="Gill Sans"/>
              </a:rPr>
              <a:t>atd </a:t>
            </a:r>
            <a:r>
              <a:rPr lang="fr-FR" sz="1800">
                <a:solidFill>
                  <a:schemeClr val="dk1"/>
                </a:solidFill>
                <a:latin typeface="Gill Sans"/>
                <a:ea typeface="Gill Sans"/>
                <a:cs typeface="Gill Sans"/>
                <a:sym typeface="Gill Sans"/>
              </a:rPr>
              <a:t>(</a:t>
            </a:r>
            <a:r>
              <a:rPr lang="fr-FR" sz="1800" i="1">
                <a:solidFill>
                  <a:schemeClr val="dk1"/>
                </a:solidFill>
                <a:latin typeface="Gill Sans"/>
                <a:ea typeface="Gill Sans"/>
                <a:cs typeface="Gill Sans"/>
                <a:sym typeface="Gill Sans"/>
              </a:rPr>
              <a:t>at daemon</a:t>
            </a:r>
            <a:r>
              <a:rPr lang="fr-FR" sz="1800">
                <a:solidFill>
                  <a:schemeClr val="dk1"/>
                </a:solidFill>
                <a:latin typeface="Gill Sans"/>
                <a:ea typeface="Gill Sans"/>
                <a:cs typeface="Gill Sans"/>
                <a:sym typeface="Gill Sans"/>
              </a:rPr>
              <a:t>) doit fonctionner. </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Elle prend en paramètre une date soit juste une horaire ou une horaire + une journée.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Une fois, ces premiers paramètres pris en compte, il faudra indiquer la ou les actions à réaliser.</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Chaque action devra être enregistré sur une ligne et se terminer par « entrée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La dernière action ou tache devra se terminer par « entrée » et par « ctrl + D ».</a:t>
            </a:r>
            <a:endParaRPr sz="1600">
              <a:solidFill>
                <a:schemeClr val="dk1"/>
              </a:solidFill>
              <a:latin typeface="Gill Sans"/>
              <a:ea typeface="Gill Sans"/>
              <a:cs typeface="Gill Sans"/>
              <a:sym typeface="Gill Sans"/>
            </a:endParaRPr>
          </a:p>
          <a:p>
            <a:pPr marL="0" marR="0" lvl="0" indent="0" algn="l" rtl="0">
              <a:spcBef>
                <a:spcPts val="0"/>
              </a:spcBef>
              <a:spcAft>
                <a:spcPts val="0"/>
              </a:spcAft>
              <a:buNone/>
            </a:pPr>
            <a:endParaRPr sz="1600">
              <a:solidFill>
                <a:schemeClr val="dk1"/>
              </a:solidFill>
              <a:latin typeface="Gill Sans"/>
              <a:ea typeface="Gill Sans"/>
              <a:cs typeface="Gill Sans"/>
              <a:sym typeface="Gill Sans"/>
            </a:endParaRPr>
          </a:p>
        </p:txBody>
      </p:sp>
      <p:pic>
        <p:nvPicPr>
          <p:cNvPr id="779" name="Google Shape;779;p80"/>
          <p:cNvPicPr preferRelativeResize="0"/>
          <p:nvPr/>
        </p:nvPicPr>
        <p:blipFill rotWithShape="1">
          <a:blip r:embed="rId3">
            <a:alphaModFix/>
          </a:blip>
          <a:srcRect/>
          <a:stretch/>
        </p:blipFill>
        <p:spPr>
          <a:xfrm>
            <a:off x="440436" y="1739642"/>
            <a:ext cx="5045964" cy="5016758"/>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81"/>
          <p:cNvSpPr txBox="1"/>
          <p:nvPr/>
        </p:nvSpPr>
        <p:spPr>
          <a:xfrm>
            <a:off x="6032500" y="765859"/>
            <a:ext cx="6337299" cy="35394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700">
                <a:solidFill>
                  <a:schemeClr val="dk1"/>
                </a:solidFill>
                <a:latin typeface="Gill Sans"/>
                <a:ea typeface="Gill Sans"/>
                <a:cs typeface="Gill Sans"/>
                <a:sym typeface="Gill Sans"/>
              </a:rPr>
              <a:t>CONTRÔLE DES TACHES PROGRAMMEES ( atq &amp; atrm)</a:t>
            </a:r>
            <a:endParaRPr/>
          </a:p>
        </p:txBody>
      </p:sp>
      <p:sp>
        <p:nvSpPr>
          <p:cNvPr id="786" name="Google Shape;786;p81"/>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3-5</a:t>
            </a:r>
            <a:r>
              <a:rPr lang="fr-FR"/>
              <a:t> </a:t>
            </a:r>
            <a:r>
              <a:rPr lang="fr-FR" sz="2400"/>
              <a:t>PROGRAMMER DES TRAVAUX PÉRIODIQUES</a:t>
            </a:r>
            <a:endParaRPr/>
          </a:p>
        </p:txBody>
      </p:sp>
      <p:sp>
        <p:nvSpPr>
          <p:cNvPr id="787" name="Google Shape;787;p81"/>
          <p:cNvSpPr txBox="1"/>
          <p:nvPr/>
        </p:nvSpPr>
        <p:spPr>
          <a:xfrm>
            <a:off x="6318249" y="2274838"/>
            <a:ext cx="5765800" cy="230832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La commande </a:t>
            </a:r>
            <a:r>
              <a:rPr lang="fr-FR" sz="1800" b="1">
                <a:solidFill>
                  <a:srgbClr val="002060"/>
                </a:solidFill>
                <a:latin typeface="Gill Sans"/>
                <a:ea typeface="Gill Sans"/>
                <a:cs typeface="Gill Sans"/>
                <a:sym typeface="Gill Sans"/>
              </a:rPr>
              <a:t>« atq » </a:t>
            </a:r>
            <a:r>
              <a:rPr lang="fr-FR" sz="1800">
                <a:solidFill>
                  <a:schemeClr val="dk1"/>
                </a:solidFill>
                <a:latin typeface="Gill Sans"/>
                <a:ea typeface="Gill Sans"/>
                <a:cs typeface="Gill Sans"/>
                <a:sym typeface="Gill Sans"/>
              </a:rPr>
              <a:t>(at queue) va lister les taches programmées en attente d’être exécutées.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Elle s’affiche avec un numéro unique permettra de les cibler si nécessaire.</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La commande </a:t>
            </a:r>
            <a:r>
              <a:rPr lang="fr-FR" sz="1800" b="1">
                <a:solidFill>
                  <a:srgbClr val="002060"/>
                </a:solidFill>
                <a:latin typeface="Gill Sans"/>
                <a:ea typeface="Gill Sans"/>
                <a:cs typeface="Gill Sans"/>
                <a:sym typeface="Gill Sans"/>
              </a:rPr>
              <a:t>« atrm » </a:t>
            </a:r>
            <a:r>
              <a:rPr lang="fr-FR" sz="1800">
                <a:solidFill>
                  <a:schemeClr val="dk1"/>
                </a:solidFill>
                <a:latin typeface="Gill Sans"/>
                <a:ea typeface="Gill Sans"/>
                <a:cs typeface="Gill Sans"/>
                <a:sym typeface="Gill Sans"/>
              </a:rPr>
              <a:t>(at remove) va supprimer la tache programmée grâce à son numéro.</a:t>
            </a:r>
            <a:endParaRPr/>
          </a:p>
        </p:txBody>
      </p:sp>
      <p:pic>
        <p:nvPicPr>
          <p:cNvPr id="788" name="Google Shape;788;p81"/>
          <p:cNvPicPr preferRelativeResize="0"/>
          <p:nvPr/>
        </p:nvPicPr>
        <p:blipFill rotWithShape="1">
          <a:blip r:embed="rId3">
            <a:alphaModFix/>
          </a:blip>
          <a:srcRect/>
          <a:stretch/>
        </p:blipFill>
        <p:spPr>
          <a:xfrm>
            <a:off x="723900" y="1663701"/>
            <a:ext cx="4610099" cy="506729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82"/>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PROGRAMMATION REPETITIVE (crontab)</a:t>
            </a:r>
            <a:endParaRPr/>
          </a:p>
        </p:txBody>
      </p:sp>
      <p:sp>
        <p:nvSpPr>
          <p:cNvPr id="795" name="Google Shape;795;p82"/>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3-5</a:t>
            </a:r>
            <a:r>
              <a:rPr lang="fr-FR"/>
              <a:t> </a:t>
            </a:r>
            <a:r>
              <a:rPr lang="fr-FR" sz="2400"/>
              <a:t>PROGRAMMER DES TRAVAUX PÉRIODIQUES</a:t>
            </a:r>
            <a:endParaRPr/>
          </a:p>
        </p:txBody>
      </p:sp>
      <p:sp>
        <p:nvSpPr>
          <p:cNvPr id="796" name="Google Shape;796;p82"/>
          <p:cNvSpPr txBox="1"/>
          <p:nvPr/>
        </p:nvSpPr>
        <p:spPr>
          <a:xfrm>
            <a:off x="6146800" y="1692207"/>
            <a:ext cx="5796585"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2060"/>
              </a:buClr>
              <a:buSzPts val="1800"/>
              <a:buFont typeface="Arial"/>
              <a:buChar char="•"/>
            </a:pPr>
            <a:r>
              <a:rPr lang="fr-FR" sz="1800" b="1">
                <a:solidFill>
                  <a:srgbClr val="002060"/>
                </a:solidFill>
                <a:latin typeface="Gill Sans"/>
                <a:ea typeface="Gill Sans"/>
                <a:cs typeface="Gill Sans"/>
                <a:sym typeface="Gill Sans"/>
              </a:rPr>
              <a:t>crontab</a:t>
            </a:r>
            <a:r>
              <a:rPr lang="fr-FR" sz="1800">
                <a:solidFill>
                  <a:schemeClr val="dk1"/>
                </a:solidFill>
                <a:latin typeface="Gill Sans"/>
                <a:ea typeface="Gill Sans"/>
                <a:cs typeface="Gill Sans"/>
                <a:sym typeface="Gill Sans"/>
              </a:rPr>
              <a:t> est un fichier qui contient la liste des programmes qui sont exécutés régulièrement.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rgbClr val="002060"/>
              </a:buClr>
              <a:buSzPts val="1800"/>
              <a:buFont typeface="Arial"/>
              <a:buChar char="•"/>
            </a:pPr>
            <a:r>
              <a:rPr lang="fr-FR" sz="1800" b="1">
                <a:solidFill>
                  <a:srgbClr val="002060"/>
                </a:solidFill>
                <a:latin typeface="Gill Sans"/>
                <a:ea typeface="Gill Sans"/>
                <a:cs typeface="Gill Sans"/>
                <a:sym typeface="Gill Sans"/>
              </a:rPr>
              <a:t>cron</a:t>
            </a:r>
            <a:r>
              <a:rPr lang="fr-FR" sz="1800">
                <a:solidFill>
                  <a:schemeClr val="dk1"/>
                </a:solidFill>
                <a:latin typeface="Gill Sans"/>
                <a:ea typeface="Gill Sans"/>
                <a:cs typeface="Gill Sans"/>
                <a:sym typeface="Gill Sans"/>
              </a:rPr>
              <a:t> est le programme ou le service qui se charge d’exécuter les taches aux périodes demandées.</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 </a:t>
            </a:r>
            <a:r>
              <a:rPr lang="fr-FR" sz="1800" b="1">
                <a:solidFill>
                  <a:srgbClr val="002060"/>
                </a:solidFill>
                <a:latin typeface="Gill Sans"/>
                <a:ea typeface="Gill Sans"/>
                <a:cs typeface="Gill Sans"/>
                <a:sym typeface="Gill Sans"/>
              </a:rPr>
              <a:t>« crontab -l » </a:t>
            </a:r>
            <a:r>
              <a:rPr lang="fr-FR" sz="1800">
                <a:solidFill>
                  <a:schemeClr val="dk1"/>
                </a:solidFill>
                <a:latin typeface="Gill Sans"/>
                <a:ea typeface="Gill Sans"/>
                <a:cs typeface="Gill Sans"/>
                <a:sym typeface="Gill Sans"/>
              </a:rPr>
              <a:t>affiche la liste des taches périodiques programmées. Si elle est vide : </a:t>
            </a:r>
            <a:r>
              <a:rPr lang="fr-FR" sz="1800" i="1">
                <a:solidFill>
                  <a:schemeClr val="dk1"/>
                </a:solidFill>
                <a:latin typeface="Gill Sans"/>
                <a:ea typeface="Gill Sans"/>
                <a:cs typeface="Gill Sans"/>
                <a:sym typeface="Gill Sans"/>
              </a:rPr>
              <a:t>‘no crontab for root’</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 </a:t>
            </a:r>
            <a:r>
              <a:rPr lang="fr-FR" sz="1800" b="1">
                <a:solidFill>
                  <a:srgbClr val="002060"/>
                </a:solidFill>
                <a:latin typeface="Gill Sans"/>
                <a:ea typeface="Gill Sans"/>
                <a:cs typeface="Gill Sans"/>
                <a:sym typeface="Gill Sans"/>
              </a:rPr>
              <a:t>« crontab -e » </a:t>
            </a:r>
            <a:r>
              <a:rPr lang="fr-FR" sz="1800">
                <a:solidFill>
                  <a:schemeClr val="dk1"/>
                </a:solidFill>
                <a:latin typeface="Gill Sans"/>
                <a:ea typeface="Gill Sans"/>
                <a:cs typeface="Gill Sans"/>
                <a:sym typeface="Gill Sans"/>
              </a:rPr>
              <a:t>permet de modifier le fichier et d’y enregistrer de nouvelles instructions. Un éditeur de texte va apparaitre (nano ou vim).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 </a:t>
            </a:r>
            <a:r>
              <a:rPr lang="fr-FR" sz="1800" b="1">
                <a:solidFill>
                  <a:srgbClr val="002060"/>
                </a:solidFill>
                <a:latin typeface="Gill Sans"/>
                <a:ea typeface="Gill Sans"/>
                <a:cs typeface="Gill Sans"/>
                <a:sym typeface="Gill Sans"/>
              </a:rPr>
              <a:t>« crontab -r » </a:t>
            </a:r>
            <a:r>
              <a:rPr lang="fr-FR" sz="1800">
                <a:solidFill>
                  <a:schemeClr val="dk1"/>
                </a:solidFill>
                <a:latin typeface="Gill Sans"/>
                <a:ea typeface="Gill Sans"/>
                <a:cs typeface="Gill Sans"/>
                <a:sym typeface="Gill Sans"/>
              </a:rPr>
              <a:t>supprime les éléments de la crontab.</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La syntaxe doit suivre cette structure :  </a:t>
            </a:r>
            <a:r>
              <a:rPr lang="fr-FR" sz="1800" b="1" i="1">
                <a:solidFill>
                  <a:srgbClr val="002060"/>
                </a:solidFill>
                <a:latin typeface="Gill Sans"/>
                <a:ea typeface="Gill Sans"/>
                <a:cs typeface="Gill Sans"/>
                <a:sym typeface="Gill Sans"/>
              </a:rPr>
              <a:t>m h dom mon dow command</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p:txBody>
      </p:sp>
      <p:pic>
        <p:nvPicPr>
          <p:cNvPr id="797" name="Google Shape;797;p82"/>
          <p:cNvPicPr preferRelativeResize="0"/>
          <p:nvPr/>
        </p:nvPicPr>
        <p:blipFill rotWithShape="1">
          <a:blip r:embed="rId3">
            <a:alphaModFix/>
          </a:blip>
          <a:srcRect/>
          <a:stretch/>
        </p:blipFill>
        <p:spPr>
          <a:xfrm>
            <a:off x="146214" y="2422329"/>
            <a:ext cx="5796585" cy="3857693"/>
          </a:xfrm>
          <a:prstGeom prst="rect">
            <a:avLst/>
          </a:prstGeom>
          <a:noFill/>
          <a:ln>
            <a:noFill/>
          </a:ln>
        </p:spPr>
      </p:pic>
      <p:sp>
        <p:nvSpPr>
          <p:cNvPr id="798" name="Google Shape;798;p82"/>
          <p:cNvSpPr txBox="1"/>
          <p:nvPr/>
        </p:nvSpPr>
        <p:spPr>
          <a:xfrm>
            <a:off x="698500" y="1866900"/>
            <a:ext cx="4673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Editeur nano suite commande : « crontab –e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3"/>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PROGRAMMATION REPETITIVE (crontab)</a:t>
            </a:r>
            <a:endParaRPr/>
          </a:p>
        </p:txBody>
      </p:sp>
      <p:sp>
        <p:nvSpPr>
          <p:cNvPr id="805" name="Google Shape;805;p83"/>
          <p:cNvSpPr txBox="1">
            <a:spLocks noGrp="1"/>
          </p:cNvSpPr>
          <p:nvPr>
            <p:ph type="title"/>
          </p:nvPr>
        </p:nvSpPr>
        <p:spPr>
          <a:xfrm>
            <a:off x="275336" y="356165"/>
            <a:ext cx="5376164" cy="118872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p>
            <a:pPr marL="0" lvl="0" indent="0" algn="ctr" rtl="0">
              <a:lnSpc>
                <a:spcPct val="90000"/>
              </a:lnSpc>
              <a:spcBef>
                <a:spcPts val="0"/>
              </a:spcBef>
              <a:spcAft>
                <a:spcPts val="0"/>
              </a:spcAft>
              <a:buClr>
                <a:srgbClr val="262626"/>
              </a:buClr>
              <a:buSzPts val="2800"/>
              <a:buFont typeface="Gill Sans"/>
              <a:buNone/>
            </a:pPr>
            <a:r>
              <a:rPr lang="fr-FR" sz="2800"/>
              <a:t>3-5</a:t>
            </a:r>
            <a:r>
              <a:rPr lang="fr-FR"/>
              <a:t> </a:t>
            </a:r>
            <a:r>
              <a:rPr lang="fr-FR" sz="2400"/>
              <a:t>PROGRAMMER DES TRAVAUX PÉRIODIQUES</a:t>
            </a:r>
            <a:endParaRPr/>
          </a:p>
        </p:txBody>
      </p:sp>
      <p:sp>
        <p:nvSpPr>
          <p:cNvPr id="806" name="Google Shape;806;p83"/>
          <p:cNvSpPr txBox="1"/>
          <p:nvPr/>
        </p:nvSpPr>
        <p:spPr>
          <a:xfrm>
            <a:off x="6146800" y="1692207"/>
            <a:ext cx="5796585" cy="507831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Pour écrire les instructions, il faut suivre une syntaxe précise d’ecriture (m h dom mon dow command )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342900" marR="0" lvl="0" indent="-342900" algn="l" rtl="0">
              <a:spcBef>
                <a:spcPts val="0"/>
              </a:spcBef>
              <a:spcAft>
                <a:spcPts val="0"/>
              </a:spcAft>
              <a:buClr>
                <a:srgbClr val="002060"/>
              </a:buClr>
              <a:buSzPts val="1800"/>
              <a:buFont typeface="Gill Sans"/>
              <a:buAutoNum type="arabicPeriod"/>
            </a:pPr>
            <a:r>
              <a:rPr lang="fr-FR" sz="1800" b="1">
                <a:solidFill>
                  <a:srgbClr val="002060"/>
                </a:solidFill>
                <a:latin typeface="Gill Sans"/>
                <a:ea typeface="Gill Sans"/>
                <a:cs typeface="Gill Sans"/>
                <a:sym typeface="Gill Sans"/>
              </a:rPr>
              <a:t>m</a:t>
            </a:r>
            <a:r>
              <a:rPr lang="fr-FR" sz="1800">
                <a:solidFill>
                  <a:schemeClr val="dk1"/>
                </a:solidFill>
                <a:latin typeface="Gill Sans"/>
                <a:ea typeface="Gill Sans"/>
                <a:cs typeface="Gill Sans"/>
                <a:sym typeface="Gill Sans"/>
              </a:rPr>
              <a:t> : nombre de minutes en 0 et 59.</a:t>
            </a:r>
            <a:endParaRPr/>
          </a:p>
          <a:p>
            <a:pPr marL="342900" marR="0" lvl="0" indent="-342900" algn="l" rtl="0">
              <a:spcBef>
                <a:spcPts val="0"/>
              </a:spcBef>
              <a:spcAft>
                <a:spcPts val="0"/>
              </a:spcAft>
              <a:buClr>
                <a:srgbClr val="002060"/>
              </a:buClr>
              <a:buSzPts val="1800"/>
              <a:buFont typeface="Gill Sans"/>
              <a:buAutoNum type="arabicPeriod"/>
            </a:pPr>
            <a:r>
              <a:rPr lang="fr-FR" sz="1800" b="1">
                <a:solidFill>
                  <a:srgbClr val="002060"/>
                </a:solidFill>
                <a:latin typeface="Gill Sans"/>
                <a:ea typeface="Gill Sans"/>
                <a:cs typeface="Gill Sans"/>
                <a:sym typeface="Gill Sans"/>
              </a:rPr>
              <a:t>h</a:t>
            </a:r>
            <a:r>
              <a:rPr lang="fr-FR" sz="1800">
                <a:solidFill>
                  <a:schemeClr val="dk1"/>
                </a:solidFill>
                <a:latin typeface="Gill Sans"/>
                <a:ea typeface="Gill Sans"/>
                <a:cs typeface="Gill Sans"/>
                <a:sym typeface="Gill Sans"/>
              </a:rPr>
              <a:t> : heures entre 0 et 23.</a:t>
            </a:r>
            <a:endParaRPr/>
          </a:p>
          <a:p>
            <a:pPr marL="342900" marR="0" lvl="0" indent="-342900" algn="l" rtl="0">
              <a:spcBef>
                <a:spcPts val="0"/>
              </a:spcBef>
              <a:spcAft>
                <a:spcPts val="0"/>
              </a:spcAft>
              <a:buClr>
                <a:srgbClr val="002060"/>
              </a:buClr>
              <a:buSzPts val="1800"/>
              <a:buFont typeface="Gill Sans"/>
              <a:buAutoNum type="arabicPeriod"/>
            </a:pPr>
            <a:r>
              <a:rPr lang="fr-FR" sz="1800" b="1">
                <a:solidFill>
                  <a:srgbClr val="002060"/>
                </a:solidFill>
                <a:latin typeface="Gill Sans"/>
                <a:ea typeface="Gill Sans"/>
                <a:cs typeface="Gill Sans"/>
                <a:sym typeface="Gill Sans"/>
              </a:rPr>
              <a:t>dom (day of month )</a:t>
            </a:r>
            <a:r>
              <a:rPr lang="fr-FR" sz="1800">
                <a:solidFill>
                  <a:schemeClr val="dk1"/>
                </a:solidFill>
                <a:latin typeface="Gill Sans"/>
                <a:ea typeface="Gill Sans"/>
                <a:cs typeface="Gill Sans"/>
                <a:sym typeface="Gill Sans"/>
              </a:rPr>
              <a:t> : le jour du mois entre 1 et 31. </a:t>
            </a:r>
            <a:endParaRPr/>
          </a:p>
          <a:p>
            <a:pPr marL="342900" marR="0" lvl="0" indent="-342900" algn="l" rtl="0">
              <a:spcBef>
                <a:spcPts val="0"/>
              </a:spcBef>
              <a:spcAft>
                <a:spcPts val="0"/>
              </a:spcAft>
              <a:buClr>
                <a:srgbClr val="002060"/>
              </a:buClr>
              <a:buSzPts val="1800"/>
              <a:buFont typeface="Gill Sans"/>
              <a:buAutoNum type="arabicPeriod"/>
            </a:pPr>
            <a:r>
              <a:rPr lang="fr-FR" sz="1800" b="1">
                <a:solidFill>
                  <a:srgbClr val="002060"/>
                </a:solidFill>
                <a:latin typeface="Gill Sans"/>
                <a:ea typeface="Gill Sans"/>
                <a:cs typeface="Gill Sans"/>
                <a:sym typeface="Gill Sans"/>
              </a:rPr>
              <a:t>mon (month) </a:t>
            </a:r>
            <a:r>
              <a:rPr lang="fr-FR" sz="1800">
                <a:solidFill>
                  <a:schemeClr val="dk1"/>
                </a:solidFill>
                <a:latin typeface="Gill Sans"/>
                <a:ea typeface="Gill Sans"/>
                <a:cs typeface="Gill Sans"/>
                <a:sym typeface="Gill Sans"/>
              </a:rPr>
              <a:t>: entre 1 et 12.</a:t>
            </a:r>
            <a:endParaRPr/>
          </a:p>
          <a:p>
            <a:pPr marL="342900" marR="0" lvl="0" indent="-342900" algn="l" rtl="0">
              <a:spcBef>
                <a:spcPts val="0"/>
              </a:spcBef>
              <a:spcAft>
                <a:spcPts val="0"/>
              </a:spcAft>
              <a:buClr>
                <a:srgbClr val="002060"/>
              </a:buClr>
              <a:buSzPts val="1800"/>
              <a:buFont typeface="Gill Sans"/>
              <a:buAutoNum type="arabicPeriod"/>
            </a:pPr>
            <a:r>
              <a:rPr lang="fr-FR" sz="1800" b="1">
                <a:solidFill>
                  <a:srgbClr val="002060"/>
                </a:solidFill>
                <a:latin typeface="Gill Sans"/>
                <a:ea typeface="Gill Sans"/>
                <a:cs typeface="Gill Sans"/>
                <a:sym typeface="Gill Sans"/>
              </a:rPr>
              <a:t>mow (month of the week) </a:t>
            </a:r>
            <a:r>
              <a:rPr lang="fr-FR" sz="1800">
                <a:solidFill>
                  <a:schemeClr val="dk1"/>
                </a:solidFill>
                <a:latin typeface="Gill Sans"/>
                <a:ea typeface="Gill Sans"/>
                <a:cs typeface="Gill Sans"/>
                <a:sym typeface="Gill Sans"/>
              </a:rPr>
              <a:t>: jour dans la semaine entre 1 à 5 =&gt; Lundi au vendredi. 0 et 6 =&gt; dimanche et samedi.</a:t>
            </a:r>
            <a:endParaRPr/>
          </a:p>
          <a:p>
            <a:pPr marL="342900" marR="0" lvl="0" indent="-342900" algn="l" rtl="0">
              <a:spcBef>
                <a:spcPts val="0"/>
              </a:spcBef>
              <a:spcAft>
                <a:spcPts val="0"/>
              </a:spcAft>
              <a:buClr>
                <a:srgbClr val="002060"/>
              </a:buClr>
              <a:buSzPts val="1800"/>
              <a:buFont typeface="Gill Sans"/>
              <a:buAutoNum type="arabicPeriod"/>
            </a:pPr>
            <a:r>
              <a:rPr lang="fr-FR" sz="1800" b="1">
                <a:solidFill>
                  <a:srgbClr val="002060"/>
                </a:solidFill>
                <a:latin typeface="Gill Sans"/>
                <a:ea typeface="Gill Sans"/>
                <a:cs typeface="Gill Sans"/>
                <a:sym typeface="Gill Sans"/>
              </a:rPr>
              <a:t>command :  </a:t>
            </a:r>
            <a:r>
              <a:rPr lang="fr-FR" sz="1800">
                <a:solidFill>
                  <a:schemeClr val="dk1"/>
                </a:solidFill>
                <a:latin typeface="Gill Sans"/>
                <a:ea typeface="Gill Sans"/>
                <a:cs typeface="Gill Sans"/>
                <a:sym typeface="Gill Sans"/>
              </a:rPr>
              <a:t>tâches à a effectuer.</a:t>
            </a:r>
            <a:endParaRPr/>
          </a:p>
          <a:p>
            <a:pPr marL="342900" marR="0" lvl="0" indent="-228600" algn="l" rtl="0">
              <a:spcBef>
                <a:spcPts val="0"/>
              </a:spcBef>
              <a:spcAft>
                <a:spcPts val="0"/>
              </a:spcAft>
              <a:buClr>
                <a:schemeClr val="dk1"/>
              </a:buClr>
              <a:buSzPts val="1800"/>
              <a:buFont typeface="Gill Sans"/>
              <a:buNone/>
            </a:pPr>
            <a:endParaRPr sz="1800" b="1">
              <a:solidFill>
                <a:srgbClr val="002060"/>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On peut ecrire pour la partie mon : 1, 2, 6, 12 : pour les mois de Janvier, Février, Juin et Décembre.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a:p>
            <a:pPr marL="285750" marR="0" lvl="0" indent="-285750" algn="l" rtl="0">
              <a:spcBef>
                <a:spcPts val="0"/>
              </a:spcBef>
              <a:spcAft>
                <a:spcPts val="0"/>
              </a:spcAft>
              <a:buClr>
                <a:schemeClr val="dk1"/>
              </a:buClr>
              <a:buSzPts val="1800"/>
              <a:buFont typeface="Arial"/>
              <a:buChar char="•"/>
            </a:pPr>
            <a:r>
              <a:rPr lang="fr-FR" sz="1800">
                <a:solidFill>
                  <a:schemeClr val="dk1"/>
                </a:solidFill>
                <a:latin typeface="Gill Sans"/>
                <a:ea typeface="Gill Sans"/>
                <a:cs typeface="Gill Sans"/>
                <a:sym typeface="Gill Sans"/>
              </a:rPr>
              <a:t>Lorsque la tache doit s’appliquer à l’ensemble des éléments d’une période, il faut utiliser *.</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Gill Sans"/>
              <a:ea typeface="Gill Sans"/>
              <a:cs typeface="Gill Sans"/>
              <a:sym typeface="Gill Sans"/>
            </a:endParaRPr>
          </a:p>
        </p:txBody>
      </p:sp>
      <p:pic>
        <p:nvPicPr>
          <p:cNvPr id="807" name="Google Shape;807;p83"/>
          <p:cNvPicPr preferRelativeResize="0"/>
          <p:nvPr/>
        </p:nvPicPr>
        <p:blipFill rotWithShape="1">
          <a:blip r:embed="rId3">
            <a:alphaModFix/>
          </a:blip>
          <a:srcRect/>
          <a:stretch/>
        </p:blipFill>
        <p:spPr>
          <a:xfrm>
            <a:off x="55416" y="2503053"/>
            <a:ext cx="5941358" cy="2750199"/>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84"/>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3-5</a:t>
            </a:r>
            <a:r>
              <a:rPr lang="fr-FR" sz="2200"/>
              <a:t> </a:t>
            </a:r>
            <a:r>
              <a:rPr lang="fr-FR" sz="2400"/>
              <a:t>PROGRAMMER DES TRAVAUX PÉRIODIQUES</a:t>
            </a:r>
            <a:endParaRPr sz="2600"/>
          </a:p>
        </p:txBody>
      </p:sp>
      <p:pic>
        <p:nvPicPr>
          <p:cNvPr id="813" name="Google Shape;813;p84"/>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814" name="Google Shape;814;p84"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815" name="Google Shape;815;p84"/>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Un peu de pratique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8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TP TIME</a:t>
            </a:r>
            <a:endParaRPr/>
          </a:p>
        </p:txBody>
      </p:sp>
      <p:sp>
        <p:nvSpPr>
          <p:cNvPr id="821" name="Google Shape;821;p85"/>
          <p:cNvSpPr txBox="1"/>
          <p:nvPr/>
        </p:nvSpPr>
        <p:spPr>
          <a:xfrm>
            <a:off x="3724274" y="2690340"/>
            <a:ext cx="538162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TP_4 LINUX : Programmation travaux périodiques</a:t>
            </a:r>
            <a:endParaRPr sz="1800" b="0" i="0" u="none" strike="noStrike" cap="none">
              <a:solidFill>
                <a:srgbClr val="000000"/>
              </a:solidFill>
              <a:latin typeface="Gill Sans"/>
              <a:ea typeface="Gill Sans"/>
              <a:cs typeface="Gill Sans"/>
              <a:sym typeface="Gill Sans"/>
            </a:endParaRPr>
          </a:p>
        </p:txBody>
      </p:sp>
      <p:sp>
        <p:nvSpPr>
          <p:cNvPr id="822" name="Google Shape;822;p85"/>
          <p:cNvSpPr txBox="1"/>
          <p:nvPr/>
        </p:nvSpPr>
        <p:spPr>
          <a:xfrm>
            <a:off x="4171950" y="5911237"/>
            <a:ext cx="3414712"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TP avec un Google Forms</a:t>
            </a:r>
            <a:endParaRPr sz="1800" b="0" i="0" u="none" strike="noStrike" cap="none">
              <a:solidFill>
                <a:srgbClr val="000000"/>
              </a:solidFill>
              <a:latin typeface="Gill Sans"/>
              <a:ea typeface="Gill Sans"/>
              <a:cs typeface="Gill Sans"/>
              <a:sym typeface="Gill Sans"/>
            </a:endParaRPr>
          </a:p>
        </p:txBody>
      </p:sp>
      <p:pic>
        <p:nvPicPr>
          <p:cNvPr id="823" name="Google Shape;823;p85" descr="Réveil"/>
          <p:cNvPicPr preferRelativeResize="0"/>
          <p:nvPr/>
        </p:nvPicPr>
        <p:blipFill rotWithShape="1">
          <a:blip r:embed="rId3">
            <a:alphaModFix/>
          </a:blip>
          <a:srcRect/>
          <a:stretch/>
        </p:blipFill>
        <p:spPr>
          <a:xfrm>
            <a:off x="4371975" y="1016510"/>
            <a:ext cx="914400" cy="914400"/>
          </a:xfrm>
          <a:prstGeom prst="rect">
            <a:avLst/>
          </a:prstGeom>
          <a:noFill/>
          <a:ln>
            <a:noFill/>
          </a:ln>
        </p:spPr>
      </p:pic>
      <p:pic>
        <p:nvPicPr>
          <p:cNvPr id="824" name="Google Shape;824;p85" descr="Dossier avec contenu">
            <a:hlinkClick r:id="rId4"/>
          </p:cNvPr>
          <p:cNvPicPr preferRelativeResize="0"/>
          <p:nvPr/>
        </p:nvPicPr>
        <p:blipFill rotWithShape="1">
          <a:blip r:embed="rId5">
            <a:alphaModFix/>
          </a:blip>
          <a:srcRect/>
          <a:stretch/>
        </p:blipFill>
        <p:spPr>
          <a:xfrm>
            <a:off x="5071739" y="3452910"/>
            <a:ext cx="2123031" cy="1785673"/>
          </a:xfrm>
          <a:prstGeom prst="rect">
            <a:avLst/>
          </a:prstGeom>
          <a:noFill/>
          <a:ln>
            <a:noFill/>
          </a:ln>
        </p:spPr>
      </p:pic>
      <p:pic>
        <p:nvPicPr>
          <p:cNvPr id="825" name="Google Shape;825;p85" descr="Curseur"/>
          <p:cNvPicPr preferRelativeResize="0"/>
          <p:nvPr/>
        </p:nvPicPr>
        <p:blipFill rotWithShape="1">
          <a:blip r:embed="rId6">
            <a:alphaModFix/>
          </a:blip>
          <a:srcRect/>
          <a:stretch/>
        </p:blipFill>
        <p:spPr>
          <a:xfrm>
            <a:off x="6079331" y="4239387"/>
            <a:ext cx="914400" cy="914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86"/>
          <p:cNvSpPr txBox="1">
            <a:spLocks noGrp="1"/>
          </p:cNvSpPr>
          <p:nvPr>
            <p:ph type="title"/>
          </p:nvPr>
        </p:nvSpPr>
        <p:spPr>
          <a:xfrm>
            <a:off x="2231136" y="840867"/>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3-5 </a:t>
            </a:r>
            <a:r>
              <a:rPr lang="fr-FR" sz="2600"/>
              <a:t>ORGANISER LES JOURNAUX DE BORDS ET LEURS ROTATIONS</a:t>
            </a:r>
            <a:endParaRPr/>
          </a:p>
        </p:txBody>
      </p:sp>
      <p:sp>
        <p:nvSpPr>
          <p:cNvPr id="831" name="Google Shape;831;p86"/>
          <p:cNvSpPr txBox="1">
            <a:spLocks noGrp="1"/>
          </p:cNvSpPr>
          <p:nvPr>
            <p:ph type="body" idx="1"/>
          </p:nvPr>
        </p:nvSpPr>
        <p:spPr>
          <a:xfrm>
            <a:off x="409576" y="2237994"/>
            <a:ext cx="11591924" cy="4134231"/>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100000"/>
              </a:lnSpc>
              <a:spcBef>
                <a:spcPts val="0"/>
              </a:spcBef>
              <a:spcAft>
                <a:spcPts val="0"/>
              </a:spcAft>
              <a:buSzPts val="1800"/>
              <a:buChar char="•"/>
            </a:pPr>
            <a:r>
              <a:rPr lang="fr-FR" b="1" i="1">
                <a:solidFill>
                  <a:srgbClr val="002060"/>
                </a:solidFill>
              </a:rPr>
              <a:t>Syslog</a:t>
            </a:r>
            <a:r>
              <a:rPr lang="fr-FR"/>
              <a:t> est à la fois un protocole de journalisation des évènements systèmes et aussi un programme qui est responsable de la prise en charge des fichiers de journalisation du système.</a:t>
            </a:r>
            <a:endParaRPr/>
          </a:p>
          <a:p>
            <a:pPr marL="228600" lvl="0" indent="-228600" algn="l" rtl="0">
              <a:lnSpc>
                <a:spcPct val="100000"/>
              </a:lnSpc>
              <a:spcBef>
                <a:spcPts val="1000"/>
              </a:spcBef>
              <a:spcAft>
                <a:spcPts val="0"/>
              </a:spcAft>
              <a:buSzPts val="1800"/>
              <a:buChar char="•"/>
            </a:pPr>
            <a:r>
              <a:rPr lang="fr-FR"/>
              <a:t>L’intérêt de </a:t>
            </a:r>
            <a:r>
              <a:rPr lang="fr-FR" b="1" i="1">
                <a:solidFill>
                  <a:srgbClr val="002060"/>
                </a:solidFill>
              </a:rPr>
              <a:t>Syslog</a:t>
            </a:r>
            <a:r>
              <a:rPr lang="fr-FR"/>
              <a:t> est donc de centraliser les journaux d'événements, permettant de repérer plus rapidement et efficacement les défaillances d'ordinateurs présents sur un réseau</a:t>
            </a:r>
            <a:endParaRPr/>
          </a:p>
          <a:p>
            <a:pPr marL="228600" lvl="0" indent="-228600" algn="l" rtl="0">
              <a:lnSpc>
                <a:spcPct val="100000"/>
              </a:lnSpc>
              <a:spcBef>
                <a:spcPts val="1000"/>
              </a:spcBef>
              <a:spcAft>
                <a:spcPts val="0"/>
              </a:spcAft>
              <a:buSzPts val="1800"/>
              <a:buChar char="•"/>
            </a:pPr>
            <a:r>
              <a:rPr lang="fr-FR"/>
              <a:t> Les journaux</a:t>
            </a:r>
            <a:r>
              <a:rPr lang="fr-FR" b="1" i="1">
                <a:solidFill>
                  <a:srgbClr val="002060"/>
                </a:solidFill>
              </a:rPr>
              <a:t> log</a:t>
            </a:r>
            <a:r>
              <a:rPr lang="fr-FR"/>
              <a:t> sont stockés dans le répertoire </a:t>
            </a:r>
            <a:r>
              <a:rPr lang="fr-FR" b="1" i="1">
                <a:solidFill>
                  <a:srgbClr val="002060"/>
                </a:solidFill>
              </a:rPr>
              <a:t>/var/log/.</a:t>
            </a:r>
            <a:endParaRPr/>
          </a:p>
          <a:p>
            <a:pPr marL="228600" lvl="0" indent="-228600" algn="l" rtl="0">
              <a:lnSpc>
                <a:spcPct val="100000"/>
              </a:lnSpc>
              <a:spcBef>
                <a:spcPts val="1000"/>
              </a:spcBef>
              <a:spcAft>
                <a:spcPts val="0"/>
              </a:spcAft>
              <a:buSzPts val="1800"/>
              <a:buChar char="•"/>
            </a:pPr>
            <a:r>
              <a:rPr lang="fr-FR"/>
              <a:t>Les </a:t>
            </a:r>
            <a:r>
              <a:rPr lang="fr-FR" b="1" i="1">
                <a:solidFill>
                  <a:srgbClr val="002060"/>
                </a:solidFill>
              </a:rPr>
              <a:t>logs</a:t>
            </a:r>
            <a:r>
              <a:rPr lang="fr-FR"/>
              <a:t> sont catégorisés : auth ( évènements authentification ou sécurité), cron ( evenements relatifs aux tâches planifiées), user ( événements quand aucun service n’est planifié), etc.</a:t>
            </a:r>
            <a:endParaRPr/>
          </a:p>
          <a:p>
            <a:pPr marL="228600" lvl="0" indent="-228600" algn="l" rtl="0">
              <a:lnSpc>
                <a:spcPct val="100000"/>
              </a:lnSpc>
              <a:spcBef>
                <a:spcPts val="1000"/>
              </a:spcBef>
              <a:spcAft>
                <a:spcPts val="0"/>
              </a:spcAft>
              <a:buSzPts val="1800"/>
              <a:buChar char="•"/>
            </a:pPr>
            <a:r>
              <a:rPr lang="fr-FR"/>
              <a:t>Chaque ligne au sein de ces </a:t>
            </a:r>
            <a:r>
              <a:rPr lang="fr-FR" b="1" i="1">
                <a:solidFill>
                  <a:srgbClr val="002060"/>
                </a:solidFill>
              </a:rPr>
              <a:t>logs suit une syntaxe précise : </a:t>
            </a:r>
            <a:endParaRPr/>
          </a:p>
          <a:p>
            <a:pPr marL="1028700" lvl="3" indent="-342900" algn="l" rtl="0">
              <a:lnSpc>
                <a:spcPct val="100000"/>
              </a:lnSpc>
              <a:spcBef>
                <a:spcPts val="1000"/>
              </a:spcBef>
              <a:spcAft>
                <a:spcPts val="0"/>
              </a:spcAft>
              <a:buSzPts val="1600"/>
              <a:buFont typeface="Gill Sans"/>
              <a:buAutoNum type="arabicPeriod"/>
            </a:pPr>
            <a:r>
              <a:rPr lang="fr-FR"/>
              <a:t>La date à laquelle l'évènement a été déclenché.</a:t>
            </a:r>
            <a:endParaRPr/>
          </a:p>
          <a:p>
            <a:pPr marL="1028700" lvl="3" indent="-342900" algn="l" rtl="0">
              <a:lnSpc>
                <a:spcPct val="100000"/>
              </a:lnSpc>
              <a:spcBef>
                <a:spcPts val="1000"/>
              </a:spcBef>
              <a:spcAft>
                <a:spcPts val="0"/>
              </a:spcAft>
              <a:buSzPts val="1600"/>
              <a:buFont typeface="Gill Sans"/>
              <a:buAutoNum type="arabicPeriod"/>
            </a:pPr>
            <a:r>
              <a:rPr lang="fr-FR"/>
              <a:t>Le processus déclencheur de l'évènement.</a:t>
            </a:r>
            <a:endParaRPr/>
          </a:p>
          <a:p>
            <a:pPr marL="1028700" lvl="3" indent="-342900" algn="l" rtl="0">
              <a:lnSpc>
                <a:spcPct val="100000"/>
              </a:lnSpc>
              <a:spcBef>
                <a:spcPts val="1000"/>
              </a:spcBef>
              <a:spcAft>
                <a:spcPts val="0"/>
              </a:spcAft>
              <a:buSzPts val="1600"/>
              <a:buFont typeface="Gill Sans"/>
              <a:buAutoNum type="arabicPeriod"/>
            </a:pPr>
            <a:r>
              <a:rPr lang="fr-FR"/>
              <a:t>Le processus ayant demandé l'ajout du message correspondant au log.</a:t>
            </a:r>
            <a:endParaRPr/>
          </a:p>
          <a:p>
            <a:pPr marL="1028700" lvl="3" indent="-342900" algn="l" rtl="0">
              <a:lnSpc>
                <a:spcPct val="100000"/>
              </a:lnSpc>
              <a:spcBef>
                <a:spcPts val="1000"/>
              </a:spcBef>
              <a:spcAft>
                <a:spcPts val="0"/>
              </a:spcAft>
              <a:buSzPts val="1600"/>
              <a:buFont typeface="Gill Sans"/>
              <a:buAutoNum type="arabicPeriod"/>
            </a:pPr>
            <a:r>
              <a:rPr lang="fr-FR"/>
              <a:t>Le niveau de gravité du message (priority).</a:t>
            </a:r>
            <a:endParaRPr/>
          </a:p>
          <a:p>
            <a:pPr marL="1598613" lvl="6" indent="-241300" algn="l" rtl="0">
              <a:lnSpc>
                <a:spcPct val="100000"/>
              </a:lnSpc>
              <a:spcBef>
                <a:spcPts val="1000"/>
              </a:spcBef>
              <a:spcAft>
                <a:spcPts val="0"/>
              </a:spcAft>
              <a:buSzPts val="1600"/>
              <a:buFont typeface="Gill Sans"/>
              <a:buNone/>
            </a:pPr>
            <a:endParaRPr b="1" i="1">
              <a:solidFill>
                <a:srgbClr val="002060"/>
              </a:solidFill>
            </a:endParaRPr>
          </a:p>
        </p:txBody>
      </p:sp>
      <p:sp>
        <p:nvSpPr>
          <p:cNvPr id="832" name="Google Shape;832;p86"/>
          <p:cNvSpPr/>
          <p:nvPr/>
        </p:nvSpPr>
        <p:spPr>
          <a:xfrm>
            <a:off x="2095500" y="6353860"/>
            <a:ext cx="924877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chemeClr val="dk1"/>
                </a:solidFill>
                <a:latin typeface="Gill Sans"/>
                <a:ea typeface="Gill Sans"/>
                <a:cs typeface="Gill Sans"/>
                <a:sym typeface="Gill Sans"/>
              </a:rPr>
              <a:t>Sep 14 14:09:09 machine_de_test dhcp service[warning] 110 corps du message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8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3-5 </a:t>
            </a:r>
            <a:r>
              <a:rPr lang="fr-FR" sz="2600"/>
              <a:t>ORGANISER LES JOURNAUX DE BORDS ET LEURS ROTATIONS</a:t>
            </a:r>
            <a:endParaRPr/>
          </a:p>
        </p:txBody>
      </p:sp>
      <p:sp>
        <p:nvSpPr>
          <p:cNvPr id="838" name="Google Shape;838;p87"/>
          <p:cNvSpPr txBox="1">
            <a:spLocks noGrp="1"/>
          </p:cNvSpPr>
          <p:nvPr>
            <p:ph type="body" idx="1"/>
          </p:nvPr>
        </p:nvSpPr>
        <p:spPr>
          <a:xfrm>
            <a:off x="819150" y="2561844"/>
            <a:ext cx="10725149" cy="4134231"/>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i="1">
                <a:solidFill>
                  <a:schemeClr val="dk1"/>
                </a:solidFill>
              </a:rPr>
              <a:t>Chaque </a:t>
            </a:r>
            <a:r>
              <a:rPr lang="fr-FR" b="1" i="1">
                <a:solidFill>
                  <a:srgbClr val="002060"/>
                </a:solidFill>
              </a:rPr>
              <a:t>log</a:t>
            </a:r>
            <a:r>
              <a:rPr lang="fr-FR" i="1">
                <a:solidFill>
                  <a:schemeClr val="dk1"/>
                </a:solidFill>
              </a:rPr>
              <a:t> dispose d’un niveau de gravité qui associé à sa catégorie permet de déduire sa priorité. </a:t>
            </a:r>
            <a:endParaRPr>
              <a:solidFill>
                <a:schemeClr val="dk1"/>
              </a:solidFill>
            </a:endParaRPr>
          </a:p>
          <a:p>
            <a:pPr marL="1598613" lvl="6" indent="-241300" algn="l" rtl="0">
              <a:lnSpc>
                <a:spcPct val="100000"/>
              </a:lnSpc>
              <a:spcBef>
                <a:spcPts val="1000"/>
              </a:spcBef>
              <a:spcAft>
                <a:spcPts val="0"/>
              </a:spcAft>
              <a:buSzPts val="1600"/>
              <a:buFont typeface="Gill Sans"/>
              <a:buNone/>
            </a:pPr>
            <a:endParaRPr b="1" i="1">
              <a:solidFill>
                <a:srgbClr val="002060"/>
              </a:solidFill>
            </a:endParaRPr>
          </a:p>
        </p:txBody>
      </p:sp>
      <p:pic>
        <p:nvPicPr>
          <p:cNvPr id="839" name="Google Shape;839;p87"/>
          <p:cNvPicPr preferRelativeResize="0"/>
          <p:nvPr/>
        </p:nvPicPr>
        <p:blipFill rotWithShape="1">
          <a:blip r:embed="rId3">
            <a:alphaModFix/>
          </a:blip>
          <a:srcRect/>
          <a:stretch/>
        </p:blipFill>
        <p:spPr>
          <a:xfrm>
            <a:off x="1090612" y="3339953"/>
            <a:ext cx="6010307" cy="2175021"/>
          </a:xfrm>
          <a:prstGeom prst="rect">
            <a:avLst/>
          </a:prstGeom>
          <a:noFill/>
          <a:ln>
            <a:noFill/>
          </a:ln>
        </p:spPr>
      </p:pic>
      <p:pic>
        <p:nvPicPr>
          <p:cNvPr id="840" name="Google Shape;840;p87"/>
          <p:cNvPicPr preferRelativeResize="0"/>
          <p:nvPr/>
        </p:nvPicPr>
        <p:blipFill rotWithShape="1">
          <a:blip r:embed="rId4">
            <a:alphaModFix/>
          </a:blip>
          <a:srcRect/>
          <a:stretch/>
        </p:blipFill>
        <p:spPr>
          <a:xfrm>
            <a:off x="7810500" y="3146822"/>
            <a:ext cx="3333750" cy="3358753"/>
          </a:xfrm>
          <a:prstGeom prst="rect">
            <a:avLst/>
          </a:prstGeom>
          <a:noFill/>
          <a:ln>
            <a:noFill/>
          </a:ln>
        </p:spPr>
      </p:pic>
      <p:sp>
        <p:nvSpPr>
          <p:cNvPr id="841" name="Google Shape;841;p87"/>
          <p:cNvSpPr txBox="1"/>
          <p:nvPr/>
        </p:nvSpPr>
        <p:spPr>
          <a:xfrm>
            <a:off x="2166938" y="5818632"/>
            <a:ext cx="3733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Gill Sans"/>
                <a:ea typeface="Gill Sans"/>
                <a:cs typeface="Gill Sans"/>
                <a:sym typeface="Gill Sans"/>
              </a:rPr>
              <a:t>Priorité = (catégorie x 8 ) + gravité</a:t>
            </a:r>
            <a:endParaRPr sz="1800">
              <a:solidFill>
                <a:schemeClr val="dk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9"/>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1- 3 LES FONCTIONNALITÉS LINUX</a:t>
            </a:r>
            <a:endParaRPr/>
          </a:p>
        </p:txBody>
      </p:sp>
      <p:sp>
        <p:nvSpPr>
          <p:cNvPr id="164" name="Google Shape;164;p9"/>
          <p:cNvSpPr/>
          <p:nvPr/>
        </p:nvSpPr>
        <p:spPr>
          <a:xfrm>
            <a:off x="2495550" y="3529013"/>
            <a:ext cx="7200900" cy="25638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b="1">
                <a:solidFill>
                  <a:schemeClr val="dk1"/>
                </a:solidFill>
                <a:latin typeface="Times New Roman"/>
                <a:ea typeface="Times New Roman"/>
                <a:cs typeface="Times New Roman"/>
                <a:sym typeface="Times New Roman"/>
              </a:rPr>
              <a:t>Gestion des données</a:t>
            </a:r>
            <a:endParaRPr/>
          </a:p>
          <a:p>
            <a:pPr marL="0" marR="0" lvl="0" indent="0" algn="l" rtl="0">
              <a:spcBef>
                <a:spcPts val="0"/>
              </a:spcBef>
              <a:spcAft>
                <a:spcPts val="0"/>
              </a:spcAft>
              <a:buNone/>
            </a:pPr>
            <a:r>
              <a:rPr lang="fr-FR" sz="1800" b="1">
                <a:solidFill>
                  <a:schemeClr val="dk1"/>
                </a:solidFill>
                <a:latin typeface="Times New Roman"/>
                <a:ea typeface="Times New Roman"/>
                <a:cs typeface="Times New Roman"/>
                <a:sym typeface="Times New Roman"/>
              </a:rPr>
              <a:t>       </a:t>
            </a:r>
            <a:r>
              <a:rPr lang="fr-FR" sz="1800">
                <a:solidFill>
                  <a:schemeClr val="dk1"/>
                </a:solidFill>
                <a:latin typeface="Times New Roman"/>
                <a:ea typeface="Times New Roman"/>
                <a:cs typeface="Times New Roman"/>
                <a:sym typeface="Times New Roman"/>
              </a:rPr>
              <a:t>Accès aux unités de stockage (mémoire, disques durs, CD, etc.) </a:t>
            </a:r>
            <a:endParaRPr/>
          </a:p>
          <a:p>
            <a:pPr marL="0" marR="0" lvl="0" indent="0" algn="l" rtl="0">
              <a:spcBef>
                <a:spcPts val="0"/>
              </a:spcBef>
              <a:spcAft>
                <a:spcPts val="0"/>
              </a:spcAft>
              <a:buNone/>
            </a:pPr>
            <a:endParaRPr sz="18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fr-FR" sz="1800" b="1">
                <a:solidFill>
                  <a:schemeClr val="dk1"/>
                </a:solidFill>
                <a:latin typeface="Times New Roman"/>
                <a:ea typeface="Times New Roman"/>
                <a:cs typeface="Times New Roman"/>
                <a:sym typeface="Times New Roman"/>
              </a:rPr>
              <a:t>Communication entre utilisateurs</a:t>
            </a:r>
            <a:endParaRPr/>
          </a:p>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       Courrier électronique, transferts de fichiers (ftp)</a:t>
            </a:r>
            <a:endParaRPr/>
          </a:p>
          <a:p>
            <a:pPr marL="0" marR="0" lvl="0" indent="0" algn="l" rtl="0">
              <a:spcBef>
                <a:spcPts val="0"/>
              </a:spcBef>
              <a:spcAft>
                <a:spcPts val="0"/>
              </a:spcAft>
              <a:buNone/>
            </a:pPr>
            <a:endParaRPr sz="1800" b="1">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fr-FR" sz="1800" b="1">
                <a:solidFill>
                  <a:schemeClr val="dk1"/>
                </a:solidFill>
                <a:latin typeface="Times New Roman"/>
                <a:ea typeface="Times New Roman"/>
                <a:cs typeface="Times New Roman"/>
                <a:sym typeface="Times New Roman"/>
              </a:rPr>
              <a:t>Environnement de programmation</a:t>
            </a:r>
            <a:endParaRPr/>
          </a:p>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       Compilateurs C, éditeurs de textes (emacs, nedit), …</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sp>
        <p:nvSpPr>
          <p:cNvPr id="165" name="Google Shape;165;p9"/>
          <p:cNvSpPr/>
          <p:nvPr/>
        </p:nvSpPr>
        <p:spPr>
          <a:xfrm>
            <a:off x="2455862" y="2431797"/>
            <a:ext cx="5473700" cy="915987"/>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r>
              <a:rPr lang="fr-FR" sz="1800" b="1">
                <a:solidFill>
                  <a:schemeClr val="dk1"/>
                </a:solidFill>
                <a:latin typeface="Times New Roman"/>
                <a:ea typeface="Times New Roman"/>
                <a:cs typeface="Times New Roman"/>
                <a:sym typeface="Times New Roman"/>
              </a:rPr>
              <a:t>Gestion des ressources de l'ordinateur</a:t>
            </a:r>
            <a:endParaRPr/>
          </a:p>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       Multi-tâches</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fr-FR" sz="1800">
                <a:solidFill>
                  <a:schemeClr val="dk1"/>
                </a:solidFill>
                <a:latin typeface="Times New Roman"/>
                <a:ea typeface="Times New Roman"/>
                <a:cs typeface="Times New Roman"/>
                <a:sym typeface="Times New Roman"/>
              </a:rPr>
              <a:t>       Multi-utilisateurs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88"/>
          <p:cNvSpPr txBox="1">
            <a:spLocks noGrp="1"/>
          </p:cNvSpPr>
          <p:nvPr>
            <p:ph type="title"/>
          </p:nvPr>
        </p:nvSpPr>
        <p:spPr>
          <a:xfrm>
            <a:off x="880871" y="564442"/>
            <a:ext cx="4767453"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p>
            <a:pPr marL="0" lvl="0" indent="0" algn="ctr" rtl="0">
              <a:lnSpc>
                <a:spcPct val="90000"/>
              </a:lnSpc>
              <a:spcBef>
                <a:spcPts val="0"/>
              </a:spcBef>
              <a:spcAft>
                <a:spcPts val="0"/>
              </a:spcAft>
              <a:buClr>
                <a:srgbClr val="262626"/>
              </a:buClr>
              <a:buSzPts val="2500"/>
              <a:buFont typeface="Gill Sans"/>
              <a:buNone/>
            </a:pPr>
            <a:r>
              <a:rPr lang="fr-FR" sz="2500"/>
              <a:t>3-5</a:t>
            </a:r>
            <a:r>
              <a:rPr lang="fr-FR" sz="2000"/>
              <a:t> ORGANISER LES JOURNAUX DE BORDS ET LEURS ROTATIONS</a:t>
            </a:r>
            <a:endParaRPr/>
          </a:p>
        </p:txBody>
      </p:sp>
      <p:sp>
        <p:nvSpPr>
          <p:cNvPr id="847" name="Google Shape;847;p88"/>
          <p:cNvSpPr txBox="1">
            <a:spLocks noGrp="1"/>
          </p:cNvSpPr>
          <p:nvPr>
            <p:ph type="body" idx="1"/>
          </p:nvPr>
        </p:nvSpPr>
        <p:spPr>
          <a:xfrm>
            <a:off x="6229350" y="2362200"/>
            <a:ext cx="5797548" cy="3343276"/>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900"/>
              <a:buChar char="•"/>
            </a:pPr>
            <a:r>
              <a:rPr lang="fr-FR" b="1" i="1">
                <a:solidFill>
                  <a:srgbClr val="002060"/>
                </a:solidFill>
              </a:rPr>
              <a:t>Details d’un log : </a:t>
            </a:r>
            <a:endParaRPr/>
          </a:p>
          <a:p>
            <a:pPr marL="800100" lvl="2" indent="-342900" algn="l" rtl="0">
              <a:lnSpc>
                <a:spcPct val="100000"/>
              </a:lnSpc>
              <a:spcBef>
                <a:spcPts val="1000"/>
              </a:spcBef>
              <a:spcAft>
                <a:spcPts val="0"/>
              </a:spcAft>
              <a:buSzPts val="1600"/>
              <a:buFont typeface="Gill Sans"/>
              <a:buAutoNum type="arabicPeriod"/>
            </a:pPr>
            <a:r>
              <a:rPr lang="fr-FR"/>
              <a:t>La date à laquelle a été émis le log.</a:t>
            </a:r>
            <a:endParaRPr/>
          </a:p>
          <a:p>
            <a:pPr marL="800100" lvl="2" indent="-342900" algn="l" rtl="0">
              <a:lnSpc>
                <a:spcPct val="100000"/>
              </a:lnSpc>
              <a:spcBef>
                <a:spcPts val="1000"/>
              </a:spcBef>
              <a:spcAft>
                <a:spcPts val="0"/>
              </a:spcAft>
              <a:buSzPts val="1600"/>
              <a:buFont typeface="Gill Sans"/>
              <a:buAutoNum type="arabicPeriod"/>
            </a:pPr>
            <a:r>
              <a:rPr lang="fr-FR"/>
              <a:t>Le nom de l'équipement ayant généré le log (hostname).</a:t>
            </a:r>
            <a:endParaRPr/>
          </a:p>
          <a:p>
            <a:pPr marL="800100" lvl="2" indent="-342900" algn="l" rtl="0">
              <a:lnSpc>
                <a:spcPct val="100000"/>
              </a:lnSpc>
              <a:spcBef>
                <a:spcPts val="1000"/>
              </a:spcBef>
              <a:spcAft>
                <a:spcPts val="0"/>
              </a:spcAft>
              <a:buSzPts val="1600"/>
              <a:buFont typeface="Gill Sans"/>
              <a:buAutoNum type="arabicPeriod"/>
            </a:pPr>
            <a:r>
              <a:rPr lang="fr-FR"/>
              <a:t>Une information sur le processus qui a déclenché cette émission.</a:t>
            </a:r>
            <a:endParaRPr/>
          </a:p>
          <a:p>
            <a:pPr marL="800100" lvl="2" indent="-342900" algn="l" rtl="0">
              <a:lnSpc>
                <a:spcPct val="100000"/>
              </a:lnSpc>
              <a:spcBef>
                <a:spcPts val="1000"/>
              </a:spcBef>
              <a:spcAft>
                <a:spcPts val="0"/>
              </a:spcAft>
              <a:buSzPts val="1600"/>
              <a:buFont typeface="Gill Sans"/>
              <a:buAutoNum type="arabicPeriod"/>
            </a:pPr>
            <a:r>
              <a:rPr lang="fr-FR"/>
              <a:t>Le niveau de priorité du log.</a:t>
            </a:r>
            <a:endParaRPr/>
          </a:p>
          <a:p>
            <a:pPr marL="800100" lvl="2" indent="-342900" algn="l" rtl="0">
              <a:lnSpc>
                <a:spcPct val="100000"/>
              </a:lnSpc>
              <a:spcBef>
                <a:spcPts val="1000"/>
              </a:spcBef>
              <a:spcAft>
                <a:spcPts val="0"/>
              </a:spcAft>
              <a:buSzPts val="1600"/>
              <a:buFont typeface="Gill Sans"/>
              <a:buAutoNum type="arabicPeriod"/>
            </a:pPr>
            <a:r>
              <a:rPr lang="fr-FR"/>
              <a:t>Un identifiant du processus ayant généré le log.</a:t>
            </a:r>
            <a:endParaRPr/>
          </a:p>
          <a:p>
            <a:pPr marL="800100" lvl="2" indent="-342900" algn="l" rtl="0">
              <a:lnSpc>
                <a:spcPct val="100000"/>
              </a:lnSpc>
              <a:spcBef>
                <a:spcPts val="1000"/>
              </a:spcBef>
              <a:spcAft>
                <a:spcPts val="0"/>
              </a:spcAft>
              <a:buSzPts val="1600"/>
              <a:buFont typeface="Gill Sans"/>
              <a:buAutoNum type="arabicPeriod"/>
            </a:pPr>
            <a:r>
              <a:rPr lang="fr-FR"/>
              <a:t>Enfin un corps de message.</a:t>
            </a:r>
            <a:endParaRPr/>
          </a:p>
          <a:p>
            <a:pPr marL="228600" lvl="0" indent="-107950" algn="l" rtl="0">
              <a:lnSpc>
                <a:spcPct val="100000"/>
              </a:lnSpc>
              <a:spcBef>
                <a:spcPts val="1000"/>
              </a:spcBef>
              <a:spcAft>
                <a:spcPts val="0"/>
              </a:spcAft>
              <a:buSzPts val="1900"/>
              <a:buNone/>
            </a:pPr>
            <a:endParaRPr b="1">
              <a:solidFill>
                <a:srgbClr val="002060"/>
              </a:solidFill>
            </a:endParaRPr>
          </a:p>
          <a:p>
            <a:pPr marL="1598613" lvl="6" indent="-241300" algn="l" rtl="0">
              <a:lnSpc>
                <a:spcPct val="100000"/>
              </a:lnSpc>
              <a:spcBef>
                <a:spcPts val="1000"/>
              </a:spcBef>
              <a:spcAft>
                <a:spcPts val="0"/>
              </a:spcAft>
              <a:buSzPts val="1600"/>
              <a:buFont typeface="Gill Sans"/>
              <a:buNone/>
            </a:pPr>
            <a:endParaRPr b="1" i="1">
              <a:solidFill>
                <a:srgbClr val="002060"/>
              </a:solidFill>
            </a:endParaRPr>
          </a:p>
        </p:txBody>
      </p:sp>
      <p:sp>
        <p:nvSpPr>
          <p:cNvPr id="848" name="Google Shape;848;p88"/>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CONTENU D’UN LOG</a:t>
            </a:r>
            <a:endParaRPr sz="1800" b="0" i="0" u="none" strike="noStrike" cap="none">
              <a:solidFill>
                <a:srgbClr val="000000"/>
              </a:solidFill>
              <a:latin typeface="Gill Sans"/>
              <a:ea typeface="Gill Sans"/>
              <a:cs typeface="Gill Sans"/>
              <a:sym typeface="Gill Sans"/>
            </a:endParaRPr>
          </a:p>
        </p:txBody>
      </p:sp>
      <p:pic>
        <p:nvPicPr>
          <p:cNvPr id="849" name="Google Shape;849;p88"/>
          <p:cNvPicPr preferRelativeResize="0"/>
          <p:nvPr/>
        </p:nvPicPr>
        <p:blipFill rotWithShape="1">
          <a:blip r:embed="rId3">
            <a:alphaModFix/>
          </a:blip>
          <a:srcRect/>
          <a:stretch/>
        </p:blipFill>
        <p:spPr>
          <a:xfrm>
            <a:off x="276226" y="2295526"/>
            <a:ext cx="5648324" cy="35337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89"/>
          <p:cNvSpPr txBox="1">
            <a:spLocks noGrp="1"/>
          </p:cNvSpPr>
          <p:nvPr>
            <p:ph type="title"/>
          </p:nvPr>
        </p:nvSpPr>
        <p:spPr>
          <a:xfrm>
            <a:off x="880871" y="564442"/>
            <a:ext cx="4767453"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p>
            <a:pPr marL="0" lvl="0" indent="0" algn="ctr" rtl="0">
              <a:lnSpc>
                <a:spcPct val="90000"/>
              </a:lnSpc>
              <a:spcBef>
                <a:spcPts val="0"/>
              </a:spcBef>
              <a:spcAft>
                <a:spcPts val="0"/>
              </a:spcAft>
              <a:buClr>
                <a:srgbClr val="262626"/>
              </a:buClr>
              <a:buSzPts val="2500"/>
              <a:buFont typeface="Gill Sans"/>
              <a:buNone/>
            </a:pPr>
            <a:r>
              <a:rPr lang="fr-FR" sz="2500"/>
              <a:t>3-5</a:t>
            </a:r>
            <a:r>
              <a:rPr lang="fr-FR" sz="2000"/>
              <a:t> ORGANISER LES JOURNAUX DE BORDS ET LEURS ROTATIONS</a:t>
            </a:r>
            <a:endParaRPr/>
          </a:p>
        </p:txBody>
      </p:sp>
      <p:sp>
        <p:nvSpPr>
          <p:cNvPr id="855" name="Google Shape;855;p89"/>
          <p:cNvSpPr txBox="1">
            <a:spLocks noGrp="1"/>
          </p:cNvSpPr>
          <p:nvPr>
            <p:ph type="body" idx="1"/>
          </p:nvPr>
        </p:nvSpPr>
        <p:spPr>
          <a:xfrm>
            <a:off x="6238875" y="2047874"/>
            <a:ext cx="5788023" cy="4005453"/>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900"/>
              <a:buChar char="•"/>
            </a:pPr>
            <a:r>
              <a:rPr lang="fr-FR" i="1">
                <a:solidFill>
                  <a:schemeClr val="dk1"/>
                </a:solidFill>
              </a:rPr>
              <a:t>On peut configurer la gestion des logs avec le fichier de configuration </a:t>
            </a:r>
            <a:r>
              <a:rPr lang="fr-FR" b="1">
                <a:solidFill>
                  <a:srgbClr val="002060"/>
                </a:solidFill>
              </a:rPr>
              <a:t>/etc/syslog.conf </a:t>
            </a:r>
            <a:r>
              <a:rPr lang="fr-FR" sz="1500" b="1">
                <a:solidFill>
                  <a:srgbClr val="002060"/>
                </a:solidFill>
              </a:rPr>
              <a:t>(ou /etc/rsyslog.d ou /etc/vsyslog).</a:t>
            </a:r>
            <a:endParaRPr/>
          </a:p>
          <a:p>
            <a:pPr marL="228600" lvl="0" indent="-228600" algn="l" rtl="0">
              <a:lnSpc>
                <a:spcPct val="100000"/>
              </a:lnSpc>
              <a:spcBef>
                <a:spcPts val="1000"/>
              </a:spcBef>
              <a:spcAft>
                <a:spcPts val="0"/>
              </a:spcAft>
              <a:buSzPts val="1900"/>
              <a:buChar char="•"/>
            </a:pPr>
            <a:r>
              <a:rPr lang="fr-FR">
                <a:solidFill>
                  <a:srgbClr val="002060"/>
                </a:solidFill>
              </a:rPr>
              <a:t>Il est en 2 parties  : </a:t>
            </a:r>
            <a:endParaRPr/>
          </a:p>
          <a:p>
            <a:pPr marL="685800" lvl="2" indent="-228600" algn="l" rtl="0">
              <a:lnSpc>
                <a:spcPct val="100000"/>
              </a:lnSpc>
              <a:spcBef>
                <a:spcPts val="1000"/>
              </a:spcBef>
              <a:spcAft>
                <a:spcPts val="0"/>
              </a:spcAft>
              <a:buSzPts val="1600"/>
              <a:buChar char="•"/>
            </a:pPr>
            <a:r>
              <a:rPr lang="fr-FR" b="1">
                <a:solidFill>
                  <a:srgbClr val="002060"/>
                </a:solidFill>
              </a:rPr>
              <a:t>1ère partie</a:t>
            </a:r>
            <a:r>
              <a:rPr lang="fr-FR"/>
              <a:t> : (le ou) les processus demandeurs (séparés par un point virgule) suivi d'un point et de leur niveau de priorité. (* tous niveaux de priorité).</a:t>
            </a:r>
            <a:endParaRPr/>
          </a:p>
          <a:p>
            <a:pPr marL="685800" lvl="2" indent="-228600" algn="l" rtl="0">
              <a:lnSpc>
                <a:spcPct val="100000"/>
              </a:lnSpc>
              <a:spcBef>
                <a:spcPts val="1000"/>
              </a:spcBef>
              <a:spcAft>
                <a:spcPts val="0"/>
              </a:spcAft>
              <a:buSzPts val="1600"/>
              <a:buChar char="•"/>
            </a:pPr>
            <a:r>
              <a:rPr lang="fr-FR" b="1">
                <a:solidFill>
                  <a:srgbClr val="002060"/>
                </a:solidFill>
              </a:rPr>
              <a:t>2ème partie</a:t>
            </a:r>
            <a:r>
              <a:rPr lang="fr-FR"/>
              <a:t> : le fichier log correspondant (qui reçoit le message et l'ajoute à la liste de ses messages) : &lt;fichier de log&gt;</a:t>
            </a:r>
            <a:endParaRPr/>
          </a:p>
          <a:p>
            <a:pPr marL="685800" lvl="2" indent="-127000" algn="l" rtl="0">
              <a:lnSpc>
                <a:spcPct val="100000"/>
              </a:lnSpc>
              <a:spcBef>
                <a:spcPts val="1000"/>
              </a:spcBef>
              <a:spcAft>
                <a:spcPts val="0"/>
              </a:spcAft>
              <a:buSzPts val="1600"/>
              <a:buNone/>
            </a:pPr>
            <a:endParaRPr/>
          </a:p>
          <a:p>
            <a:pPr marL="0" lvl="0" indent="0" algn="ctr" rtl="0">
              <a:lnSpc>
                <a:spcPct val="100000"/>
              </a:lnSpc>
              <a:spcBef>
                <a:spcPts val="1000"/>
              </a:spcBef>
              <a:spcAft>
                <a:spcPts val="0"/>
              </a:spcAft>
              <a:buSzPts val="1900"/>
              <a:buNone/>
            </a:pPr>
            <a:r>
              <a:rPr lang="fr-FR" b="1">
                <a:solidFill>
                  <a:srgbClr val="002060"/>
                </a:solidFill>
              </a:rPr>
              <a:t>Syntaxe =&gt; service.gravité        destination</a:t>
            </a:r>
            <a:endParaRPr b="1">
              <a:solidFill>
                <a:srgbClr val="002060"/>
              </a:solidFill>
            </a:endParaRPr>
          </a:p>
          <a:p>
            <a:pPr marL="1598613" lvl="6" indent="-241300" algn="l" rtl="0">
              <a:lnSpc>
                <a:spcPct val="100000"/>
              </a:lnSpc>
              <a:spcBef>
                <a:spcPts val="1000"/>
              </a:spcBef>
              <a:spcAft>
                <a:spcPts val="0"/>
              </a:spcAft>
              <a:buSzPts val="1600"/>
              <a:buFont typeface="Gill Sans"/>
              <a:buNone/>
            </a:pPr>
            <a:endParaRPr b="1" i="1">
              <a:solidFill>
                <a:srgbClr val="002060"/>
              </a:solidFill>
            </a:endParaRPr>
          </a:p>
        </p:txBody>
      </p:sp>
      <p:sp>
        <p:nvSpPr>
          <p:cNvPr id="856" name="Google Shape;856;p89"/>
          <p:cNvSpPr txBox="1"/>
          <p:nvPr/>
        </p:nvSpPr>
        <p:spPr>
          <a:xfrm>
            <a:off x="6310771" y="765859"/>
            <a:ext cx="571612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CONFIGURATION SYLOG</a:t>
            </a:r>
            <a:endParaRPr sz="1800">
              <a:solidFill>
                <a:schemeClr val="dk1"/>
              </a:solidFill>
              <a:latin typeface="Gill Sans"/>
              <a:ea typeface="Gill Sans"/>
              <a:cs typeface="Gill Sans"/>
              <a:sym typeface="Gill Sans"/>
            </a:endParaRPr>
          </a:p>
        </p:txBody>
      </p:sp>
      <p:pic>
        <p:nvPicPr>
          <p:cNvPr id="857" name="Google Shape;857;p89"/>
          <p:cNvPicPr preferRelativeResize="0"/>
          <p:nvPr/>
        </p:nvPicPr>
        <p:blipFill rotWithShape="1">
          <a:blip r:embed="rId3">
            <a:alphaModFix/>
          </a:blip>
          <a:srcRect/>
          <a:stretch/>
        </p:blipFill>
        <p:spPr>
          <a:xfrm>
            <a:off x="619125" y="1809749"/>
            <a:ext cx="4505325" cy="49651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90"/>
          <p:cNvSpPr txBox="1">
            <a:spLocks noGrp="1"/>
          </p:cNvSpPr>
          <p:nvPr>
            <p:ph type="title"/>
          </p:nvPr>
        </p:nvSpPr>
        <p:spPr>
          <a:xfrm>
            <a:off x="690372" y="62457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fontScale="90000"/>
          </a:bodyPr>
          <a:lstStyle/>
          <a:p>
            <a:pPr marL="0" lvl="0" indent="0" algn="ctr" rtl="0">
              <a:lnSpc>
                <a:spcPct val="90000"/>
              </a:lnSpc>
              <a:spcBef>
                <a:spcPts val="0"/>
              </a:spcBef>
              <a:spcAft>
                <a:spcPts val="0"/>
              </a:spcAft>
              <a:buClr>
                <a:srgbClr val="262626"/>
              </a:buClr>
              <a:buSzPct val="100000"/>
              <a:buFont typeface="Gill Sans"/>
              <a:buNone/>
            </a:pPr>
            <a:r>
              <a:rPr lang="fr-FR"/>
              <a:t>3-5 </a:t>
            </a:r>
            <a:r>
              <a:rPr lang="fr-FR" sz="2600"/>
              <a:t>ORGANISER LES JOURNAUX DE BORDS ET LEURS ROTATIONS</a:t>
            </a:r>
            <a:endParaRPr/>
          </a:p>
        </p:txBody>
      </p:sp>
      <p:sp>
        <p:nvSpPr>
          <p:cNvPr id="863" name="Google Shape;863;p90"/>
          <p:cNvSpPr txBox="1">
            <a:spLocks noGrp="1"/>
          </p:cNvSpPr>
          <p:nvPr>
            <p:ph type="body" idx="1"/>
          </p:nvPr>
        </p:nvSpPr>
        <p:spPr>
          <a:xfrm>
            <a:off x="6143625" y="1647825"/>
            <a:ext cx="5883273" cy="509587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900"/>
              <a:buChar char="•"/>
            </a:pPr>
            <a:r>
              <a:rPr lang="fr-FR" i="1"/>
              <a:t>Il faut épurer et vider régulièrement les fichiers logs de leurs contenus anciens pour éviter de saturer le stockage de nos disques durs.</a:t>
            </a:r>
            <a:endParaRPr/>
          </a:p>
          <a:p>
            <a:pPr marL="228600" lvl="0" indent="-228600" algn="l" rtl="0">
              <a:lnSpc>
                <a:spcPct val="100000"/>
              </a:lnSpc>
              <a:spcBef>
                <a:spcPts val="1000"/>
              </a:spcBef>
              <a:spcAft>
                <a:spcPts val="0"/>
              </a:spcAft>
              <a:buSzPts val="1500"/>
              <a:buChar char="•"/>
            </a:pPr>
            <a:r>
              <a:rPr lang="fr-FR" sz="1500" b="1" i="1">
                <a:solidFill>
                  <a:srgbClr val="FF0000"/>
                </a:solidFill>
              </a:rPr>
              <a:t>Important : Si un log est crée, il est important d’assurer qu’un système de rotation est bien mis en place.</a:t>
            </a:r>
            <a:endParaRPr/>
          </a:p>
          <a:p>
            <a:pPr marL="228600" lvl="0" indent="-228600" algn="l" rtl="0">
              <a:lnSpc>
                <a:spcPct val="100000"/>
              </a:lnSpc>
              <a:spcBef>
                <a:spcPts val="1000"/>
              </a:spcBef>
              <a:spcAft>
                <a:spcPts val="0"/>
              </a:spcAft>
              <a:buSzPts val="1700"/>
              <a:buChar char="•"/>
            </a:pPr>
            <a:r>
              <a:rPr lang="fr-FR" sz="1700" i="1"/>
              <a:t>Structuration d’un fichier dans /etc/logrotate.d : </a:t>
            </a:r>
            <a:endParaRPr/>
          </a:p>
          <a:p>
            <a:pPr marL="457200" lvl="1" indent="-139700" algn="l" rtl="0">
              <a:lnSpc>
                <a:spcPct val="100000"/>
              </a:lnSpc>
              <a:spcBef>
                <a:spcPts val="1000"/>
              </a:spcBef>
              <a:spcAft>
                <a:spcPts val="0"/>
              </a:spcAft>
              <a:buSzPts val="1400"/>
              <a:buNone/>
            </a:pPr>
            <a:endParaRPr sz="1400" i="1"/>
          </a:p>
          <a:p>
            <a:pPr marL="685800" lvl="2" indent="-228600" algn="l" rtl="0">
              <a:lnSpc>
                <a:spcPct val="100000"/>
              </a:lnSpc>
              <a:spcBef>
                <a:spcPts val="1000"/>
              </a:spcBef>
              <a:spcAft>
                <a:spcPts val="0"/>
              </a:spcAft>
              <a:buSzPts val="1400"/>
              <a:buChar char="•"/>
            </a:pPr>
            <a:r>
              <a:rPr lang="fr-FR" sz="1400"/>
              <a:t> </a:t>
            </a:r>
            <a:r>
              <a:rPr lang="fr-FR" sz="1400" b="1" i="1">
                <a:solidFill>
                  <a:srgbClr val="002060"/>
                </a:solidFill>
              </a:rPr>
              <a:t>intervalle</a:t>
            </a:r>
            <a:r>
              <a:rPr lang="fr-FR" sz="1400"/>
              <a:t> : daily, weekly, monthly : période de la rotation du journal.</a:t>
            </a:r>
            <a:endParaRPr/>
          </a:p>
          <a:p>
            <a:pPr marL="685800" lvl="2" indent="-228600" algn="l" rtl="0">
              <a:lnSpc>
                <a:spcPct val="100000"/>
              </a:lnSpc>
              <a:spcBef>
                <a:spcPts val="1000"/>
              </a:spcBef>
              <a:spcAft>
                <a:spcPts val="0"/>
              </a:spcAft>
              <a:buSzPts val="1400"/>
              <a:buChar char="•"/>
            </a:pPr>
            <a:r>
              <a:rPr lang="fr-FR" sz="1400"/>
              <a:t> </a:t>
            </a:r>
            <a:r>
              <a:rPr lang="fr-FR" sz="1400" b="1">
                <a:solidFill>
                  <a:srgbClr val="002060"/>
                </a:solidFill>
              </a:rPr>
              <a:t>rotate</a:t>
            </a:r>
            <a:r>
              <a:rPr lang="fr-FR" sz="1400"/>
              <a:t> : durée conservation des données.</a:t>
            </a:r>
            <a:endParaRPr/>
          </a:p>
          <a:p>
            <a:pPr marL="685800" lvl="2" indent="-228600" algn="l" rtl="0">
              <a:lnSpc>
                <a:spcPct val="100000"/>
              </a:lnSpc>
              <a:spcBef>
                <a:spcPts val="1000"/>
              </a:spcBef>
              <a:spcAft>
                <a:spcPts val="0"/>
              </a:spcAft>
              <a:buSzPts val="1400"/>
              <a:buChar char="•"/>
            </a:pPr>
            <a:r>
              <a:rPr lang="fr-FR" sz="1400"/>
              <a:t> </a:t>
            </a:r>
            <a:r>
              <a:rPr lang="fr-FR" sz="1400" b="1" i="1">
                <a:solidFill>
                  <a:srgbClr val="002060"/>
                </a:solidFill>
              </a:rPr>
              <a:t>compress</a:t>
            </a:r>
            <a:r>
              <a:rPr lang="fr-FR" sz="1400"/>
              <a:t> : les logs peuvent être compréssé.</a:t>
            </a:r>
            <a:endParaRPr/>
          </a:p>
          <a:p>
            <a:pPr marL="685800" lvl="2" indent="-228600" algn="l" rtl="0">
              <a:lnSpc>
                <a:spcPct val="100000"/>
              </a:lnSpc>
              <a:spcBef>
                <a:spcPts val="1000"/>
              </a:spcBef>
              <a:spcAft>
                <a:spcPts val="0"/>
              </a:spcAft>
              <a:buSzPts val="1400"/>
              <a:buChar char="•"/>
            </a:pPr>
            <a:r>
              <a:rPr lang="fr-FR" sz="1400"/>
              <a:t> </a:t>
            </a:r>
            <a:r>
              <a:rPr lang="fr-FR" sz="1400" b="1" i="1">
                <a:solidFill>
                  <a:srgbClr val="002060"/>
                </a:solidFill>
              </a:rPr>
              <a:t>missingok</a:t>
            </a:r>
            <a:r>
              <a:rPr lang="fr-FR" sz="1400"/>
              <a:t> : permet au processus de ne pas s’arrêter à chaque erreur. Il passe au log suivant.</a:t>
            </a:r>
            <a:endParaRPr/>
          </a:p>
          <a:p>
            <a:pPr marL="685800" lvl="2" indent="-228600" algn="l" rtl="0">
              <a:lnSpc>
                <a:spcPct val="100000"/>
              </a:lnSpc>
              <a:spcBef>
                <a:spcPts val="1000"/>
              </a:spcBef>
              <a:spcAft>
                <a:spcPts val="0"/>
              </a:spcAft>
              <a:buSzPts val="1400"/>
              <a:buChar char="•"/>
            </a:pPr>
            <a:r>
              <a:rPr lang="fr-FR" sz="1400"/>
              <a:t> </a:t>
            </a:r>
            <a:r>
              <a:rPr lang="fr-FR" sz="1400" b="1" i="1">
                <a:solidFill>
                  <a:srgbClr val="002060"/>
                </a:solidFill>
              </a:rPr>
              <a:t>notempty</a:t>
            </a:r>
            <a:r>
              <a:rPr lang="fr-FR" sz="1400"/>
              <a:t> : bloque la rotation si le fichier est vide.</a:t>
            </a:r>
            <a:endParaRPr/>
          </a:p>
          <a:p>
            <a:pPr marL="685800" lvl="2" indent="-228600" algn="l" rtl="0">
              <a:lnSpc>
                <a:spcPct val="100000"/>
              </a:lnSpc>
              <a:spcBef>
                <a:spcPts val="1000"/>
              </a:spcBef>
              <a:spcAft>
                <a:spcPts val="0"/>
              </a:spcAft>
              <a:buSzPts val="1400"/>
              <a:buChar char="•"/>
            </a:pPr>
            <a:r>
              <a:rPr lang="fr-FR" sz="1400"/>
              <a:t> </a:t>
            </a:r>
            <a:r>
              <a:rPr lang="fr-FR" sz="1400" b="1" i="1">
                <a:solidFill>
                  <a:srgbClr val="002060"/>
                </a:solidFill>
              </a:rPr>
              <a:t>create</a:t>
            </a:r>
            <a:r>
              <a:rPr lang="fr-FR" sz="1400"/>
              <a:t> : crée un fichier vide pour la nouvelle rotation des logs.</a:t>
            </a:r>
            <a:endParaRPr/>
          </a:p>
          <a:p>
            <a:pPr marL="685800" lvl="2" indent="-228600" algn="l" rtl="0">
              <a:lnSpc>
                <a:spcPct val="100000"/>
              </a:lnSpc>
              <a:spcBef>
                <a:spcPts val="1000"/>
              </a:spcBef>
              <a:spcAft>
                <a:spcPts val="0"/>
              </a:spcAft>
              <a:buSzPts val="1400"/>
              <a:buChar char="•"/>
            </a:pPr>
            <a:r>
              <a:rPr lang="fr-FR" sz="1400"/>
              <a:t> </a:t>
            </a:r>
            <a:r>
              <a:rPr lang="fr-FR" sz="1400" b="1" i="1">
                <a:solidFill>
                  <a:srgbClr val="002060"/>
                </a:solidFill>
              </a:rPr>
              <a:t>size</a:t>
            </a:r>
            <a:r>
              <a:rPr lang="fr-FR" sz="1400"/>
              <a:t> : donne une taille limite au fichier en m octet.</a:t>
            </a:r>
            <a:endParaRPr/>
          </a:p>
          <a:p>
            <a:pPr marL="1598613" lvl="6" indent="-241300" algn="l" rtl="0">
              <a:lnSpc>
                <a:spcPct val="100000"/>
              </a:lnSpc>
              <a:spcBef>
                <a:spcPts val="1000"/>
              </a:spcBef>
              <a:spcAft>
                <a:spcPts val="0"/>
              </a:spcAft>
              <a:buSzPts val="1600"/>
              <a:buFont typeface="Gill Sans"/>
              <a:buNone/>
            </a:pPr>
            <a:endParaRPr b="1" i="1">
              <a:solidFill>
                <a:srgbClr val="002060"/>
              </a:solidFill>
            </a:endParaRPr>
          </a:p>
        </p:txBody>
      </p:sp>
      <p:sp>
        <p:nvSpPr>
          <p:cNvPr id="864" name="Google Shape;864;p90"/>
          <p:cNvSpPr txBox="1"/>
          <p:nvPr/>
        </p:nvSpPr>
        <p:spPr>
          <a:xfrm>
            <a:off x="6310771" y="556309"/>
            <a:ext cx="5716127"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a:solidFill>
                  <a:schemeClr val="dk1"/>
                </a:solidFill>
                <a:latin typeface="Gill Sans"/>
                <a:ea typeface="Gill Sans"/>
                <a:cs typeface="Gill Sans"/>
                <a:sym typeface="Gill Sans"/>
              </a:rPr>
              <a:t>ROTATION DES JOURNAUX (logs)</a:t>
            </a:r>
            <a:endParaRPr sz="1800">
              <a:solidFill>
                <a:schemeClr val="dk1"/>
              </a:solidFill>
              <a:latin typeface="Gill Sans"/>
              <a:ea typeface="Gill Sans"/>
              <a:cs typeface="Gill Sans"/>
              <a:sym typeface="Gill Sans"/>
            </a:endParaRPr>
          </a:p>
        </p:txBody>
      </p:sp>
      <p:sp>
        <p:nvSpPr>
          <p:cNvPr id="865" name="Google Shape;865;p90"/>
          <p:cNvSpPr txBox="1"/>
          <p:nvPr/>
        </p:nvSpPr>
        <p:spPr>
          <a:xfrm>
            <a:off x="7058025" y="1162050"/>
            <a:ext cx="416242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rgbClr val="002060"/>
                </a:solidFill>
                <a:latin typeface="Gill Sans"/>
                <a:ea typeface="Gill Sans"/>
                <a:cs typeface="Gill Sans"/>
                <a:sym typeface="Gill Sans"/>
              </a:rPr>
              <a:t>avec /etc/logrotate</a:t>
            </a:r>
            <a:endParaRPr sz="1800" b="1">
              <a:solidFill>
                <a:srgbClr val="002060"/>
              </a:solidFill>
              <a:latin typeface="Gill Sans"/>
              <a:ea typeface="Gill Sans"/>
              <a:cs typeface="Gill Sans"/>
              <a:sym typeface="Gill Sans"/>
            </a:endParaRPr>
          </a:p>
        </p:txBody>
      </p:sp>
      <p:pic>
        <p:nvPicPr>
          <p:cNvPr id="866" name="Google Shape;866;p90"/>
          <p:cNvPicPr preferRelativeResize="0"/>
          <p:nvPr/>
        </p:nvPicPr>
        <p:blipFill rotWithShape="1">
          <a:blip r:embed="rId3">
            <a:alphaModFix/>
          </a:blip>
          <a:srcRect/>
          <a:stretch/>
        </p:blipFill>
        <p:spPr>
          <a:xfrm>
            <a:off x="168948" y="2219325"/>
            <a:ext cx="5788271" cy="37909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91"/>
          <p:cNvSpPr txBox="1">
            <a:spLocks noGrp="1"/>
          </p:cNvSpPr>
          <p:nvPr>
            <p:ph type="title"/>
          </p:nvPr>
        </p:nvSpPr>
        <p:spPr>
          <a:xfrm>
            <a:off x="690372" y="62457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fontScale="90000"/>
          </a:bodyPr>
          <a:lstStyle/>
          <a:p>
            <a:pPr marL="0" lvl="0" indent="0" algn="ctr" rtl="0">
              <a:lnSpc>
                <a:spcPct val="90000"/>
              </a:lnSpc>
              <a:spcBef>
                <a:spcPts val="0"/>
              </a:spcBef>
              <a:spcAft>
                <a:spcPts val="0"/>
              </a:spcAft>
              <a:buClr>
                <a:srgbClr val="262626"/>
              </a:buClr>
              <a:buSzPct val="100000"/>
              <a:buFont typeface="Gill Sans"/>
              <a:buNone/>
            </a:pPr>
            <a:r>
              <a:rPr lang="fr-FR"/>
              <a:t>3-5 </a:t>
            </a:r>
            <a:r>
              <a:rPr lang="fr-FR" sz="2600"/>
              <a:t>ORGANISER LES JOURNAUX DE BORDS ET LEURS ROTATIONS</a:t>
            </a:r>
            <a:endParaRPr/>
          </a:p>
        </p:txBody>
      </p:sp>
      <p:sp>
        <p:nvSpPr>
          <p:cNvPr id="872" name="Google Shape;872;p91"/>
          <p:cNvSpPr txBox="1">
            <a:spLocks noGrp="1"/>
          </p:cNvSpPr>
          <p:nvPr>
            <p:ph type="body" idx="1"/>
          </p:nvPr>
        </p:nvSpPr>
        <p:spPr>
          <a:xfrm>
            <a:off x="6143625" y="1647825"/>
            <a:ext cx="5883273" cy="509587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900"/>
              <a:buChar char="•"/>
            </a:pPr>
            <a:r>
              <a:rPr lang="fr-FR" i="1"/>
              <a:t>On peut vérifier le bon fonctionnement des rotations avec </a:t>
            </a:r>
            <a:endParaRPr/>
          </a:p>
          <a:p>
            <a:pPr marL="228600" lvl="0" indent="-190500" algn="l" rtl="0">
              <a:lnSpc>
                <a:spcPct val="100000"/>
              </a:lnSpc>
              <a:spcBef>
                <a:spcPts val="1000"/>
              </a:spcBef>
              <a:spcAft>
                <a:spcPts val="0"/>
              </a:spcAft>
              <a:buSzPts val="600"/>
              <a:buNone/>
            </a:pPr>
            <a:endParaRPr sz="600" i="1"/>
          </a:p>
          <a:p>
            <a:pPr marL="685800" lvl="2" indent="-228600" algn="l" rtl="0">
              <a:lnSpc>
                <a:spcPct val="100000"/>
              </a:lnSpc>
              <a:spcBef>
                <a:spcPts val="1000"/>
              </a:spcBef>
              <a:spcAft>
                <a:spcPts val="0"/>
              </a:spcAft>
              <a:buSzPts val="1800"/>
              <a:buChar char="•"/>
            </a:pPr>
            <a:r>
              <a:rPr lang="fr-FR" sz="1800" b="1">
                <a:solidFill>
                  <a:srgbClr val="002060"/>
                </a:solidFill>
              </a:rPr>
              <a:t> « cat  /var/lib/logrotate/status »</a:t>
            </a:r>
            <a:endParaRPr/>
          </a:p>
          <a:p>
            <a:pPr marL="685800" lvl="2" indent="-165100" algn="l" rtl="0">
              <a:lnSpc>
                <a:spcPct val="100000"/>
              </a:lnSpc>
              <a:spcBef>
                <a:spcPts val="1000"/>
              </a:spcBef>
              <a:spcAft>
                <a:spcPts val="0"/>
              </a:spcAft>
              <a:buSzPts val="1000"/>
              <a:buNone/>
            </a:pPr>
            <a:endParaRPr sz="1000" i="1"/>
          </a:p>
          <a:p>
            <a:pPr marL="228600" lvl="0" indent="-228600" algn="l" rtl="0">
              <a:lnSpc>
                <a:spcPct val="100000"/>
              </a:lnSpc>
              <a:spcBef>
                <a:spcPts val="1000"/>
              </a:spcBef>
              <a:spcAft>
                <a:spcPts val="0"/>
              </a:spcAft>
              <a:buSzPts val="1900"/>
              <a:buChar char="•"/>
            </a:pPr>
            <a:r>
              <a:rPr lang="fr-FR" i="1"/>
              <a:t>Dans /var/log : </a:t>
            </a:r>
            <a:endParaRPr/>
          </a:p>
          <a:p>
            <a:pPr marL="685800" lvl="2" indent="-228600" algn="l" rtl="0">
              <a:lnSpc>
                <a:spcPct val="100000"/>
              </a:lnSpc>
              <a:spcBef>
                <a:spcPts val="1000"/>
              </a:spcBef>
              <a:spcAft>
                <a:spcPts val="0"/>
              </a:spcAft>
              <a:buSzPts val="1600"/>
              <a:buChar char="•"/>
            </a:pPr>
            <a:r>
              <a:rPr lang="fr-FR" i="1"/>
              <a:t>Le fichier en cours d’utilisation est sans extension.</a:t>
            </a:r>
            <a:endParaRPr/>
          </a:p>
          <a:p>
            <a:pPr marL="685800" lvl="2" indent="-228600" algn="l" rtl="0">
              <a:lnSpc>
                <a:spcPct val="100000"/>
              </a:lnSpc>
              <a:spcBef>
                <a:spcPts val="1000"/>
              </a:spcBef>
              <a:spcAft>
                <a:spcPts val="0"/>
              </a:spcAft>
              <a:buSzPts val="1600"/>
              <a:buChar char="•"/>
            </a:pPr>
            <a:r>
              <a:rPr lang="fr-FR" i="1"/>
              <a:t>Les archives sont numérotés de la plus récente à la plus ancienne. </a:t>
            </a:r>
            <a:endParaRPr/>
          </a:p>
          <a:p>
            <a:pPr marL="685800" lvl="2" indent="-228600" algn="l" rtl="0">
              <a:lnSpc>
                <a:spcPct val="100000"/>
              </a:lnSpc>
              <a:spcBef>
                <a:spcPts val="1000"/>
              </a:spcBef>
              <a:spcAft>
                <a:spcPts val="0"/>
              </a:spcAft>
              <a:buSzPts val="1600"/>
              <a:buChar char="•"/>
            </a:pPr>
            <a:r>
              <a:rPr lang="fr-FR" i="1"/>
              <a:t>Le fichier le plus ancien est supprimé à chaque rotation.</a:t>
            </a:r>
            <a:endParaRPr/>
          </a:p>
          <a:p>
            <a:pPr marL="685800" lvl="2" indent="-228600" algn="l" rtl="0">
              <a:lnSpc>
                <a:spcPct val="100000"/>
              </a:lnSpc>
              <a:spcBef>
                <a:spcPts val="1000"/>
              </a:spcBef>
              <a:spcAft>
                <a:spcPts val="0"/>
              </a:spcAft>
              <a:buSzPts val="1600"/>
              <a:buChar char="•"/>
            </a:pPr>
            <a:r>
              <a:rPr lang="fr-FR" i="1"/>
              <a:t>Exemple : </a:t>
            </a:r>
            <a:endParaRPr/>
          </a:p>
          <a:p>
            <a:pPr marL="914400" lvl="3" indent="-228600" algn="l" rtl="0">
              <a:lnSpc>
                <a:spcPct val="100000"/>
              </a:lnSpc>
              <a:spcBef>
                <a:spcPts val="1000"/>
              </a:spcBef>
              <a:spcAft>
                <a:spcPts val="0"/>
              </a:spcAft>
              <a:buSzPts val="1600"/>
              <a:buChar char="•"/>
            </a:pPr>
            <a:r>
              <a:rPr lang="fr-FR" b="1" i="1">
                <a:solidFill>
                  <a:srgbClr val="002060"/>
                </a:solidFill>
              </a:rPr>
              <a:t>/var/log/syslog</a:t>
            </a:r>
            <a:endParaRPr b="1" i="1">
              <a:solidFill>
                <a:srgbClr val="002060"/>
              </a:solidFill>
            </a:endParaRPr>
          </a:p>
          <a:p>
            <a:pPr marL="914400" lvl="3" indent="-228600" algn="l" rtl="0">
              <a:lnSpc>
                <a:spcPct val="100000"/>
              </a:lnSpc>
              <a:spcBef>
                <a:spcPts val="1000"/>
              </a:spcBef>
              <a:spcAft>
                <a:spcPts val="0"/>
              </a:spcAft>
              <a:buSzPts val="1600"/>
              <a:buChar char="•"/>
            </a:pPr>
            <a:r>
              <a:rPr lang="fr-FR" b="1" i="1">
                <a:solidFill>
                  <a:srgbClr val="002060"/>
                </a:solidFill>
              </a:rPr>
              <a:t>/var/log/syslog.1</a:t>
            </a:r>
            <a:endParaRPr/>
          </a:p>
          <a:p>
            <a:pPr marL="914400" lvl="3" indent="-228600" algn="l" rtl="0">
              <a:lnSpc>
                <a:spcPct val="100000"/>
              </a:lnSpc>
              <a:spcBef>
                <a:spcPts val="1000"/>
              </a:spcBef>
              <a:spcAft>
                <a:spcPts val="0"/>
              </a:spcAft>
              <a:buSzPts val="1600"/>
              <a:buChar char="•"/>
            </a:pPr>
            <a:r>
              <a:rPr lang="fr-FR" b="1" i="1">
                <a:solidFill>
                  <a:srgbClr val="002060"/>
                </a:solidFill>
              </a:rPr>
              <a:t>/var/log/syslog.2.gz</a:t>
            </a:r>
            <a:endParaRPr/>
          </a:p>
          <a:p>
            <a:pPr marL="914400" lvl="3" indent="-228600" algn="l" rtl="0">
              <a:lnSpc>
                <a:spcPct val="100000"/>
              </a:lnSpc>
              <a:spcBef>
                <a:spcPts val="1000"/>
              </a:spcBef>
              <a:spcAft>
                <a:spcPts val="0"/>
              </a:spcAft>
              <a:buSzPts val="1600"/>
              <a:buChar char="•"/>
            </a:pPr>
            <a:r>
              <a:rPr lang="fr-FR" b="1" i="1">
                <a:solidFill>
                  <a:srgbClr val="002060"/>
                </a:solidFill>
              </a:rPr>
              <a:t>/var/log/syslog.3.gz</a:t>
            </a:r>
            <a:endParaRPr b="1" i="1">
              <a:solidFill>
                <a:srgbClr val="002060"/>
              </a:solidFill>
            </a:endParaRPr>
          </a:p>
          <a:p>
            <a:pPr marL="228600" lvl="0" indent="-107950" algn="l" rtl="0">
              <a:lnSpc>
                <a:spcPct val="100000"/>
              </a:lnSpc>
              <a:spcBef>
                <a:spcPts val="1000"/>
              </a:spcBef>
              <a:spcAft>
                <a:spcPts val="0"/>
              </a:spcAft>
              <a:buSzPts val="1900"/>
              <a:buNone/>
            </a:pPr>
            <a:endParaRPr i="1"/>
          </a:p>
        </p:txBody>
      </p:sp>
      <p:sp>
        <p:nvSpPr>
          <p:cNvPr id="873" name="Google Shape;873;p91"/>
          <p:cNvSpPr txBox="1"/>
          <p:nvPr/>
        </p:nvSpPr>
        <p:spPr>
          <a:xfrm>
            <a:off x="6310771" y="556309"/>
            <a:ext cx="5716127"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AUTRES INFOS (logs)</a:t>
            </a:r>
            <a:endParaRPr sz="1800" b="0" i="0" u="none" strike="noStrike" cap="none">
              <a:solidFill>
                <a:srgbClr val="000000"/>
              </a:solidFill>
              <a:latin typeface="Gill Sans"/>
              <a:ea typeface="Gill Sans"/>
              <a:cs typeface="Gill Sans"/>
              <a:sym typeface="Gill Sans"/>
            </a:endParaRPr>
          </a:p>
        </p:txBody>
      </p:sp>
      <p:pic>
        <p:nvPicPr>
          <p:cNvPr id="874" name="Google Shape;874;p91"/>
          <p:cNvPicPr preferRelativeResize="0"/>
          <p:nvPr/>
        </p:nvPicPr>
        <p:blipFill rotWithShape="1">
          <a:blip r:embed="rId3">
            <a:alphaModFix/>
          </a:blip>
          <a:srcRect/>
          <a:stretch/>
        </p:blipFill>
        <p:spPr>
          <a:xfrm>
            <a:off x="143572" y="2594083"/>
            <a:ext cx="5849047" cy="349239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92"/>
          <p:cNvSpPr txBox="1">
            <a:spLocks noGrp="1"/>
          </p:cNvSpPr>
          <p:nvPr>
            <p:ph type="title"/>
          </p:nvPr>
        </p:nvSpPr>
        <p:spPr>
          <a:xfrm>
            <a:off x="1524000" y="964692"/>
            <a:ext cx="9391650"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3-5 ORGANISER LES JOURNAUX DE BORDS ET LEURS ROTATIONS</a:t>
            </a:r>
            <a:endParaRPr sz="2600"/>
          </a:p>
        </p:txBody>
      </p:sp>
      <p:pic>
        <p:nvPicPr>
          <p:cNvPr id="880" name="Google Shape;880;p92"/>
          <p:cNvPicPr preferRelativeResize="0"/>
          <p:nvPr/>
        </p:nvPicPr>
        <p:blipFill rotWithShape="1">
          <a:blip r:embed="rId3">
            <a:alphaModFix/>
          </a:blip>
          <a:srcRect/>
          <a:stretch/>
        </p:blipFill>
        <p:spPr>
          <a:xfrm>
            <a:off x="4921253" y="2883407"/>
            <a:ext cx="2255838" cy="2255838"/>
          </a:xfrm>
          <a:prstGeom prst="rect">
            <a:avLst/>
          </a:prstGeom>
          <a:noFill/>
          <a:ln>
            <a:noFill/>
          </a:ln>
        </p:spPr>
      </p:pic>
      <p:pic>
        <p:nvPicPr>
          <p:cNvPr id="881" name="Google Shape;881;p92" descr="Curseur"/>
          <p:cNvPicPr preferRelativeResize="0"/>
          <p:nvPr/>
        </p:nvPicPr>
        <p:blipFill rotWithShape="1">
          <a:blip r:embed="rId4">
            <a:alphaModFix/>
          </a:blip>
          <a:srcRect/>
          <a:stretch/>
        </p:blipFill>
        <p:spPr>
          <a:xfrm>
            <a:off x="5900741" y="3944365"/>
            <a:ext cx="1276350" cy="1276350"/>
          </a:xfrm>
          <a:prstGeom prst="rect">
            <a:avLst/>
          </a:prstGeom>
          <a:noFill/>
          <a:ln>
            <a:noFill/>
          </a:ln>
        </p:spPr>
      </p:pic>
      <p:sp>
        <p:nvSpPr>
          <p:cNvPr id="882" name="Google Shape;882;p92"/>
          <p:cNvSpPr txBox="1"/>
          <p:nvPr/>
        </p:nvSpPr>
        <p:spPr>
          <a:xfrm>
            <a:off x="4699321" y="2338086"/>
            <a:ext cx="233808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Un peu de pratique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93"/>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TP TIME</a:t>
            </a:r>
            <a:endParaRPr/>
          </a:p>
        </p:txBody>
      </p:sp>
      <p:sp>
        <p:nvSpPr>
          <p:cNvPr id="888" name="Google Shape;888;p93"/>
          <p:cNvSpPr txBox="1"/>
          <p:nvPr/>
        </p:nvSpPr>
        <p:spPr>
          <a:xfrm>
            <a:off x="3724274" y="2690340"/>
            <a:ext cx="46196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TP_5 LINUX : </a:t>
            </a:r>
            <a:r>
              <a:rPr lang="fr-FR" sz="1800">
                <a:solidFill>
                  <a:srgbClr val="000000"/>
                </a:solidFill>
                <a:latin typeface="Gill Sans"/>
                <a:ea typeface="Gill Sans"/>
                <a:cs typeface="Gill Sans"/>
                <a:sym typeface="Gill Sans"/>
              </a:rPr>
              <a:t>Journaux</a:t>
            </a:r>
            <a:r>
              <a:rPr lang="fr-FR" sz="1800" b="0" i="0" u="none" strike="noStrike" cap="none">
                <a:solidFill>
                  <a:srgbClr val="000000"/>
                </a:solidFill>
                <a:latin typeface="Gill Sans"/>
                <a:ea typeface="Gill Sans"/>
                <a:cs typeface="Gill Sans"/>
                <a:sym typeface="Gill Sans"/>
              </a:rPr>
              <a:t> de bord et rotation</a:t>
            </a:r>
            <a:endParaRPr sz="1800" b="0" i="0" u="none" strike="noStrike" cap="none">
              <a:solidFill>
                <a:srgbClr val="000000"/>
              </a:solidFill>
              <a:latin typeface="Gill Sans"/>
              <a:ea typeface="Gill Sans"/>
              <a:cs typeface="Gill Sans"/>
              <a:sym typeface="Gill Sans"/>
            </a:endParaRPr>
          </a:p>
        </p:txBody>
      </p:sp>
      <p:sp>
        <p:nvSpPr>
          <p:cNvPr id="889" name="Google Shape;889;p93"/>
          <p:cNvSpPr txBox="1"/>
          <p:nvPr/>
        </p:nvSpPr>
        <p:spPr>
          <a:xfrm>
            <a:off x="4171950" y="5911237"/>
            <a:ext cx="3414712"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Gill Sans"/>
              <a:buNone/>
            </a:pPr>
            <a:r>
              <a:rPr lang="fr-FR" sz="1800" b="0" i="0" u="none" strike="noStrike" cap="none">
                <a:solidFill>
                  <a:srgbClr val="000000"/>
                </a:solidFill>
                <a:latin typeface="Gill Sans"/>
                <a:ea typeface="Gill Sans"/>
                <a:cs typeface="Gill Sans"/>
                <a:sym typeface="Gill Sans"/>
              </a:rPr>
              <a:t>TP avec un Google Forms</a:t>
            </a:r>
            <a:endParaRPr sz="1800" b="0" i="0" u="none" strike="noStrike" cap="none">
              <a:solidFill>
                <a:srgbClr val="000000"/>
              </a:solidFill>
              <a:latin typeface="Gill Sans"/>
              <a:ea typeface="Gill Sans"/>
              <a:cs typeface="Gill Sans"/>
              <a:sym typeface="Gill Sans"/>
            </a:endParaRPr>
          </a:p>
        </p:txBody>
      </p:sp>
      <p:pic>
        <p:nvPicPr>
          <p:cNvPr id="890" name="Google Shape;890;p93" descr="Réveil"/>
          <p:cNvPicPr preferRelativeResize="0"/>
          <p:nvPr/>
        </p:nvPicPr>
        <p:blipFill rotWithShape="1">
          <a:blip r:embed="rId3">
            <a:alphaModFix/>
          </a:blip>
          <a:srcRect/>
          <a:stretch/>
        </p:blipFill>
        <p:spPr>
          <a:xfrm>
            <a:off x="4371975" y="1016510"/>
            <a:ext cx="914400" cy="914400"/>
          </a:xfrm>
          <a:prstGeom prst="rect">
            <a:avLst/>
          </a:prstGeom>
          <a:noFill/>
          <a:ln>
            <a:noFill/>
          </a:ln>
        </p:spPr>
      </p:pic>
      <p:pic>
        <p:nvPicPr>
          <p:cNvPr id="891" name="Google Shape;891;p93" descr="Dossier avec contenu">
            <a:hlinkClick r:id="rId4"/>
          </p:cNvPr>
          <p:cNvPicPr preferRelativeResize="0"/>
          <p:nvPr/>
        </p:nvPicPr>
        <p:blipFill rotWithShape="1">
          <a:blip r:embed="rId5">
            <a:alphaModFix/>
          </a:blip>
          <a:srcRect/>
          <a:stretch/>
        </p:blipFill>
        <p:spPr>
          <a:xfrm>
            <a:off x="5071739" y="3452910"/>
            <a:ext cx="2123031" cy="1785673"/>
          </a:xfrm>
          <a:prstGeom prst="rect">
            <a:avLst/>
          </a:prstGeom>
          <a:noFill/>
          <a:ln>
            <a:noFill/>
          </a:ln>
        </p:spPr>
      </p:pic>
      <p:pic>
        <p:nvPicPr>
          <p:cNvPr id="892" name="Google Shape;892;p93" descr="Curseur"/>
          <p:cNvPicPr preferRelativeResize="0"/>
          <p:nvPr/>
        </p:nvPicPr>
        <p:blipFill rotWithShape="1">
          <a:blip r:embed="rId6">
            <a:alphaModFix/>
          </a:blip>
          <a:srcRect/>
          <a:stretch/>
        </p:blipFill>
        <p:spPr>
          <a:xfrm>
            <a:off x="6079331" y="4239387"/>
            <a:ext cx="914400" cy="9144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94"/>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fr-FR"/>
              <a:t>4 - GÉRER L'ESPACE DISQUE.</a:t>
            </a:r>
            <a:endParaRPr/>
          </a:p>
        </p:txBody>
      </p:sp>
      <p:sp>
        <p:nvSpPr>
          <p:cNvPr id="898" name="Google Shape;898;p94"/>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00"/>
              <a:buNone/>
            </a:pPr>
            <a:r>
              <a:rPr lang="fr-FR" dirty="0"/>
              <a:t>La vision Linux des disques – partitionner des disques – gestion du LVM </a:t>
            </a:r>
            <a:endParaRPr dirty="0"/>
          </a:p>
        </p:txBody>
      </p:sp>
      <p:pic>
        <p:nvPicPr>
          <p:cNvPr id="899" name="Google Shape;899;p94" descr="Linux Logo : histoire, signification de l&amp;#39;emblème"/>
          <p:cNvPicPr preferRelativeResize="0"/>
          <p:nvPr/>
        </p:nvPicPr>
        <p:blipFill rotWithShape="1">
          <a:blip r:embed="rId3">
            <a:alphaModFix/>
          </a:blip>
          <a:srcRect/>
          <a:stretch/>
        </p:blipFill>
        <p:spPr>
          <a:xfrm>
            <a:off x="1" y="4237263"/>
            <a:ext cx="4659086" cy="262073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5"/>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4 - GÉRER L'ESPACE DISQUE.</a:t>
            </a:r>
            <a:endParaRPr/>
          </a:p>
        </p:txBody>
      </p:sp>
      <p:sp>
        <p:nvSpPr>
          <p:cNvPr id="905" name="Google Shape;905;p95"/>
          <p:cNvSpPr txBox="1">
            <a:spLocks noGrp="1"/>
          </p:cNvSpPr>
          <p:nvPr>
            <p:ph type="body" idx="1"/>
          </p:nvPr>
        </p:nvSpPr>
        <p:spPr>
          <a:xfrm>
            <a:off x="2231136" y="2828545"/>
            <a:ext cx="7729728" cy="144818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000"/>
              <a:buNone/>
            </a:pPr>
            <a:r>
              <a:rPr lang="fr-FR" sz="2000">
                <a:latin typeface="Lemon"/>
                <a:ea typeface="Lemon"/>
                <a:cs typeface="Lemon"/>
                <a:sym typeface="Lemon"/>
              </a:rPr>
              <a:t>4-1. La vision Linux des disques.</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4-2. Partitionner des disques (MBR, GPT).</a:t>
            </a:r>
            <a:endParaRPr/>
          </a:p>
          <a:p>
            <a:pPr marL="0" lvl="0" indent="0" algn="l" rtl="0">
              <a:lnSpc>
                <a:spcPct val="100000"/>
              </a:lnSpc>
              <a:spcBef>
                <a:spcPts val="1000"/>
              </a:spcBef>
              <a:spcAft>
                <a:spcPts val="0"/>
              </a:spcAft>
              <a:buSzPts val="2000"/>
              <a:buNone/>
            </a:pPr>
            <a:r>
              <a:rPr lang="fr-FR" sz="2000">
                <a:latin typeface="Lemon"/>
                <a:ea typeface="Lemon"/>
                <a:cs typeface="Lemon"/>
                <a:sym typeface="Lemon"/>
              </a:rPr>
              <a:t>4-3. Gérer le LVM.</a:t>
            </a:r>
            <a:endParaRPr sz="2000">
              <a:latin typeface="Lemon"/>
              <a:ea typeface="Lemon"/>
              <a:cs typeface="Lemon"/>
              <a:sym typeface="Lemon"/>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96"/>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4-1 </a:t>
            </a:r>
            <a:r>
              <a:rPr lang="fr-FR" sz="2600"/>
              <a:t>LA VISION LINUX DES DISQUES</a:t>
            </a:r>
            <a:endParaRPr sz="2600"/>
          </a:p>
        </p:txBody>
      </p:sp>
      <p:sp>
        <p:nvSpPr>
          <p:cNvPr id="911" name="Google Shape;911;p96"/>
          <p:cNvSpPr txBox="1">
            <a:spLocks noGrp="1"/>
          </p:cNvSpPr>
          <p:nvPr>
            <p:ph type="body" idx="1"/>
          </p:nvPr>
        </p:nvSpPr>
        <p:spPr>
          <a:xfrm>
            <a:off x="1810327" y="2746660"/>
            <a:ext cx="8876145" cy="2795155"/>
          </a:xfrm>
          <a:prstGeom prst="rect">
            <a:avLst/>
          </a:prstGeom>
          <a:noFill/>
          <a:ln>
            <a:noFill/>
          </a:ln>
        </p:spPr>
        <p:txBody>
          <a:bodyPr spcFirstLastPara="1" wrap="square" lIns="91425" tIns="45700" rIns="91425" bIns="45700" anchor="t" anchorCtr="0">
            <a:normAutofit/>
          </a:bodyPr>
          <a:lstStyle/>
          <a:p>
            <a:pPr marL="228600" lvl="0" indent="-228600" algn="l" rtl="0">
              <a:lnSpc>
                <a:spcPct val="100000"/>
              </a:lnSpc>
              <a:spcBef>
                <a:spcPts val="0"/>
              </a:spcBef>
              <a:spcAft>
                <a:spcPts val="0"/>
              </a:spcAft>
              <a:buSzPts val="1800"/>
              <a:buChar char="•"/>
            </a:pPr>
            <a:r>
              <a:rPr lang="fr-FR">
                <a:solidFill>
                  <a:schemeClr val="dk1"/>
                </a:solidFill>
              </a:rPr>
              <a:t>La vision Linux de la gestion des disques ( unités de stockage) se base sur le principe </a:t>
            </a:r>
            <a:r>
              <a:rPr lang="fr-FR" b="1" u="sng">
                <a:solidFill>
                  <a:srgbClr val="002060"/>
                </a:solidFill>
              </a:rPr>
              <a:t>du système de fichier</a:t>
            </a:r>
            <a:r>
              <a:rPr lang="fr-FR">
                <a:solidFill>
                  <a:schemeClr val="dk1"/>
                </a:solidFill>
              </a:rPr>
              <a:t>.</a:t>
            </a:r>
            <a:endParaRPr/>
          </a:p>
          <a:p>
            <a:pPr marL="228600" lvl="0" indent="-228600" algn="l" rtl="0">
              <a:lnSpc>
                <a:spcPct val="100000"/>
              </a:lnSpc>
              <a:spcBef>
                <a:spcPts val="1000"/>
              </a:spcBef>
              <a:spcAft>
                <a:spcPts val="0"/>
              </a:spcAft>
              <a:buSzPts val="1800"/>
              <a:buChar char="•"/>
            </a:pPr>
            <a:r>
              <a:rPr lang="fr-FR" b="1" u="sng">
                <a:solidFill>
                  <a:srgbClr val="002060"/>
                </a:solidFill>
              </a:rPr>
              <a:t>Le système de fichier </a:t>
            </a:r>
            <a:r>
              <a:rPr lang="fr-FR">
                <a:solidFill>
                  <a:schemeClr val="dk1"/>
                </a:solidFill>
              </a:rPr>
              <a:t>est un type de formatage qui va s’appliquer sur une partition (une partie hermétique d’un disque).</a:t>
            </a:r>
            <a:endParaRPr/>
          </a:p>
          <a:p>
            <a:pPr marL="228600" lvl="0" indent="-228600" algn="l" rtl="0">
              <a:lnSpc>
                <a:spcPct val="100000"/>
              </a:lnSpc>
              <a:spcBef>
                <a:spcPts val="1000"/>
              </a:spcBef>
              <a:spcAft>
                <a:spcPts val="0"/>
              </a:spcAft>
              <a:buSzPts val="1800"/>
              <a:buChar char="•"/>
            </a:pPr>
            <a:r>
              <a:rPr lang="fr-FR"/>
              <a:t>Le système de fichier de Linux est tout entier organisé à l'intérieur d'une seule </a:t>
            </a:r>
            <a:r>
              <a:rPr lang="fr-FR" b="1" u="sng">
                <a:solidFill>
                  <a:srgbClr val="002060"/>
                </a:solidFill>
              </a:rPr>
              <a:t>arborescence </a:t>
            </a:r>
            <a:r>
              <a:rPr lang="fr-FR">
                <a:solidFill>
                  <a:schemeClr val="dk1"/>
                </a:solidFill>
              </a:rPr>
              <a:t>(avec répertoire et sous-répertoire).</a:t>
            </a:r>
            <a:endParaRPr>
              <a:solidFill>
                <a:schemeClr val="dk1"/>
              </a:solidFill>
            </a:endParaRPr>
          </a:p>
          <a:p>
            <a:pPr marL="228600" lvl="0" indent="-228600" algn="l" rtl="0">
              <a:lnSpc>
                <a:spcPct val="100000"/>
              </a:lnSpc>
              <a:spcBef>
                <a:spcPts val="1000"/>
              </a:spcBef>
              <a:spcAft>
                <a:spcPts val="0"/>
              </a:spcAft>
              <a:buSzPts val="1800"/>
              <a:buChar char="•"/>
            </a:pPr>
            <a:r>
              <a:rPr lang="fr-FR">
                <a:solidFill>
                  <a:schemeClr val="dk1"/>
                </a:solidFill>
              </a:rPr>
              <a:t>On peut donc voir le système fichier comme </a:t>
            </a:r>
            <a:r>
              <a:rPr lang="fr-FR" b="1" u="sng">
                <a:solidFill>
                  <a:srgbClr val="002060"/>
                </a:solidFill>
              </a:rPr>
              <a:t>un index géant </a:t>
            </a:r>
            <a:r>
              <a:rPr lang="fr-FR">
                <a:solidFill>
                  <a:schemeClr val="dk1"/>
                </a:solidFill>
              </a:rPr>
              <a:t>qui viendrait organiser et faciliter la recherche de données.</a:t>
            </a:r>
            <a:endParaRPr/>
          </a:p>
        </p:txBody>
      </p:sp>
      <p:pic>
        <p:nvPicPr>
          <p:cNvPr id="912" name="Google Shape;912;p96"/>
          <p:cNvPicPr preferRelativeResize="0"/>
          <p:nvPr/>
        </p:nvPicPr>
        <p:blipFill rotWithShape="1">
          <a:blip r:embed="rId3">
            <a:alphaModFix/>
          </a:blip>
          <a:srcRect/>
          <a:stretch/>
        </p:blipFill>
        <p:spPr>
          <a:xfrm>
            <a:off x="9256715" y="5347612"/>
            <a:ext cx="1408298" cy="133514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97"/>
          <p:cNvSpPr txBox="1">
            <a:spLocks noGrp="1"/>
          </p:cNvSpPr>
          <p:nvPr>
            <p:ph type="title"/>
          </p:nvPr>
        </p:nvSpPr>
        <p:spPr>
          <a:xfrm>
            <a:off x="2231136" y="964692"/>
            <a:ext cx="7729728" cy="118872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fr-FR"/>
              <a:t>4-1 </a:t>
            </a:r>
            <a:r>
              <a:rPr lang="fr-FR" sz="2600"/>
              <a:t>LA VISION LINUX DES DISQUES</a:t>
            </a:r>
            <a:endParaRPr sz="2600"/>
          </a:p>
        </p:txBody>
      </p:sp>
      <p:sp>
        <p:nvSpPr>
          <p:cNvPr id="918" name="Google Shape;918;p97"/>
          <p:cNvSpPr txBox="1">
            <a:spLocks noGrp="1"/>
          </p:cNvSpPr>
          <p:nvPr>
            <p:ph type="body" idx="2"/>
          </p:nvPr>
        </p:nvSpPr>
        <p:spPr>
          <a:xfrm>
            <a:off x="6338315" y="2313131"/>
            <a:ext cx="5114776" cy="3962401"/>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100"/>
              <a:buChar char="•"/>
            </a:pPr>
            <a:r>
              <a:rPr lang="fr-FR" sz="1100" b="1">
                <a:solidFill>
                  <a:srgbClr val="002060"/>
                </a:solidFill>
              </a:rPr>
              <a:t>/ (La racine, root)</a:t>
            </a:r>
            <a:endParaRPr/>
          </a:p>
          <a:p>
            <a:pPr marL="228600" lvl="0" indent="-228600" algn="l" rtl="0">
              <a:lnSpc>
                <a:spcPct val="100000"/>
              </a:lnSpc>
              <a:spcBef>
                <a:spcPts val="1000"/>
              </a:spcBef>
              <a:spcAft>
                <a:spcPts val="0"/>
              </a:spcAft>
              <a:buSzPts val="1100"/>
              <a:buChar char="•"/>
            </a:pPr>
            <a:r>
              <a:rPr lang="fr-FR" sz="1100" b="1">
                <a:solidFill>
                  <a:srgbClr val="002060"/>
                </a:solidFill>
              </a:rPr>
              <a:t>/bin (Les commandes)</a:t>
            </a:r>
            <a:endParaRPr/>
          </a:p>
          <a:p>
            <a:pPr marL="228600" lvl="0" indent="-228600" algn="l" rtl="0">
              <a:lnSpc>
                <a:spcPct val="100000"/>
              </a:lnSpc>
              <a:spcBef>
                <a:spcPts val="1000"/>
              </a:spcBef>
              <a:spcAft>
                <a:spcPts val="0"/>
              </a:spcAft>
              <a:buSzPts val="1100"/>
              <a:buChar char="•"/>
            </a:pPr>
            <a:r>
              <a:rPr lang="fr-FR" sz="1100" b="1">
                <a:solidFill>
                  <a:srgbClr val="002060"/>
                </a:solidFill>
              </a:rPr>
              <a:t>/boot (l'amorçage LILO)</a:t>
            </a:r>
            <a:endParaRPr/>
          </a:p>
          <a:p>
            <a:pPr marL="228600" lvl="0" indent="-228600" algn="l" rtl="0">
              <a:lnSpc>
                <a:spcPct val="100000"/>
              </a:lnSpc>
              <a:spcBef>
                <a:spcPts val="1000"/>
              </a:spcBef>
              <a:spcAft>
                <a:spcPts val="0"/>
              </a:spcAft>
              <a:buSzPts val="1100"/>
              <a:buChar char="•"/>
            </a:pPr>
            <a:r>
              <a:rPr lang="fr-FR" sz="1100" b="1">
                <a:solidFill>
                  <a:srgbClr val="002060"/>
                </a:solidFill>
              </a:rPr>
              <a:t>/dev (Les périphériques, "devices")</a:t>
            </a:r>
            <a:endParaRPr/>
          </a:p>
          <a:p>
            <a:pPr marL="228600" lvl="0" indent="-228600" algn="l" rtl="0">
              <a:lnSpc>
                <a:spcPct val="100000"/>
              </a:lnSpc>
              <a:spcBef>
                <a:spcPts val="1000"/>
              </a:spcBef>
              <a:spcAft>
                <a:spcPts val="0"/>
              </a:spcAft>
              <a:buSzPts val="1100"/>
              <a:buChar char="•"/>
            </a:pPr>
            <a:r>
              <a:rPr lang="fr-FR" sz="1100" b="1">
                <a:solidFill>
                  <a:srgbClr val="002060"/>
                </a:solidFill>
              </a:rPr>
              <a:t>/etc (La configuration)</a:t>
            </a:r>
            <a:endParaRPr/>
          </a:p>
          <a:p>
            <a:pPr marL="228600" lvl="0" indent="-228600" algn="l" rtl="0">
              <a:lnSpc>
                <a:spcPct val="100000"/>
              </a:lnSpc>
              <a:spcBef>
                <a:spcPts val="1000"/>
              </a:spcBef>
              <a:spcAft>
                <a:spcPts val="0"/>
              </a:spcAft>
              <a:buSzPts val="1100"/>
              <a:buChar char="•"/>
            </a:pPr>
            <a:r>
              <a:rPr lang="fr-FR" sz="1100" b="1">
                <a:solidFill>
                  <a:srgbClr val="002060"/>
                </a:solidFill>
              </a:rPr>
              <a:t>/home (Les répertoires de base des utilisateurs)</a:t>
            </a:r>
            <a:endParaRPr/>
          </a:p>
          <a:p>
            <a:pPr marL="228600" lvl="0" indent="-228600" algn="l" rtl="0">
              <a:lnSpc>
                <a:spcPct val="100000"/>
              </a:lnSpc>
              <a:spcBef>
                <a:spcPts val="1000"/>
              </a:spcBef>
              <a:spcAft>
                <a:spcPts val="0"/>
              </a:spcAft>
              <a:buSzPts val="1100"/>
              <a:buChar char="•"/>
            </a:pPr>
            <a:r>
              <a:rPr lang="fr-FR" sz="1100" b="1">
                <a:solidFill>
                  <a:srgbClr val="002060"/>
                </a:solidFill>
              </a:rPr>
              <a:t>/lib (Les bibliothèques de routines, le module du kernel, "library")</a:t>
            </a:r>
            <a:endParaRPr/>
          </a:p>
          <a:p>
            <a:pPr marL="228600" lvl="0" indent="-228600" algn="l" rtl="0">
              <a:lnSpc>
                <a:spcPct val="100000"/>
              </a:lnSpc>
              <a:spcBef>
                <a:spcPts val="1000"/>
              </a:spcBef>
              <a:spcAft>
                <a:spcPts val="0"/>
              </a:spcAft>
              <a:buSzPts val="1100"/>
              <a:buChar char="•"/>
            </a:pPr>
            <a:r>
              <a:rPr lang="fr-FR" sz="1100" b="1">
                <a:solidFill>
                  <a:srgbClr val="002060"/>
                </a:solidFill>
              </a:rPr>
              <a:t>/var (Les journaux systèmes)</a:t>
            </a:r>
            <a:endParaRPr/>
          </a:p>
          <a:p>
            <a:pPr marL="228600" lvl="0" indent="-228600" algn="l" rtl="0">
              <a:lnSpc>
                <a:spcPct val="100000"/>
              </a:lnSpc>
              <a:spcBef>
                <a:spcPts val="1000"/>
              </a:spcBef>
              <a:spcAft>
                <a:spcPts val="0"/>
              </a:spcAft>
              <a:buSzPts val="1100"/>
              <a:buChar char="•"/>
            </a:pPr>
            <a:r>
              <a:rPr lang="fr-FR" sz="1100" b="1">
                <a:solidFill>
                  <a:srgbClr val="002060"/>
                </a:solidFill>
              </a:rPr>
              <a:t>/mnt (Les volumes montés)</a:t>
            </a:r>
            <a:endParaRPr/>
          </a:p>
          <a:p>
            <a:pPr marL="228600" lvl="0" indent="-228600" algn="l" rtl="0">
              <a:lnSpc>
                <a:spcPct val="100000"/>
              </a:lnSpc>
              <a:spcBef>
                <a:spcPts val="1000"/>
              </a:spcBef>
              <a:spcAft>
                <a:spcPts val="0"/>
              </a:spcAft>
              <a:buSzPts val="1100"/>
              <a:buChar char="•"/>
            </a:pPr>
            <a:r>
              <a:rPr lang="fr-FR" sz="1100" b="1">
                <a:solidFill>
                  <a:srgbClr val="002060"/>
                </a:solidFill>
              </a:rPr>
              <a:t>/root (le répertoire du super utilisateur)</a:t>
            </a:r>
            <a:endParaRPr/>
          </a:p>
          <a:p>
            <a:pPr marL="228600" lvl="0" indent="-228600" algn="l" rtl="0">
              <a:lnSpc>
                <a:spcPct val="100000"/>
              </a:lnSpc>
              <a:spcBef>
                <a:spcPts val="1000"/>
              </a:spcBef>
              <a:spcAft>
                <a:spcPts val="0"/>
              </a:spcAft>
              <a:buSzPts val="1100"/>
              <a:buChar char="•"/>
            </a:pPr>
            <a:r>
              <a:rPr lang="fr-FR" sz="1100" b="1">
                <a:solidFill>
                  <a:srgbClr val="002060"/>
                </a:solidFill>
              </a:rPr>
              <a:t>/sbin (Les fichiers systèmes binaires)</a:t>
            </a:r>
            <a:endParaRPr/>
          </a:p>
          <a:p>
            <a:pPr marL="228600" lvl="0" indent="-228600" algn="l" rtl="0">
              <a:lnSpc>
                <a:spcPct val="100000"/>
              </a:lnSpc>
              <a:spcBef>
                <a:spcPts val="1000"/>
              </a:spcBef>
              <a:spcAft>
                <a:spcPts val="0"/>
              </a:spcAft>
              <a:buSzPts val="1100"/>
              <a:buChar char="•"/>
            </a:pPr>
            <a:r>
              <a:rPr lang="fr-FR" sz="1100" b="1">
                <a:solidFill>
                  <a:srgbClr val="002060"/>
                </a:solidFill>
              </a:rPr>
              <a:t>/tmp (Le répertoire temporaire)</a:t>
            </a:r>
            <a:endParaRPr/>
          </a:p>
          <a:p>
            <a:pPr marL="228600" lvl="0" indent="-228600" algn="l" rtl="0">
              <a:lnSpc>
                <a:spcPct val="100000"/>
              </a:lnSpc>
              <a:spcBef>
                <a:spcPts val="1000"/>
              </a:spcBef>
              <a:spcAft>
                <a:spcPts val="0"/>
              </a:spcAft>
              <a:buSzPts val="1100"/>
              <a:buChar char="•"/>
            </a:pPr>
            <a:r>
              <a:rPr lang="fr-FR" sz="1100" b="1">
                <a:solidFill>
                  <a:srgbClr val="002060"/>
                </a:solidFill>
              </a:rPr>
              <a:t>/usr (les applications)</a:t>
            </a:r>
            <a:endParaRPr sz="1100" b="1">
              <a:solidFill>
                <a:srgbClr val="002060"/>
              </a:solidFill>
            </a:endParaRPr>
          </a:p>
          <a:p>
            <a:pPr marL="228600" lvl="0" indent="-228600" algn="l" rtl="0">
              <a:lnSpc>
                <a:spcPct val="100000"/>
              </a:lnSpc>
              <a:spcBef>
                <a:spcPts val="1000"/>
              </a:spcBef>
              <a:spcAft>
                <a:spcPts val="0"/>
              </a:spcAft>
              <a:buSzPts val="1100"/>
              <a:buChar char="•"/>
            </a:pPr>
            <a:r>
              <a:rPr lang="fr-FR" sz="1100" b="1">
                <a:solidFill>
                  <a:srgbClr val="002060"/>
                </a:solidFill>
              </a:rPr>
              <a:t>/usr/doc (La documentation)</a:t>
            </a:r>
            <a:endParaRPr/>
          </a:p>
          <a:p>
            <a:pPr marL="228600" lvl="0" indent="-228600" algn="l" rtl="0">
              <a:lnSpc>
                <a:spcPct val="100000"/>
              </a:lnSpc>
              <a:spcBef>
                <a:spcPts val="1000"/>
              </a:spcBef>
              <a:spcAft>
                <a:spcPts val="0"/>
              </a:spcAft>
              <a:buSzPts val="1100"/>
              <a:buChar char="•"/>
            </a:pPr>
            <a:r>
              <a:rPr lang="fr-FR" sz="1100" b="1">
                <a:solidFill>
                  <a:srgbClr val="002060"/>
                </a:solidFill>
              </a:rPr>
              <a:t>/usr/man (le manuel de l'utilisateur)</a:t>
            </a:r>
            <a:endParaRPr sz="1100" b="1">
              <a:solidFill>
                <a:srgbClr val="002060"/>
              </a:solidFill>
            </a:endParaRPr>
          </a:p>
        </p:txBody>
      </p:sp>
      <p:pic>
        <p:nvPicPr>
          <p:cNvPr id="919" name="Google Shape;919;p97"/>
          <p:cNvPicPr preferRelativeResize="0">
            <a:picLocks noGrp="1"/>
          </p:cNvPicPr>
          <p:nvPr>
            <p:ph type="body" idx="1"/>
          </p:nvPr>
        </p:nvPicPr>
        <p:blipFill rotWithShape="1">
          <a:blip r:embed="rId3">
            <a:alphaModFix/>
          </a:blip>
          <a:srcRect/>
          <a:stretch/>
        </p:blipFill>
        <p:spPr>
          <a:xfrm>
            <a:off x="2392218" y="2595866"/>
            <a:ext cx="2937164" cy="3962684"/>
          </a:xfrm>
          <a:prstGeom prst="rect">
            <a:avLst/>
          </a:prstGeom>
          <a:noFill/>
          <a:ln>
            <a:noFill/>
          </a:ln>
        </p:spPr>
      </p:pic>
      <p:sp>
        <p:nvSpPr>
          <p:cNvPr id="920" name="Google Shape;920;p97"/>
          <p:cNvSpPr txBox="1"/>
          <p:nvPr/>
        </p:nvSpPr>
        <p:spPr>
          <a:xfrm>
            <a:off x="314034" y="3943924"/>
            <a:ext cx="1856509"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800" b="1">
                <a:solidFill>
                  <a:srgbClr val="002060"/>
                </a:solidFill>
                <a:latin typeface="Gill Sans"/>
                <a:ea typeface="Gill Sans"/>
                <a:cs typeface="Gill Sans"/>
                <a:sym typeface="Gill Sans"/>
              </a:rPr>
              <a:t>Représentation système de fichiers</a:t>
            </a:r>
            <a:endParaRPr sz="1800" b="1">
              <a:solidFill>
                <a:srgbClr val="002060"/>
              </a:solidFill>
              <a:latin typeface="Gill Sans"/>
              <a:ea typeface="Gill Sans"/>
              <a:cs typeface="Gill Sans"/>
              <a:sym typeface="Gill Sans"/>
            </a:endParaRPr>
          </a:p>
        </p:txBody>
      </p:sp>
      <p:pic>
        <p:nvPicPr>
          <p:cNvPr id="921" name="Google Shape;921;p97"/>
          <p:cNvPicPr preferRelativeResize="0"/>
          <p:nvPr/>
        </p:nvPicPr>
        <p:blipFill rotWithShape="1">
          <a:blip r:embed="rId4">
            <a:alphaModFix/>
          </a:blip>
          <a:srcRect/>
          <a:stretch/>
        </p:blipFill>
        <p:spPr>
          <a:xfrm>
            <a:off x="539003" y="5020317"/>
            <a:ext cx="1406570" cy="1336875"/>
          </a:xfrm>
          <a:prstGeom prst="rect">
            <a:avLst/>
          </a:prstGeom>
          <a:noFill/>
          <a:ln>
            <a:noFill/>
          </a:ln>
        </p:spPr>
      </p:pic>
    </p:spTree>
  </p:cSld>
  <p:clrMapOvr>
    <a:masterClrMapping/>
  </p:clrMapOvr>
</p:sld>
</file>

<file path=ppt/theme/theme1.xml><?xml version="1.0" encoding="utf-8"?>
<a:theme xmlns:a="http://schemas.openxmlformats.org/drawingml/2006/main" name="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olis">
  <a:themeElements>
    <a:clrScheme name="Colis">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Colis">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lis">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4.xml><?xml version="1.0" encoding="utf-8"?>
<a:theme xmlns:a="http://schemas.openxmlformats.org/drawingml/2006/main"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19635</TotalTime>
  <Words>10325</Words>
  <Application>Microsoft Macintosh PowerPoint</Application>
  <PresentationFormat>Grand écran</PresentationFormat>
  <Paragraphs>1629</Paragraphs>
  <Slides>167</Slides>
  <Notes>163</Notes>
  <HiddenSlides>0</HiddenSlides>
  <MMClips>0</MMClips>
  <ScaleCrop>false</ScaleCrop>
  <HeadingPairs>
    <vt:vector size="8" baseType="variant">
      <vt:variant>
        <vt:lpstr>Polices utilisées</vt:lpstr>
      </vt:variant>
      <vt:variant>
        <vt:i4>13</vt:i4>
      </vt:variant>
      <vt:variant>
        <vt:lpstr>Thème</vt:lpstr>
      </vt:variant>
      <vt:variant>
        <vt:i4>3</vt:i4>
      </vt:variant>
      <vt:variant>
        <vt:lpstr>Serveurs OLE incorporés</vt:lpstr>
      </vt:variant>
      <vt:variant>
        <vt:i4>1</vt:i4>
      </vt:variant>
      <vt:variant>
        <vt:lpstr>Titres des diapositives</vt:lpstr>
      </vt:variant>
      <vt:variant>
        <vt:i4>167</vt:i4>
      </vt:variant>
    </vt:vector>
  </HeadingPairs>
  <TitlesOfParts>
    <vt:vector size="184" baseType="lpstr">
      <vt:lpstr>Trebuchet MS</vt:lpstr>
      <vt:lpstr>Montserrat</vt:lpstr>
      <vt:lpstr>Ubuntu</vt:lpstr>
      <vt:lpstr>Noto Sans Symbols</vt:lpstr>
      <vt:lpstr>Poppins</vt:lpstr>
      <vt:lpstr>Calibri</vt:lpstr>
      <vt:lpstr>Wingdings</vt:lpstr>
      <vt:lpstr>Gill Sans</vt:lpstr>
      <vt:lpstr>Times New Roman</vt:lpstr>
      <vt:lpstr>Lemon</vt:lpstr>
      <vt:lpstr>Arial</vt:lpstr>
      <vt:lpstr>Verdana</vt:lpstr>
      <vt:lpstr>Gill Sans MT</vt:lpstr>
      <vt:lpstr>Colis</vt:lpstr>
      <vt:lpstr>Colis</vt:lpstr>
      <vt:lpstr>1_Colis</vt:lpstr>
      <vt:lpstr>AcroExch.Document.DC</vt:lpstr>
      <vt:lpstr>Présentation PowerPoint</vt:lpstr>
      <vt:lpstr>SOMMAIRE</vt:lpstr>
      <vt:lpstr>1- C’EST QUOI LINUX?</vt:lpstr>
      <vt:lpstr>1-C’EST QUOI LINUX?</vt:lpstr>
      <vt:lpstr>1-1 UN PEU D’HISTOIRE</vt:lpstr>
      <vt:lpstr>1-1 UN PEU D’HISTOIRE</vt:lpstr>
      <vt:lpstr>1-1 UN PEU D’HISTOIRE</vt:lpstr>
      <vt:lpstr>1- 2 LES CARACTÉRISTIQUES LINUX</vt:lpstr>
      <vt:lpstr>1- 3 LES FONCTIONNALITÉS LINUX</vt:lpstr>
      <vt:lpstr>1- 4 LES UNIX-LIKE</vt:lpstr>
      <vt:lpstr>1- 5 LES DISTRIBUTIONS LINUX</vt:lpstr>
      <vt:lpstr>1- 5 LES DISTRIBUTIONS LINUX</vt:lpstr>
      <vt:lpstr>1- 5 LES DISTRIBUTIONS LINUX</vt:lpstr>
      <vt:lpstr>1- 4 LES DISTRIBUTIONS LINUX</vt:lpstr>
      <vt:lpstr>1- 6 LA DOCUMENTATION LINUX</vt:lpstr>
      <vt:lpstr>1- 6 LA DOCUMENTATION LINUX</vt:lpstr>
      <vt:lpstr>1- 6 LA DOCUMENTATION LINUX</vt:lpstr>
      <vt:lpstr>UN PETIT QUIZ</vt:lpstr>
      <vt:lpstr>2- INSTALLATION LINUX ET APPLICATIONS</vt:lpstr>
      <vt:lpstr>2 - INSTALLATION LINUX ET APPLICATIONS</vt:lpstr>
      <vt:lpstr>2 -1 RAPPEL</vt:lpstr>
      <vt:lpstr>2 -2 PRÉSENTATION DE 2 DISTRIBUTIONS</vt:lpstr>
      <vt:lpstr>2 -2 PRÉSENTATION DE 2 DISTRIBUTIONS</vt:lpstr>
      <vt:lpstr>2-3 INSTALLATION DES DISTRIBUTIONS LINUX</vt:lpstr>
      <vt:lpstr>2-3 INSTALLATION DES DISTRIBUTIONS LINUX</vt:lpstr>
      <vt:lpstr>2-4 INSTALLATION DES APPLICATIONS SOUS FEDORA</vt:lpstr>
      <vt:lpstr>2-4 INSTALLATION DES APPLICATIONS SOUS FEDORA</vt:lpstr>
      <vt:lpstr>2-4 INSTALLATION DES APPLICATIONS SOUS FEDORA</vt:lpstr>
      <vt:lpstr>2-5 INSTALLATION DES APPLICATIONS SOUS DEBIAN</vt:lpstr>
      <vt:lpstr>2-5 INSTALLATION DES APPLICATIONS SOUS DEBIAN</vt:lpstr>
      <vt:lpstr>2-4 INSTALLATION DES APPLICATIONS SOUS DEBIAN</vt:lpstr>
      <vt:lpstr>TP TIME</vt:lpstr>
      <vt:lpstr>3 - ADMINISTRER LE SYSTÈME AVEC LES COMMANDES CONSOLE</vt:lpstr>
      <vt:lpstr>3 - ADMINISTRER LE SYSTÈME AVEC LES COMMANDES CONSOLE</vt:lpstr>
      <vt:lpstr>3-1 LE SYSTÈME DE FICHIER AVEC LINUX</vt:lpstr>
      <vt:lpstr>3-1 LE SYSTÈME DE FICHIER AVEC LINUX</vt:lpstr>
      <vt:lpstr>3-1 LE SYSTÈME DE FICHIER AVEC LINUX</vt:lpstr>
      <vt:lpstr>3-1 LE SYSTÈME DE FICHIER AVEC LINUX</vt:lpstr>
      <vt:lpstr>3-2 LES COMMANDES DE BASE LINUX</vt:lpstr>
      <vt:lpstr>3-2 LES COMMANDES DE BASE LINUX</vt:lpstr>
      <vt:lpstr>3-2 LES COMMANDES DE BASE LINUX</vt:lpstr>
      <vt:lpstr>3-2 LES COMMANDES DE BASE LINUX</vt:lpstr>
      <vt:lpstr>3-2 LES COMMANDES DE BASE LINUX</vt:lpstr>
      <vt:lpstr>3-2 LES COMMANDES DE BASE LINUX</vt:lpstr>
      <vt:lpstr>TP TIME</vt:lpstr>
      <vt:lpstr>TP TIME 2</vt:lpstr>
      <vt:lpstr>3-3 GÉRER LES UTILISATEURS</vt:lpstr>
      <vt:lpstr>3-3 GÉRER LES UTILISATEURS</vt:lpstr>
      <vt:lpstr>3-3 GÉRER LES UTILISATEURS</vt:lpstr>
      <vt:lpstr>3-3 GÉRER LES UTILISATEURS</vt:lpstr>
      <vt:lpstr>3-3 GÉRER LES UTILISATEURS</vt:lpstr>
      <vt:lpstr>3-3 GÉRER LES UTILISATEURS</vt:lpstr>
      <vt:lpstr>3-3 GÉRER LES UTILISATEURS</vt:lpstr>
      <vt:lpstr>3-4 gérer les utilisateurs</vt:lpstr>
      <vt:lpstr>3-3 GÉRER LES UTILISATEURS</vt:lpstr>
      <vt:lpstr>3-3 GÉRER LES UTILISATEURS</vt:lpstr>
      <vt:lpstr>3-3 GÉRER LES UTILISATEURS</vt:lpstr>
      <vt:lpstr>3-3 GÉRER LES UTILISATEURS</vt:lpstr>
      <vt:lpstr>3-3 GÉRER LES UTILISATEURS</vt:lpstr>
      <vt:lpstr>3-3 GÉRER LES UTILISATEURS</vt:lpstr>
      <vt:lpstr>3-3 GÉRER LES UTILISATEURS</vt:lpstr>
      <vt:lpstr>3-3 GÉRER LES UTILISATEURS</vt:lpstr>
      <vt:lpstr>3-3 GÉRER LES UTILISATEURS</vt:lpstr>
      <vt:lpstr>3-4 gérer les utilisateurs</vt:lpstr>
      <vt:lpstr>3-4 gérer les utilisateurs</vt:lpstr>
      <vt:lpstr>3-3 GÉRER LES UTILISATEURS</vt:lpstr>
      <vt:lpstr>TP TIME</vt:lpstr>
      <vt:lpstr>3-4 GÉRER LES PROCESSUS</vt:lpstr>
      <vt:lpstr>3-4 GÉRER LES PROCESSUS</vt:lpstr>
      <vt:lpstr>Présentation PowerPoint</vt:lpstr>
      <vt:lpstr>Présentation PowerPoint</vt:lpstr>
      <vt:lpstr>Présentation PowerPoint</vt:lpstr>
      <vt:lpstr>Présentation PowerPoint</vt:lpstr>
      <vt:lpstr>Présentation PowerPoint</vt:lpstr>
      <vt:lpstr>Présentation PowerPoint</vt:lpstr>
      <vt:lpstr>3-4 GÉRER LES PROCESSUS</vt:lpstr>
      <vt:lpstr>3-4 GÉRER LES PROCESSUS</vt:lpstr>
      <vt:lpstr>3-4 GÉRER LES PROCESSUS</vt:lpstr>
      <vt:lpstr>3-4 GÉRER LES PROCESSUS</vt:lpstr>
      <vt:lpstr>TP TIME</vt:lpstr>
      <vt:lpstr>3-5 PROGRAMMER DES TRAVAUX PÉRIODIQUES</vt:lpstr>
      <vt:lpstr>3-5 PROGRAMMER DES TRAVAUX PÉRIODIQUES</vt:lpstr>
      <vt:lpstr>3-5 PROGRAMMER DES TRAVAUX PÉRIODIQUES</vt:lpstr>
      <vt:lpstr>3-5 PROGRAMMER DES TRAVAUX PÉRIODIQUES</vt:lpstr>
      <vt:lpstr>3-5 PROGRAMMER DES TRAVAUX PÉRIODIQUES</vt:lpstr>
      <vt:lpstr>3-5 PROGRAMMER DES TRAVAUX PÉRIODIQUES</vt:lpstr>
      <vt:lpstr>TP TIME</vt:lpstr>
      <vt:lpstr>3-5 ORGANISER LES JOURNAUX DE BORDS ET LEURS ROTATIONS</vt:lpstr>
      <vt:lpstr>3-5 ORGANISER LES JOURNAUX DE BORDS ET LEURS ROTATIONS</vt:lpstr>
      <vt:lpstr>3-5 ORGANISER LES JOURNAUX DE BORDS ET LEURS ROTATIONS</vt:lpstr>
      <vt:lpstr>3-5 ORGANISER LES JOURNAUX DE BORDS ET LEURS ROTATIONS</vt:lpstr>
      <vt:lpstr>3-5 ORGANISER LES JOURNAUX DE BORDS ET LEURS ROTATIONS</vt:lpstr>
      <vt:lpstr>3-5 ORGANISER LES JOURNAUX DE BORDS ET LEURS ROTATIONS</vt:lpstr>
      <vt:lpstr>3-5 ORGANISER LES JOURNAUX DE BORDS ET LEURS ROTATIONS</vt:lpstr>
      <vt:lpstr>TP TIME</vt:lpstr>
      <vt:lpstr>4 - GÉRER L'ESPACE DISQUE.</vt:lpstr>
      <vt:lpstr>4 - GÉRER L'ESPACE DISQUE.</vt:lpstr>
      <vt:lpstr>4-1 LA VISION LINUX DES DISQUES</vt:lpstr>
      <vt:lpstr>4-1 LA VISION LINUX DES DISQUES</vt:lpstr>
      <vt:lpstr>4-1 LA VISION LINUX DES DISQUES</vt:lpstr>
      <vt:lpstr>4-1 la vision linux des disques</vt:lpstr>
      <vt:lpstr>4-1 LA VISION LINUX DES DISQUES</vt:lpstr>
      <vt:lpstr>4-1 LA VISION LINUX DES DISQUES</vt:lpstr>
      <vt:lpstr>4-1 LA VISION LINUX DES DISQUES</vt:lpstr>
      <vt:lpstr>4-2 PARTITIONNER DES DISQUES</vt:lpstr>
      <vt:lpstr>4-2 PARTITIONNER DES DISQUES</vt:lpstr>
      <vt:lpstr>4-2 PARTITIONNER DES DISQUES</vt:lpstr>
      <vt:lpstr>4-2 PARTITIONNER DES DISQUES</vt:lpstr>
      <vt:lpstr>4-2 PARTITIONNER DES DISQUES</vt:lpstr>
      <vt:lpstr>4-2 PARTITIONNER DES DISQUES</vt:lpstr>
      <vt:lpstr>4-2 PARTITIONNER DES DISQUES</vt:lpstr>
      <vt:lpstr>4-2 PARTITIONNER DES DISQUES</vt:lpstr>
      <vt:lpstr>4-2 PARTITIONNER DES DISQUES</vt:lpstr>
      <vt:lpstr>4-2 PARTITIONNER DES DISQUES</vt:lpstr>
      <vt:lpstr>4-2 PARTITIONNER DES DISQUES</vt:lpstr>
      <vt:lpstr>4-2 PARTITIONNER DES DISQUES</vt:lpstr>
      <vt:lpstr>4-2 PARTITIONNER DES DISQUES</vt:lpstr>
      <vt:lpstr>4-2 PARTITIONNER DES DISQUES</vt:lpstr>
      <vt:lpstr>4-3 GESTION DU LVM</vt:lpstr>
      <vt:lpstr>4-3 GESTION DU LVM</vt:lpstr>
      <vt:lpstr>4-2 GESTION DU LVM</vt:lpstr>
      <vt:lpstr>4-2 GESTION DU LVM</vt:lpstr>
      <vt:lpstr>4-2 GESTION DU LVM</vt:lpstr>
      <vt:lpstr>4-2 GESTION DU LVM</vt:lpstr>
      <vt:lpstr>4-3 GESTION DU LVM</vt:lpstr>
      <vt:lpstr>5 - GÉRER L'ARRÊT ET LE REDÉMARRAGE.</vt:lpstr>
      <vt:lpstr>5 - GÉRER L'ARRÊT ET LE REDÉMARRAGE.</vt:lpstr>
      <vt:lpstr>5-1 LES GRANDES ÉTAPES DU DÉMARRAGE</vt:lpstr>
      <vt:lpstr>5-1 LES GRANDES ÉTAPES DU DÉMARRAGE</vt:lpstr>
      <vt:lpstr>5-1 LES GRANDES ÉTAPES DU DÉMARRAGE</vt:lpstr>
      <vt:lpstr>5-1 LES GRANDES ÉTAPES DU DÉMARRAGE</vt:lpstr>
      <vt:lpstr>5-1 LES GRANDES ÉTAPES DU DÉMARRAGE</vt:lpstr>
      <vt:lpstr>5-1 LES GRANDES ÉTAPES DU DÉMARRAGE</vt:lpstr>
      <vt:lpstr>5-1 LES GRANDES ÉTAPES DU DÉMARRAGE</vt:lpstr>
      <vt:lpstr>5-3 LE DÉMARRAGE DES SERVICES</vt:lpstr>
      <vt:lpstr>5-3 LE DÉMARRAGE DES SERVICES</vt:lpstr>
      <vt:lpstr>5-3 LE DÉMARRAGE DES SERVICES</vt:lpstr>
      <vt:lpstr>5-3 LE DÉMARRAGE DES SERVICES</vt:lpstr>
      <vt:lpstr>5-3 LE DÉMARRAGE DES SERVICES</vt:lpstr>
      <vt:lpstr>6 - CONFIGURER TCP/IP EN ENVIRONNEMENT LINUX.</vt:lpstr>
      <vt:lpstr>6 - CONFIGURER TCP/IP EN ENVIRONNEMENT LINUX.</vt:lpstr>
      <vt:lpstr>6-1 AJOUTER UN SYSTÈME LINUX À UN RÉSEAUX IPV4 OU IPV6 </vt:lpstr>
      <vt:lpstr>6-1 AJOUTER UN SYSTÈME LINUX A UN RÉSEAU IPV4</vt:lpstr>
      <vt:lpstr>6-1 AJOUTER UN SYSTÈME LINUX A UN RÉSEAU IPV4</vt:lpstr>
      <vt:lpstr>6-1 AJOUTER UN SYSTÈME LINUX A UN RÉSEAU IPV4</vt:lpstr>
      <vt:lpstr>6-1 AJOUTER UN SYSTÈME LINUX A UN RÉSEAU IPV4</vt:lpstr>
      <vt:lpstr>6-1 AJOUTER UN SYSTÈME LINUX A UN RESEAU IPV4 / IPV6</vt:lpstr>
      <vt:lpstr>6-2 LES COMMANDES DE DIAGNOSTICS </vt:lpstr>
      <vt:lpstr>6-2 LES COMMANDES DE DIAGNOSTICS </vt:lpstr>
      <vt:lpstr>6-2 LES COMMANDES DE DIAGNOSTICS </vt:lpstr>
      <vt:lpstr>6-2 LES COMMANDES DE DIAGNOSTICS </vt:lpstr>
      <vt:lpstr>6-2 LES COMMANDES DE DIAGNOSTICS </vt:lpstr>
      <vt:lpstr>6-2 LES COMMANDES DE DIAGNOSTICS </vt:lpstr>
      <vt:lpstr>6-2 LES COMMANDES DE DIAGNOSTICS</vt:lpstr>
      <vt:lpstr>6-3 LE FONCTIONNEMENT DES SYSTÈMES INETD (XINETD) </vt:lpstr>
      <vt:lpstr>6-3 LE FONCTIONNEMENT DES SYSTÈMES INETD (XINETD) </vt:lpstr>
      <vt:lpstr>6-3 LE FONCTIONNEMENT DES SYSTÈMES INETD (XINETD) </vt:lpstr>
      <vt:lpstr>6-3 LE FONCTIONNEMENT DES SYSTÈMES INETD (XINETD) </vt:lpstr>
      <vt:lpstr>6-3 LE FONCTIONNEMENT DES SYSTÈMES INETD (XINETD) </vt:lpstr>
      <vt:lpstr>6-4 LES WRAPPERS</vt:lpstr>
      <vt:lpstr>6-4 LES WRAPPERS</vt:lpstr>
      <vt:lpstr>6-4 LES WRAPPERS</vt:lpstr>
      <vt:lpstr>8 – LES FONDAMENTAUX DE LA SECURITE.</vt:lpstr>
      <vt:lpstr>8 – LES FONDAMENTAUX DE LA SÉCURITÉ.</vt:lpstr>
      <vt:lpstr>8-1 – LES BASES DE LA SÉCURITÉ</vt:lpstr>
      <vt:lpstr>8-1 – LES BASES DE LA SÉCURITÉ</vt:lpstr>
      <vt:lpstr>8-1 – LES BASES DE LA SÉCURITÉ</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Microsoft Office User</cp:lastModifiedBy>
  <cp:revision>8</cp:revision>
  <dcterms:created xsi:type="dcterms:W3CDTF">2021-08-10T12:38:29Z</dcterms:created>
  <dcterms:modified xsi:type="dcterms:W3CDTF">2022-11-07T14:27:05Z</dcterms:modified>
</cp:coreProperties>
</file>